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7" r:id="rId2"/>
    <p:sldId id="350" r:id="rId3"/>
    <p:sldId id="295" r:id="rId4"/>
    <p:sldId id="268" r:id="rId5"/>
    <p:sldId id="292" r:id="rId6"/>
    <p:sldId id="362" r:id="rId7"/>
    <p:sldId id="351" r:id="rId8"/>
    <p:sldId id="398" r:id="rId9"/>
    <p:sldId id="396" r:id="rId10"/>
    <p:sldId id="397" r:id="rId11"/>
    <p:sldId id="287" r:id="rId12"/>
    <p:sldId id="289" r:id="rId13"/>
    <p:sldId id="291" r:id="rId14"/>
    <p:sldId id="28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5" autoAdjust="0"/>
    <p:restoredTop sz="94660"/>
  </p:normalViewPr>
  <p:slideViewPr>
    <p:cSldViewPr snapToGrid="0">
      <p:cViewPr varScale="1">
        <p:scale>
          <a:sx n="106" d="100"/>
          <a:sy n="106" d="100"/>
        </p:scale>
        <p:origin x="168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918BCB-3361-4DF0-9129-E0A255F74A4B}" type="datetimeFigureOut">
              <a:rPr lang="en-US" smtClean="0"/>
              <a:t>4/5/2022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6ED138-D064-40DC-8895-BC0039B8F736}" type="slidenum">
              <a:rPr lang="en-US" smtClean="0"/>
              <a:t>‹#›</a:t>
            </a:fld>
            <a:endParaRPr lang="en-US"/>
          </a:p>
        </p:txBody>
      </p:sp>
    </p:spTree>
    <p:extLst>
      <p:ext uri="{BB962C8B-B14F-4D97-AF65-F5344CB8AC3E}">
        <p14:creationId xmlns:p14="http://schemas.microsoft.com/office/powerpoint/2010/main" val="366567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7DE1985-F4C0-49E1-8C03-9E2693B206F8}" type="slidenum">
              <a:rPr lang="en-US" smtClean="0"/>
              <a:t>1</a:t>
            </a:fld>
            <a:endParaRPr lang="en-US"/>
          </a:p>
        </p:txBody>
      </p:sp>
    </p:spTree>
    <p:extLst>
      <p:ext uri="{BB962C8B-B14F-4D97-AF65-F5344CB8AC3E}">
        <p14:creationId xmlns:p14="http://schemas.microsoft.com/office/powerpoint/2010/main" val="3188912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t>
            </a:r>
            <a:r>
              <a:rPr lang="en-US" sz="1200" b="0" i="0" kern="1200" dirty="0">
                <a:solidFill>
                  <a:schemeClr val="tx1"/>
                </a:solidFill>
                <a:effectLst/>
                <a:latin typeface="+mn-lt"/>
                <a:ea typeface="+mn-ea"/>
                <a:cs typeface="+mn-cs"/>
              </a:rPr>
              <a:t>A</a:t>
            </a:r>
            <a:endParaRPr lang="en-US" dirty="0"/>
          </a:p>
        </p:txBody>
      </p:sp>
      <p:sp>
        <p:nvSpPr>
          <p:cNvPr id="4" name="Slide Number Placeholder 3"/>
          <p:cNvSpPr>
            <a:spLocks noGrp="1"/>
          </p:cNvSpPr>
          <p:nvPr>
            <p:ph type="sldNum" sz="quarter" idx="10"/>
          </p:nvPr>
        </p:nvSpPr>
        <p:spPr/>
        <p:txBody>
          <a:bodyPr/>
          <a:lstStyle/>
          <a:p>
            <a:fld id="{21BD0DED-8060-47E5-8FE7-FBBDA6D04D7A}" type="slidenum">
              <a:rPr lang="en-US" smtClean="0"/>
              <a:t>8</a:t>
            </a:fld>
            <a:endParaRPr lang="en-US"/>
          </a:p>
        </p:txBody>
      </p:sp>
    </p:spTree>
    <p:extLst>
      <p:ext uri="{BB962C8B-B14F-4D97-AF65-F5344CB8AC3E}">
        <p14:creationId xmlns:p14="http://schemas.microsoft.com/office/powerpoint/2010/main" val="1633597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BD0DED-8060-47E5-8FE7-FBBDA6D04D7A}" type="slidenum">
              <a:rPr lang="en-US" smtClean="0"/>
              <a:t>9</a:t>
            </a:fld>
            <a:endParaRPr lang="en-US"/>
          </a:p>
        </p:txBody>
      </p:sp>
    </p:spTree>
    <p:extLst>
      <p:ext uri="{BB962C8B-B14F-4D97-AF65-F5344CB8AC3E}">
        <p14:creationId xmlns:p14="http://schemas.microsoft.com/office/powerpoint/2010/main" val="3863257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BD0DED-8060-47E5-8FE7-FBBDA6D04D7A}" type="slidenum">
              <a:rPr lang="en-US" smtClean="0"/>
              <a:t>10</a:t>
            </a:fld>
            <a:endParaRPr lang="en-US"/>
          </a:p>
        </p:txBody>
      </p:sp>
    </p:spTree>
    <p:extLst>
      <p:ext uri="{BB962C8B-B14F-4D97-AF65-F5344CB8AC3E}">
        <p14:creationId xmlns:p14="http://schemas.microsoft.com/office/powerpoint/2010/main" val="2150469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1C84A9A-4D12-4493-8507-75BDE91484B4}" type="datetime1">
              <a:rPr lang="en-US" smtClean="0"/>
              <a:t>4/5/2022</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CB38A4C-E596-4B97-9DA1-EB8C7A1929FE}" type="slidenum">
              <a:rPr lang="en-US" smtClean="0"/>
              <a:t>‹#›</a:t>
            </a:fld>
            <a:endParaRPr lang="en-US"/>
          </a:p>
        </p:txBody>
      </p:sp>
    </p:spTree>
    <p:extLst>
      <p:ext uri="{BB962C8B-B14F-4D97-AF65-F5344CB8AC3E}">
        <p14:creationId xmlns:p14="http://schemas.microsoft.com/office/powerpoint/2010/main" val="295679074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D508365-5831-42E4-B647-63E0B878DC16}" type="datetime1">
              <a:rPr lang="en-US" smtClean="0"/>
              <a:t>4/5/2022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B38A4C-E596-4B97-9DA1-EB8C7A1929FE}" type="slidenum">
              <a:rPr lang="en-US" smtClean="0"/>
              <a:t>‹#›</a:t>
            </a:fld>
            <a:endParaRPr lang="en-US"/>
          </a:p>
        </p:txBody>
      </p:sp>
    </p:spTree>
    <p:extLst>
      <p:ext uri="{BB962C8B-B14F-4D97-AF65-F5344CB8AC3E}">
        <p14:creationId xmlns:p14="http://schemas.microsoft.com/office/powerpoint/2010/main" val="352092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DB10B2AF-1263-469F-9E2C-E698279F8439}" type="datetime1">
              <a:rPr lang="en-US" smtClean="0"/>
              <a:t>4/5/2022</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5989638" y="144462"/>
            <a:ext cx="533400" cy="244476"/>
          </a:xfrm>
        </p:spPr>
        <p:txBody>
          <a:bodyPr/>
          <a:lstStyle/>
          <a:p>
            <a:fld id="{BCB38A4C-E596-4B97-9DA1-EB8C7A1929FE}" type="slidenum">
              <a:rPr lang="en-US" smtClean="0"/>
              <a:t>‹#›</a:t>
            </a:fld>
            <a:endParaRPr lang="en-US"/>
          </a:p>
        </p:txBody>
      </p:sp>
    </p:spTree>
    <p:extLst>
      <p:ext uri="{BB962C8B-B14F-4D97-AF65-F5344CB8AC3E}">
        <p14:creationId xmlns:p14="http://schemas.microsoft.com/office/powerpoint/2010/main" val="399330649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960E8A47-A86B-4327-9A0C-CCAA4DA9E583}" type="datetime1">
              <a:rPr lang="en-US" smtClean="0"/>
              <a:t>4/5/2022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CB38A4C-E596-4B97-9DA1-EB8C7A1929FE}"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55311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5D9CE6E5-6356-4623-AB53-B960F2E0B084}" type="datetime1">
              <a:rPr lang="en-US" smtClean="0"/>
              <a:t>4/5/2022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CB38A4C-E596-4B97-9DA1-EB8C7A1929FE}"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62405334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E4883C49-9A8B-4258-9634-BC11922B2F13}" type="datetime1">
              <a:rPr lang="en-US" smtClean="0"/>
              <a:t>4/5/2022</a:t>
            </a:fld>
            <a:endParaRPr lang="en-US"/>
          </a:p>
        </p:txBody>
      </p:sp>
      <p:sp>
        <p:nvSpPr>
          <p:cNvPr id="10" name="Slide Number Placeholder 9"/>
          <p:cNvSpPr>
            <a:spLocks noGrp="1"/>
          </p:cNvSpPr>
          <p:nvPr>
            <p:ph type="sldNum" sz="quarter" idx="16"/>
          </p:nvPr>
        </p:nvSpPr>
        <p:spPr/>
        <p:txBody>
          <a:bodyPr rtlCol="0"/>
          <a:lstStyle/>
          <a:p>
            <a:fld id="{BCB38A4C-E596-4B97-9DA1-EB8C7A1929FE}"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348634690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A8456579-5008-46FE-97B0-FED930645462}" type="datetime1">
              <a:rPr lang="en-US" smtClean="0"/>
              <a:t>4/5/2022</a:t>
            </a:fld>
            <a:endParaRPr lang="en-US"/>
          </a:p>
        </p:txBody>
      </p:sp>
      <p:sp>
        <p:nvSpPr>
          <p:cNvPr id="12" name="Slide Number Placeholder 11"/>
          <p:cNvSpPr>
            <a:spLocks noGrp="1"/>
          </p:cNvSpPr>
          <p:nvPr>
            <p:ph type="sldNum" sz="quarter" idx="16"/>
          </p:nvPr>
        </p:nvSpPr>
        <p:spPr/>
        <p:txBody>
          <a:bodyPr rtlCol="0"/>
          <a:lstStyle/>
          <a:p>
            <a:fld id="{BCB38A4C-E596-4B97-9DA1-EB8C7A1929FE}"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60809761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5E8E2E1-6E64-4FA8-9C3A-F7166D0BA705}" type="datetime1">
              <a:rPr lang="en-US" smtClean="0"/>
              <a:t>4/5/2022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CB38A4C-E596-4B97-9DA1-EB8C7A1929FE}" type="slidenum">
              <a:rPr lang="en-US" smtClean="0"/>
              <a:t>‹#›</a:t>
            </a:fld>
            <a:endParaRPr lang="en-US"/>
          </a:p>
        </p:txBody>
      </p:sp>
    </p:spTree>
    <p:extLst>
      <p:ext uri="{BB962C8B-B14F-4D97-AF65-F5344CB8AC3E}">
        <p14:creationId xmlns:p14="http://schemas.microsoft.com/office/powerpoint/2010/main" val="406519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03ACB3-E149-4D8A-B8A0-3497DB01EB09}" type="datetime1">
              <a:rPr lang="en-US" smtClean="0"/>
              <a:t>4/5/2022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CB38A4C-E596-4B97-9DA1-EB8C7A1929FE}" type="slidenum">
              <a:rPr lang="en-US" smtClean="0"/>
              <a:t>‹#›</a:t>
            </a:fld>
            <a:endParaRPr lang="en-US"/>
          </a:p>
        </p:txBody>
      </p:sp>
    </p:spTree>
    <p:extLst>
      <p:ext uri="{BB962C8B-B14F-4D97-AF65-F5344CB8AC3E}">
        <p14:creationId xmlns:p14="http://schemas.microsoft.com/office/powerpoint/2010/main" val="374123795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25EAD1C8-F608-42DA-97C3-9B763C23F37F}" type="datetime1">
              <a:rPr lang="en-US" smtClean="0"/>
              <a:t>4/5/2022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CB38A4C-E596-4B97-9DA1-EB8C7A1929FE}"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5697767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6248400" y="6248402"/>
            <a:ext cx="2667000" cy="365125"/>
          </a:xfrm>
        </p:spPr>
        <p:txBody>
          <a:bodyPr rtlCol="0"/>
          <a:lstStyle/>
          <a:p>
            <a:fld id="{48E6B0E1-5729-4E85-B0A6-652018933CDA}" type="datetime1">
              <a:rPr lang="en-US" smtClean="0"/>
              <a:t>4/5/2022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CB38A4C-E596-4B97-9DA1-EB8C7A1929FE}"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377550387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84932B8-94C0-4AFF-A3C5-86848751FA52}" type="datetime1">
              <a:rPr lang="en-US" smtClean="0"/>
              <a:t>4/5/2022</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CB38A4C-E596-4B97-9DA1-EB8C7A1929FE}" type="slidenum">
              <a:rPr lang="en-US" smtClean="0"/>
              <a:t>‹#›</a:t>
            </a:fld>
            <a:endParaRPr lang="en-US"/>
          </a:p>
        </p:txBody>
      </p:sp>
    </p:spTree>
    <p:extLst>
      <p:ext uri="{BB962C8B-B14F-4D97-AF65-F5344CB8AC3E}">
        <p14:creationId xmlns:p14="http://schemas.microsoft.com/office/powerpoint/2010/main" val="23944624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a:p>
            <a:endParaRPr lang="en-US" dirty="0"/>
          </a:p>
        </p:txBody>
      </p:sp>
      <p:sp>
        <p:nvSpPr>
          <p:cNvPr id="4" name="Title 3"/>
          <p:cNvSpPr>
            <a:spLocks noGrp="1"/>
          </p:cNvSpPr>
          <p:nvPr>
            <p:ph type="title"/>
          </p:nvPr>
        </p:nvSpPr>
        <p:spPr/>
        <p:txBody>
          <a:bodyPr/>
          <a:lstStyle/>
          <a:p>
            <a:r>
              <a:rPr lang="en-US" dirty="0"/>
              <a:t>Chapter 14 </a:t>
            </a:r>
            <a:r>
              <a:rPr lang="en-US"/>
              <a:t>Part 6</a:t>
            </a:r>
            <a:endParaRPr lang="en-US" dirty="0"/>
          </a:p>
        </p:txBody>
      </p:sp>
    </p:spTree>
    <p:extLst>
      <p:ext uri="{BB962C8B-B14F-4D97-AF65-F5344CB8AC3E}">
        <p14:creationId xmlns:p14="http://schemas.microsoft.com/office/powerpoint/2010/main" val="2859655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Titration curves</a:t>
            </a:r>
          </a:p>
        </p:txBody>
      </p:sp>
      <p:sp>
        <p:nvSpPr>
          <p:cNvPr id="3" name="Content Placeholder 2"/>
          <p:cNvSpPr>
            <a:spLocks noGrp="1"/>
          </p:cNvSpPr>
          <p:nvPr>
            <p:ph sz="quarter" idx="1"/>
          </p:nvPr>
        </p:nvSpPr>
        <p:spPr/>
        <p:txBody>
          <a:bodyPr>
            <a:normAutofit/>
          </a:bodyPr>
          <a:lstStyle/>
          <a:p>
            <a:pPr marL="0" indent="0">
              <a:buNone/>
            </a:pPr>
            <a:r>
              <a:rPr lang="en-US" sz="2400" dirty="0"/>
              <a:t>The pH at the half-equivalence point (midpoint) of a weak base–strong acid titration is ____.</a:t>
            </a:r>
          </a:p>
          <a:p>
            <a:pPr marL="514350" indent="-514350">
              <a:buFont typeface="+mj-lt"/>
              <a:buAutoNum type="alphaUcPeriod"/>
            </a:pPr>
            <a:r>
              <a:rPr lang="en-US" sz="2400" dirty="0"/>
              <a:t>equal to </a:t>
            </a:r>
            <a:r>
              <a:rPr lang="en-US" sz="2400" dirty="0" err="1"/>
              <a:t>pK</a:t>
            </a:r>
            <a:r>
              <a:rPr lang="en-US" sz="2400" baseline="-25000" dirty="0" err="1"/>
              <a:t>a</a:t>
            </a:r>
            <a:endParaRPr lang="en-US" sz="2400" baseline="-25000" dirty="0"/>
          </a:p>
          <a:p>
            <a:pPr marL="514350" indent="-514350">
              <a:buFont typeface="+mj-lt"/>
              <a:buAutoNum type="alphaUcPeriod"/>
            </a:pPr>
            <a:r>
              <a:rPr lang="en-US" sz="2400" dirty="0"/>
              <a:t>equal to </a:t>
            </a:r>
            <a:r>
              <a:rPr lang="en-US" sz="2400" dirty="0" err="1"/>
              <a:t>pK</a:t>
            </a:r>
            <a:r>
              <a:rPr lang="en-US" sz="2400" baseline="-25000" dirty="0" err="1"/>
              <a:t>b</a:t>
            </a:r>
            <a:endParaRPr lang="en-US" sz="2400" baseline="-25000" dirty="0"/>
          </a:p>
          <a:p>
            <a:pPr marL="514350" indent="-514350">
              <a:buFont typeface="+mj-lt"/>
              <a:buAutoNum type="alphaUcPeriod"/>
            </a:pPr>
            <a:r>
              <a:rPr lang="en-US" sz="2400" dirty="0"/>
              <a:t>less than 7.0</a:t>
            </a:r>
          </a:p>
          <a:p>
            <a:pPr marL="514350" indent="-514350">
              <a:buFont typeface="+mj-lt"/>
              <a:buAutoNum type="alphaUcPeriod"/>
            </a:pPr>
            <a:r>
              <a:rPr lang="en-US" sz="2400" dirty="0"/>
              <a:t>equal to 7.0</a:t>
            </a:r>
          </a:p>
          <a:p>
            <a:pPr marL="514350" indent="-514350">
              <a:buFont typeface="+mj-lt"/>
              <a:buAutoNum type="alphaUcPeriod"/>
            </a:pPr>
            <a:r>
              <a:rPr lang="en-US" sz="2400" dirty="0"/>
              <a:t>greater than 7.0</a:t>
            </a:r>
          </a:p>
        </p:txBody>
      </p:sp>
    </p:spTree>
    <p:extLst>
      <p:ext uri="{BB962C8B-B14F-4D97-AF65-F5344CB8AC3E}">
        <p14:creationId xmlns:p14="http://schemas.microsoft.com/office/powerpoint/2010/main" val="1924469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Acid-base indicators</a:t>
            </a:r>
          </a:p>
        </p:txBody>
      </p:sp>
      <p:sp>
        <p:nvSpPr>
          <p:cNvPr id="4" name="Content Placeholder 3"/>
          <p:cNvSpPr>
            <a:spLocks noGrp="1"/>
          </p:cNvSpPr>
          <p:nvPr>
            <p:ph sz="quarter" idx="1"/>
          </p:nvPr>
        </p:nvSpPr>
        <p:spPr/>
        <p:txBody>
          <a:bodyPr/>
          <a:lstStyle/>
          <a:p>
            <a:r>
              <a:rPr lang="en-US" sz="2400" dirty="0"/>
              <a:t>Acid-base indicators are substances that change color in solution when the pH reaches a particular value.</a:t>
            </a:r>
          </a:p>
          <a:p>
            <a:r>
              <a:rPr lang="en-US" sz="2400" dirty="0"/>
              <a:t>Acid-base indicators are either weak organic acids or weak organic bases</a:t>
            </a:r>
          </a:p>
          <a:p>
            <a:r>
              <a:rPr lang="en-US" sz="2400" dirty="0"/>
              <a:t>The volume at which enough titrant has been added for the indicator to change color is called the end point.</a:t>
            </a:r>
          </a:p>
          <a:p>
            <a:endParaRPr lang="en-US" dirty="0"/>
          </a:p>
        </p:txBody>
      </p:sp>
    </p:spTree>
    <p:extLst>
      <p:ext uri="{BB962C8B-B14F-4D97-AF65-F5344CB8AC3E}">
        <p14:creationId xmlns:p14="http://schemas.microsoft.com/office/powerpoint/2010/main" val="291912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Acid-base indicators and </a:t>
            </a:r>
            <a:r>
              <a:rPr lang="en-US" dirty="0" err="1"/>
              <a:t>pK</a:t>
            </a:r>
            <a:r>
              <a:rPr lang="en-US" baseline="-25000" dirty="0" err="1"/>
              <a:t>in</a:t>
            </a:r>
            <a:r>
              <a:rPr lang="en-US" dirty="0"/>
              <a:t> </a:t>
            </a:r>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p:txBody>
              <a:bodyPr/>
              <a:lstStyle/>
              <a:p>
                <a:pPr marL="0" indent="0">
                  <a:buNone/>
                </a:pPr>
                <a:endParaRPr lang="en-US" sz="2400"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HIn</m:t>
                      </m:r>
                      <m:d>
                        <m:dPr>
                          <m:ctrlPr>
                            <a:rPr lang="en-US" sz="2400" i="1">
                              <a:latin typeface="Cambria Math" panose="02040503050406030204" pitchFamily="18" charset="0"/>
                            </a:rPr>
                          </m:ctrlPr>
                        </m:dPr>
                        <m:e>
                          <m:r>
                            <m:rPr>
                              <m:sty m:val="p"/>
                            </m:rPr>
                            <a:rPr lang="en-US" sz="2400">
                              <a:latin typeface="Cambria Math" panose="02040503050406030204" pitchFamily="18" charset="0"/>
                            </a:rPr>
                            <m:t>aq</m:t>
                          </m:r>
                        </m:e>
                      </m:d>
                      <m:r>
                        <a:rPr lang="en-US" sz="240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H</m:t>
                          </m:r>
                        </m:e>
                        <m:sub>
                          <m:r>
                            <a:rPr lang="en-US" sz="2400">
                              <a:latin typeface="Cambria Math" panose="02040503050406030204" pitchFamily="18" charset="0"/>
                            </a:rPr>
                            <m:t>2</m:t>
                          </m:r>
                        </m:sub>
                      </m:sSub>
                      <m:r>
                        <m:rPr>
                          <m:sty m:val="p"/>
                        </m:rPr>
                        <a:rPr lang="en-US" sz="2400">
                          <a:latin typeface="Cambria Math" panose="02040503050406030204" pitchFamily="18" charset="0"/>
                        </a:rPr>
                        <m:t>O</m:t>
                      </m:r>
                      <m:d>
                        <m:dPr>
                          <m:ctrlPr>
                            <a:rPr lang="en-US" sz="2400" i="1">
                              <a:latin typeface="Cambria Math" panose="02040503050406030204" pitchFamily="18" charset="0"/>
                            </a:rPr>
                          </m:ctrlPr>
                        </m:dPr>
                        <m:e>
                          <m:r>
                            <m:rPr>
                              <m:sty m:val="p"/>
                            </m:rPr>
                            <a:rPr lang="en-US" sz="2400">
                              <a:latin typeface="Cambria Math" panose="02040503050406030204" pitchFamily="18" charset="0"/>
                            </a:rPr>
                            <m:t>l</m:t>
                          </m:r>
                        </m:e>
                      </m:d>
                      <m:r>
                        <a:rPr lang="en-US" sz="240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H</m:t>
                          </m:r>
                        </m:e>
                        <m:sub>
                          <m:r>
                            <a:rPr lang="en-US" sz="2400">
                              <a:latin typeface="Cambria Math" panose="02040503050406030204" pitchFamily="18" charset="0"/>
                            </a:rPr>
                            <m:t>3</m:t>
                          </m:r>
                        </m:sub>
                      </m:sSub>
                      <m:sSup>
                        <m:sSupPr>
                          <m:ctrlPr>
                            <a:rPr lang="en-US" sz="2400" i="1">
                              <a:latin typeface="Cambria Math" panose="02040503050406030204" pitchFamily="18" charset="0"/>
                            </a:rPr>
                          </m:ctrlPr>
                        </m:sSupPr>
                        <m:e>
                          <m:r>
                            <m:rPr>
                              <m:sty m:val="p"/>
                            </m:rPr>
                            <a:rPr lang="en-US" sz="2400">
                              <a:latin typeface="Cambria Math" panose="02040503050406030204" pitchFamily="18" charset="0"/>
                            </a:rPr>
                            <m:t>O</m:t>
                          </m:r>
                        </m:e>
                        <m:sup>
                          <m:r>
                            <a:rPr lang="en-US" sz="2400">
                              <a:latin typeface="Cambria Math" panose="02040503050406030204" pitchFamily="18" charset="0"/>
                            </a:rPr>
                            <m:t>+</m:t>
                          </m:r>
                        </m:sup>
                      </m:sSup>
                      <m:r>
                        <a:rPr lang="en-US" sz="2400">
                          <a:latin typeface="Cambria Math" panose="02040503050406030204" pitchFamily="18" charset="0"/>
                        </a:rPr>
                        <m:t>(</m:t>
                      </m:r>
                      <m:r>
                        <m:rPr>
                          <m:sty m:val="p"/>
                        </m:rPr>
                        <a:rPr lang="en-US" sz="2400">
                          <a:latin typeface="Cambria Math" panose="02040503050406030204" pitchFamily="18" charset="0"/>
                        </a:rPr>
                        <m:t>aq</m:t>
                      </m:r>
                      <m:r>
                        <a:rPr lang="en-US" sz="2400">
                          <a:latin typeface="Cambria Math" panose="02040503050406030204" pitchFamily="18" charset="0"/>
                        </a:rPr>
                        <m:t>)+</m:t>
                      </m:r>
                      <m:r>
                        <m:rPr>
                          <m:sty m:val="p"/>
                        </m:rPr>
                        <a:rPr lang="en-US" sz="2400">
                          <a:latin typeface="Cambria Math" panose="02040503050406030204" pitchFamily="18" charset="0"/>
                        </a:rPr>
                        <m:t>I</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n</m:t>
                          </m:r>
                        </m:e>
                        <m:sup>
                          <m:r>
                            <a:rPr lang="en-US" sz="2400">
                              <a:latin typeface="Cambria Math" panose="02040503050406030204" pitchFamily="18" charset="0"/>
                            </a:rPr>
                            <m:t>−</m:t>
                          </m:r>
                        </m:sup>
                      </m:sSup>
                      <m:r>
                        <a:rPr lang="en-US" sz="2400">
                          <a:latin typeface="Cambria Math" panose="02040503050406030204" pitchFamily="18" charset="0"/>
                        </a:rPr>
                        <m:t>(</m:t>
                      </m:r>
                      <m:r>
                        <m:rPr>
                          <m:sty m:val="p"/>
                        </m:rPr>
                        <a:rPr lang="en-US" sz="2400">
                          <a:latin typeface="Cambria Math" panose="02040503050406030204" pitchFamily="18" charset="0"/>
                        </a:rPr>
                        <m:t>aq</m:t>
                      </m:r>
                      <m:r>
                        <a:rPr lang="en-US" sz="2400">
                          <a:latin typeface="Cambria Math" panose="02040503050406030204" pitchFamily="18" charset="0"/>
                        </a:rPr>
                        <m:t>)</m:t>
                      </m:r>
                    </m:oMath>
                  </m:oMathPara>
                </a14:m>
                <a:endParaRPr lang="en-US" sz="2400" dirty="0"/>
              </a:p>
              <a:p>
                <a:pPr marL="0" indent="0">
                  <a:buNone/>
                </a:pPr>
                <a:endParaRPr lang="en-US" sz="2400" dirty="0"/>
              </a:p>
              <a:p>
                <a:pPr marL="0" indent="0">
                  <a:buNone/>
                </a:pPr>
                <a14:m>
                  <m:oMathPara xmlns:m="http://schemas.openxmlformats.org/officeDocument/2006/math">
                    <m:oMathParaPr>
                      <m:jc m:val="centerGroup"/>
                    </m:oMathParaPr>
                    <m:oMath xmlns:m="http://schemas.openxmlformats.org/officeDocument/2006/math">
                      <m:sSub>
                        <m:sSubPr>
                          <m:ctrlPr>
                            <a:rPr lang="en-US" sz="2400" i="1">
                              <a:latin typeface="Cambria Math" panose="02040503050406030204" pitchFamily="18" charset="0"/>
                            </a:rPr>
                          </m:ctrlPr>
                        </m:sSubPr>
                        <m:e>
                          <m:r>
                            <m:rPr>
                              <m:sty m:val="p"/>
                            </m:rPr>
                            <a:rPr lang="en-US" sz="2400">
                              <a:latin typeface="Cambria Math" panose="02040503050406030204" pitchFamily="18" charset="0"/>
                            </a:rPr>
                            <m:t>K</m:t>
                          </m:r>
                        </m:e>
                        <m:sub>
                          <m:r>
                            <m:rPr>
                              <m:sty m:val="p"/>
                            </m:rPr>
                            <a:rPr lang="en-US" sz="2400">
                              <a:latin typeface="Cambria Math" panose="02040503050406030204" pitchFamily="18" charset="0"/>
                            </a:rPr>
                            <m:t>in</m:t>
                          </m:r>
                        </m:sub>
                      </m:sSub>
                      <m:r>
                        <a:rPr lang="en-US" sz="2400">
                          <a:latin typeface="Cambria Math" panose="02040503050406030204" pitchFamily="18" charset="0"/>
                        </a:rPr>
                        <m:t>=</m:t>
                      </m:r>
                      <m:f>
                        <m:fPr>
                          <m:ctrlPr>
                            <a:rPr lang="en-US" sz="2400" i="1">
                              <a:latin typeface="Cambria Math" panose="02040503050406030204" pitchFamily="18" charset="0"/>
                            </a:rPr>
                          </m:ctrlPr>
                        </m:fPr>
                        <m:num>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H</m:t>
                                  </m:r>
                                </m:e>
                                <m:sub>
                                  <m:r>
                                    <a:rPr lang="en-US" sz="2400">
                                      <a:latin typeface="Cambria Math" panose="02040503050406030204" pitchFamily="18" charset="0"/>
                                    </a:rPr>
                                    <m:t>3</m:t>
                                  </m:r>
                                </m:sub>
                              </m:sSub>
                              <m:sSup>
                                <m:sSupPr>
                                  <m:ctrlPr>
                                    <a:rPr lang="en-US" sz="2400" i="1">
                                      <a:latin typeface="Cambria Math" panose="02040503050406030204" pitchFamily="18" charset="0"/>
                                    </a:rPr>
                                  </m:ctrlPr>
                                </m:sSupPr>
                                <m:e>
                                  <m:r>
                                    <m:rPr>
                                      <m:sty m:val="p"/>
                                    </m:rPr>
                                    <a:rPr lang="en-US" sz="2400">
                                      <a:latin typeface="Cambria Math" panose="02040503050406030204" pitchFamily="18" charset="0"/>
                                    </a:rPr>
                                    <m:t>O</m:t>
                                  </m:r>
                                </m:e>
                                <m:sup>
                                  <m:r>
                                    <a:rPr lang="en-US" sz="2400">
                                      <a:latin typeface="Cambria Math" panose="02040503050406030204" pitchFamily="18" charset="0"/>
                                    </a:rPr>
                                    <m:t>+</m:t>
                                  </m:r>
                                </m:sup>
                              </m:sSup>
                            </m:e>
                          </m:d>
                          <m:r>
                            <a:rPr lang="en-US" sz="2400">
                              <a:latin typeface="Cambria Math" panose="02040503050406030204" pitchFamily="18" charset="0"/>
                            </a:rPr>
                            <m:t>[</m:t>
                          </m:r>
                          <m:r>
                            <m:rPr>
                              <m:sty m:val="p"/>
                            </m:rPr>
                            <a:rPr lang="en-US" sz="2400">
                              <a:latin typeface="Cambria Math" panose="02040503050406030204" pitchFamily="18" charset="0"/>
                            </a:rPr>
                            <m:t>I</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n</m:t>
                              </m:r>
                            </m:e>
                            <m:sup>
                              <m:r>
                                <a:rPr lang="en-US" sz="2400">
                                  <a:latin typeface="Cambria Math" panose="02040503050406030204" pitchFamily="18" charset="0"/>
                                </a:rPr>
                                <m:t>−</m:t>
                              </m:r>
                            </m:sup>
                          </m:sSup>
                          <m:r>
                            <a:rPr lang="en-US" sz="2400">
                              <a:latin typeface="Cambria Math" panose="02040503050406030204" pitchFamily="18" charset="0"/>
                            </a:rPr>
                            <m:t>]</m:t>
                          </m:r>
                        </m:num>
                        <m:den>
                          <m:r>
                            <a:rPr lang="en-US" sz="2400">
                              <a:latin typeface="Cambria Math" panose="02040503050406030204" pitchFamily="18" charset="0"/>
                            </a:rPr>
                            <m:t>[</m:t>
                          </m:r>
                          <m:r>
                            <m:rPr>
                              <m:sty m:val="p"/>
                            </m:rPr>
                            <a:rPr lang="en-US" sz="2400">
                              <a:latin typeface="Cambria Math" panose="02040503050406030204" pitchFamily="18" charset="0"/>
                            </a:rPr>
                            <m:t>HIn</m:t>
                          </m:r>
                          <m:r>
                            <a:rPr lang="en-US" sz="2400">
                              <a:latin typeface="Cambria Math" panose="02040503050406030204" pitchFamily="18" charset="0"/>
                            </a:rPr>
                            <m:t>]</m:t>
                          </m:r>
                        </m:den>
                      </m:f>
                    </m:oMath>
                  </m:oMathPara>
                </a14:m>
                <a:endParaRPr lang="en-US" sz="2400" dirty="0"/>
              </a:p>
              <a:p>
                <a:pPr marL="0" indent="0">
                  <a:buNone/>
                </a:pPr>
                <a:endParaRPr lang="en-US" sz="2400" dirty="0"/>
              </a:p>
              <a:p>
                <a:pPr marL="0" indent="0">
                  <a:buNone/>
                </a:pPr>
                <a14:m>
                  <m:oMathPara xmlns:m="http://schemas.openxmlformats.org/officeDocument/2006/math">
                    <m:oMathParaPr>
                      <m:jc m:val="centerGroup"/>
                    </m:oMathParaPr>
                    <m:oMath xmlns:m="http://schemas.openxmlformats.org/officeDocument/2006/math">
                      <m:r>
                        <m:rPr>
                          <m:sty m:val="p"/>
                        </m:rPr>
                        <a:rPr lang="en-US" sz="2400">
                          <a:latin typeface="Cambria Math" panose="02040503050406030204" pitchFamily="18" charset="0"/>
                        </a:rPr>
                        <m:t>pH</m:t>
                      </m:r>
                      <m:r>
                        <a:rPr lang="en-US" sz="2400">
                          <a:latin typeface="Cambria Math" panose="02040503050406030204" pitchFamily="18" charset="0"/>
                        </a:rPr>
                        <m:t>=</m:t>
                      </m:r>
                      <m:r>
                        <m:rPr>
                          <m:sty m:val="p"/>
                        </m:rPr>
                        <a:rPr lang="en-US" sz="2400">
                          <a:latin typeface="Cambria Math" panose="02040503050406030204" pitchFamily="18" charset="0"/>
                        </a:rPr>
                        <m:t>p</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K</m:t>
                          </m:r>
                        </m:e>
                        <m:sub>
                          <m:r>
                            <m:rPr>
                              <m:sty m:val="p"/>
                            </m:rPr>
                            <a:rPr lang="en-US" sz="2400">
                              <a:latin typeface="Cambria Math" panose="02040503050406030204" pitchFamily="18" charset="0"/>
                            </a:rPr>
                            <m:t>in</m:t>
                          </m:r>
                        </m:sub>
                      </m:sSub>
                      <m:r>
                        <a:rPr lang="en-US" sz="2400">
                          <a:latin typeface="Cambria Math" panose="02040503050406030204" pitchFamily="18" charset="0"/>
                        </a:rPr>
                        <m:t>+</m:t>
                      </m:r>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log</m:t>
                          </m:r>
                        </m:fName>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m:rPr>
                                      <m:sty m:val="p"/>
                                    </m:rPr>
                                    <a:rPr lang="en-US" sz="2400">
                                      <a:latin typeface="Cambria Math" panose="02040503050406030204" pitchFamily="18" charset="0"/>
                                    </a:rPr>
                                    <m:t>I</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n</m:t>
                                      </m:r>
                                    </m:e>
                                    <m:sup>
                                      <m:r>
                                        <a:rPr lang="en-US" sz="2400">
                                          <a:latin typeface="Cambria Math" panose="02040503050406030204" pitchFamily="18" charset="0"/>
                                        </a:rPr>
                                        <m:t>−</m:t>
                                      </m:r>
                                    </m:sup>
                                  </m:sSup>
                                </m:num>
                                <m:den>
                                  <m:r>
                                    <m:rPr>
                                      <m:sty m:val="p"/>
                                    </m:rPr>
                                    <a:rPr lang="en-US" sz="2400">
                                      <a:latin typeface="Cambria Math" panose="02040503050406030204" pitchFamily="18" charset="0"/>
                                    </a:rPr>
                                    <m:t>HIn</m:t>
                                  </m:r>
                                  <m:r>
                                    <a:rPr lang="en-US" sz="2400">
                                      <a:latin typeface="Cambria Math" panose="02040503050406030204" pitchFamily="18" charset="0"/>
                                    </a:rPr>
                                    <m:t> </m:t>
                                  </m:r>
                                </m:den>
                              </m:f>
                            </m:e>
                          </m:d>
                        </m:e>
                      </m:func>
                    </m:oMath>
                  </m:oMathPara>
                </a14:m>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blipFill rotWithShape="0">
                <a:blip r:embed="rId2"/>
                <a:stretch>
                  <a:fillRect/>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D14AAD02-E62D-43A4-A8E4-D4B46A7C4C2C}"/>
              </a:ext>
            </a:extLst>
          </p:cNvPr>
          <p:cNvCxnSpPr>
            <a:cxnSpLocks/>
          </p:cNvCxnSpPr>
          <p:nvPr/>
        </p:nvCxnSpPr>
        <p:spPr>
          <a:xfrm flipV="1">
            <a:off x="4895850" y="4124325"/>
            <a:ext cx="1390650" cy="6953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3C5AB21-0B6B-47AE-86EA-4407A5E51131}"/>
              </a:ext>
            </a:extLst>
          </p:cNvPr>
          <p:cNvSpPr txBox="1"/>
          <p:nvPr/>
        </p:nvSpPr>
        <p:spPr>
          <a:xfrm>
            <a:off x="6238875" y="3876675"/>
            <a:ext cx="393573" cy="400110"/>
          </a:xfrm>
          <a:prstGeom prst="rect">
            <a:avLst/>
          </a:prstGeom>
          <a:noFill/>
        </p:spPr>
        <p:txBody>
          <a:bodyPr wrap="square" rtlCol="0">
            <a:spAutoFit/>
          </a:bodyPr>
          <a:lstStyle/>
          <a:p>
            <a:r>
              <a:rPr lang="en-US" sz="2000" dirty="0"/>
              <a:t>0</a:t>
            </a:r>
          </a:p>
        </p:txBody>
      </p:sp>
    </p:spTree>
    <p:extLst>
      <p:ext uri="{BB962C8B-B14F-4D97-AF65-F5344CB8AC3E}">
        <p14:creationId xmlns:p14="http://schemas.microsoft.com/office/powerpoint/2010/main" val="4186407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Choosing indicators</a:t>
            </a:r>
          </a:p>
        </p:txBody>
      </p:sp>
      <mc:AlternateContent xmlns:mc="http://schemas.openxmlformats.org/markup-compatibility/2006" xmlns:a14="http://schemas.microsoft.com/office/drawing/2010/main">
        <mc:Choice Requires="a14">
          <p:sp>
            <p:nvSpPr>
              <p:cNvPr id="9" name="Content Placeholder 8"/>
              <p:cNvSpPr>
                <a:spLocks noGrp="1"/>
              </p:cNvSpPr>
              <p:nvPr>
                <p:ph sz="quarter" idx="1"/>
              </p:nvPr>
            </p:nvSpPr>
            <p:spPr/>
            <p:txBody>
              <a:bodyPr>
                <a:normAutofit/>
              </a:bodyPr>
              <a:lstStyle/>
              <a:p>
                <a:r>
                  <a:rPr lang="en-US" sz="2400" dirty="0"/>
                  <a:t>It is best to choose indicators that have a sharp color change at the equivalence point.</a:t>
                </a:r>
              </a:p>
              <a:p>
                <a:r>
                  <a:rPr lang="en-US" sz="2400" dirty="0"/>
                  <a:t>This can be achieved by picking indicators with </a:t>
                </a:r>
                <a14:m>
                  <m:oMath xmlns:m="http://schemas.openxmlformats.org/officeDocument/2006/math">
                    <m:r>
                      <m:rPr>
                        <m:sty m:val="p"/>
                      </m:rPr>
                      <a:rPr lang="en-US" sz="2400">
                        <a:latin typeface="Cambria Math" panose="02040503050406030204" pitchFamily="18" charset="0"/>
                      </a:rPr>
                      <m:t>p</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K</m:t>
                        </m:r>
                      </m:e>
                      <m:sub>
                        <m:r>
                          <m:rPr>
                            <m:sty m:val="p"/>
                          </m:rPr>
                          <a:rPr lang="en-US" sz="2400">
                            <a:latin typeface="Cambria Math" panose="02040503050406030204" pitchFamily="18" charset="0"/>
                          </a:rPr>
                          <m:t>in</m:t>
                        </m:r>
                      </m:sub>
                    </m:sSub>
                  </m:oMath>
                </a14:m>
                <a:r>
                  <a:rPr lang="en-US" sz="2400" dirty="0"/>
                  <a:t> values close to the pH at the equivalence point of the titration. </a:t>
                </a:r>
              </a:p>
              <a:p>
                <a:endParaRPr lang="en-US" sz="2400" dirty="0"/>
              </a:p>
            </p:txBody>
          </p:sp>
        </mc:Choice>
        <mc:Fallback xmlns="">
          <p:sp>
            <p:nvSpPr>
              <p:cNvPr id="9" name="Content Placeholder 8"/>
              <p:cNvSpPr>
                <a:spLocks noGrp="1" noRot="1" noChangeAspect="1" noMove="1" noResize="1" noEditPoints="1" noAdjustHandles="1" noChangeArrowheads="1" noChangeShapeType="1" noTextEdit="1"/>
              </p:cNvSpPr>
              <p:nvPr>
                <p:ph sz="quarter" idx="1"/>
              </p:nvPr>
            </p:nvSpPr>
            <p:spPr>
              <a:blipFill rotWithShape="0">
                <a:blip r:embed="rId2"/>
                <a:stretch>
                  <a:fillRect l="-112" t="-1085" r="-112"/>
                </a:stretch>
              </a:blipFill>
            </p:spPr>
            <p:txBody>
              <a:bodyPr/>
              <a:lstStyle/>
              <a:p>
                <a:r>
                  <a:rPr lang="en-US">
                    <a:noFill/>
                  </a:rPr>
                  <a:t> </a:t>
                </a:r>
              </a:p>
            </p:txBody>
          </p:sp>
        </mc:Fallback>
      </mc:AlternateContent>
    </p:spTree>
    <p:extLst>
      <p:ext uri="{BB962C8B-B14F-4D97-AF65-F5344CB8AC3E}">
        <p14:creationId xmlns:p14="http://schemas.microsoft.com/office/powerpoint/2010/main" val="2403956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indicators</a:t>
            </a:r>
          </a:p>
        </p:txBody>
      </p:sp>
      <p:pic>
        <p:nvPicPr>
          <p:cNvPr id="2050" name="Picture 2" descr="Image result for common acid base indicato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348" y="2185852"/>
            <a:ext cx="8451303" cy="4000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62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Titrations</a:t>
            </a:r>
          </a:p>
        </p:txBody>
      </p:sp>
      <p:sp>
        <p:nvSpPr>
          <p:cNvPr id="5" name="Content Placeholder 4"/>
          <p:cNvSpPr>
            <a:spLocks noGrp="1"/>
          </p:cNvSpPr>
          <p:nvPr>
            <p:ph sz="quarter" idx="1"/>
          </p:nvPr>
        </p:nvSpPr>
        <p:spPr/>
        <p:txBody>
          <a:bodyPr>
            <a:noAutofit/>
          </a:bodyPr>
          <a:lstStyle/>
          <a:p>
            <a:r>
              <a:rPr lang="en-US" sz="2000" dirty="0"/>
              <a:t>In a titration, a solution of known concentration, called the titrant, is added to solution of unknown concentration called the analyte.</a:t>
            </a:r>
          </a:p>
          <a:p>
            <a:r>
              <a:rPr lang="en-US" sz="2000" dirty="0"/>
              <a:t>The volume at which enough moles of titrant has been added to fully react with all the analyte is called the equivalence point</a:t>
            </a:r>
          </a:p>
        </p:txBody>
      </p:sp>
      <p:pic>
        <p:nvPicPr>
          <p:cNvPr id="7" name="Shape 179" descr="Three illustrations depicting the titration process. The first illustration, labeled A, identifies the buret filled with N A O H solution and its initial reading. A flask of acid solution sits on a piece of paper. The second illustration, labeled B, shows the solution being added to the acid as the flask is slowly swirled. In the last image, labeled C, the initial solution has been neutralized, indicated by a change in color. The final reading on the buret is identified." title="Figure 9.15">
            <a:extLst>
              <a:ext uri="{FF2B5EF4-FFF2-40B4-BE49-F238E27FC236}">
                <a16:creationId xmlns:a16="http://schemas.microsoft.com/office/drawing/2014/main" id="{22554F2C-432E-4846-A591-D30E3DC2E4D5}"/>
              </a:ext>
            </a:extLst>
          </p:cNvPr>
          <p:cNvPicPr preferRelativeResize="0">
            <a:picLocks noChangeAspect="1"/>
          </p:cNvPicPr>
          <p:nvPr/>
        </p:nvPicPr>
        <p:blipFill rotWithShape="1">
          <a:blip r:embed="rId2">
            <a:alphaModFix/>
          </a:blip>
          <a:srcRect r="64425"/>
          <a:stretch/>
        </p:blipFill>
        <p:spPr>
          <a:xfrm>
            <a:off x="5400942" y="1682859"/>
            <a:ext cx="2760292" cy="4876402"/>
          </a:xfrm>
          <a:prstGeom prst="rect">
            <a:avLst/>
          </a:prstGeom>
          <a:noFill/>
          <a:ln>
            <a:noFill/>
          </a:ln>
        </p:spPr>
      </p:pic>
      <p:sp>
        <p:nvSpPr>
          <p:cNvPr id="3" name="Rectangle 2">
            <a:extLst>
              <a:ext uri="{FF2B5EF4-FFF2-40B4-BE49-F238E27FC236}">
                <a16:creationId xmlns:a16="http://schemas.microsoft.com/office/drawing/2014/main" id="{30A20471-2879-492D-B1DE-3F787697A5E7}"/>
              </a:ext>
            </a:extLst>
          </p:cNvPr>
          <p:cNvSpPr/>
          <p:nvPr/>
        </p:nvSpPr>
        <p:spPr>
          <a:xfrm>
            <a:off x="6634211" y="2253154"/>
            <a:ext cx="1538243" cy="478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E3A17EF-CCA4-4E6F-A646-F626A8001FBA}"/>
              </a:ext>
            </a:extLst>
          </p:cNvPr>
          <p:cNvSpPr/>
          <p:nvPr/>
        </p:nvSpPr>
        <p:spPr>
          <a:xfrm>
            <a:off x="6954119" y="2823449"/>
            <a:ext cx="1207115" cy="478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Titrant</a:t>
            </a:r>
          </a:p>
        </p:txBody>
      </p:sp>
      <p:sp>
        <p:nvSpPr>
          <p:cNvPr id="11" name="Rectangle 10">
            <a:extLst>
              <a:ext uri="{FF2B5EF4-FFF2-40B4-BE49-F238E27FC236}">
                <a16:creationId xmlns:a16="http://schemas.microsoft.com/office/drawing/2014/main" id="{9D7A13CD-5B05-4D7A-B275-B52FA479EC78}"/>
              </a:ext>
            </a:extLst>
          </p:cNvPr>
          <p:cNvSpPr/>
          <p:nvPr/>
        </p:nvSpPr>
        <p:spPr>
          <a:xfrm>
            <a:off x="7224757" y="1774589"/>
            <a:ext cx="858987" cy="3868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Buret</a:t>
            </a:r>
            <a:endParaRPr lang="en-US" dirty="0">
              <a:solidFill>
                <a:schemeClr val="tx1"/>
              </a:solidFill>
            </a:endParaRPr>
          </a:p>
        </p:txBody>
      </p:sp>
      <p:sp>
        <p:nvSpPr>
          <p:cNvPr id="12" name="Rectangle 11">
            <a:extLst>
              <a:ext uri="{FF2B5EF4-FFF2-40B4-BE49-F238E27FC236}">
                <a16:creationId xmlns:a16="http://schemas.microsoft.com/office/drawing/2014/main" id="{FB9D7B8E-5620-4B8E-BDBF-DED94BE24EFD}"/>
              </a:ext>
            </a:extLst>
          </p:cNvPr>
          <p:cNvSpPr/>
          <p:nvPr/>
        </p:nvSpPr>
        <p:spPr>
          <a:xfrm>
            <a:off x="7100909" y="4860747"/>
            <a:ext cx="982835" cy="478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Analyte</a:t>
            </a:r>
          </a:p>
        </p:txBody>
      </p:sp>
      <p:sp>
        <p:nvSpPr>
          <p:cNvPr id="13" name="Rectangle 12">
            <a:extLst>
              <a:ext uri="{FF2B5EF4-FFF2-40B4-BE49-F238E27FC236}">
                <a16:creationId xmlns:a16="http://schemas.microsoft.com/office/drawing/2014/main" id="{00F21D6B-7713-4F81-B11A-BFFCCE041244}"/>
              </a:ext>
            </a:extLst>
          </p:cNvPr>
          <p:cNvSpPr/>
          <p:nvPr/>
        </p:nvSpPr>
        <p:spPr>
          <a:xfrm>
            <a:off x="7303797" y="5518031"/>
            <a:ext cx="1363953" cy="643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Erlenmeyer flask</a:t>
            </a:r>
          </a:p>
        </p:txBody>
      </p:sp>
    </p:spTree>
    <p:extLst>
      <p:ext uri="{BB962C8B-B14F-4D97-AF65-F5344CB8AC3E}">
        <p14:creationId xmlns:p14="http://schemas.microsoft.com/office/powerpoint/2010/main" val="206812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 Equivalence Points</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sz="2000" dirty="0"/>
                  <a:t>A student uses 0.200 M </a:t>
                </a:r>
                <a14:m>
                  <m:oMath xmlns:m="http://schemas.openxmlformats.org/officeDocument/2006/math">
                    <m:r>
                      <m:rPr>
                        <m:sty m:val="p"/>
                      </m:rPr>
                      <a:rPr lang="en-US" sz="2000">
                        <a:latin typeface="Cambria Math" panose="02040503050406030204" pitchFamily="18" charset="0"/>
                      </a:rPr>
                      <m:t>HN</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3</m:t>
                        </m:r>
                      </m:sub>
                    </m:sSub>
                    <m:r>
                      <a:rPr lang="en-US" sz="2000" i="1">
                        <a:latin typeface="Cambria Math" panose="02040503050406030204" pitchFamily="18" charset="0"/>
                      </a:rPr>
                      <m:t> </m:t>
                    </m:r>
                  </m:oMath>
                </a14:m>
                <a:r>
                  <a:rPr lang="en-US" sz="2000" dirty="0"/>
                  <a:t>to titrate 25.00 mL of 0.300 M </a:t>
                </a:r>
                <a14:m>
                  <m:oMath xmlns:m="http://schemas.openxmlformats.org/officeDocument/2006/math">
                    <m:r>
                      <m:rPr>
                        <m:sty m:val="p"/>
                      </m:rPr>
                      <a:rPr lang="en-US" sz="2000">
                        <a:latin typeface="Cambria Math" panose="02040503050406030204" pitchFamily="18" charset="0"/>
                      </a:rPr>
                      <m:t>Sr</m:t>
                    </m:r>
                    <m:sSub>
                      <m:sSubPr>
                        <m:ctrlPr>
                          <a:rPr lang="en-US" sz="2000" i="1">
                            <a:latin typeface="Cambria Math" panose="02040503050406030204" pitchFamily="18" charset="0"/>
                          </a:rPr>
                        </m:ctrlPr>
                      </m:sSubPr>
                      <m:e>
                        <m:d>
                          <m:dPr>
                            <m:ctrlPr>
                              <a:rPr lang="en-US" sz="2000" i="1">
                                <a:latin typeface="Cambria Math" panose="02040503050406030204" pitchFamily="18" charset="0"/>
                              </a:rPr>
                            </m:ctrlPr>
                          </m:dPr>
                          <m:e>
                            <m:r>
                              <m:rPr>
                                <m:sty m:val="p"/>
                              </m:rPr>
                              <a:rPr lang="en-US" sz="2000">
                                <a:latin typeface="Cambria Math" panose="02040503050406030204" pitchFamily="18" charset="0"/>
                              </a:rPr>
                              <m:t>OH</m:t>
                            </m:r>
                          </m:e>
                        </m:d>
                      </m:e>
                      <m:sub>
                        <m:r>
                          <a:rPr lang="en-US" sz="2000">
                            <a:latin typeface="Cambria Math" panose="02040503050406030204" pitchFamily="18" charset="0"/>
                          </a:rPr>
                          <m:t>2</m:t>
                        </m:r>
                      </m:sub>
                    </m:sSub>
                  </m:oMath>
                </a14:m>
                <a:r>
                  <a:rPr lang="en-US" sz="2000" dirty="0"/>
                  <a:t>.  How many mL of </a:t>
                </a:r>
                <a14:m>
                  <m:oMath xmlns:m="http://schemas.openxmlformats.org/officeDocument/2006/math">
                    <m:r>
                      <m:rPr>
                        <m:sty m:val="p"/>
                      </m:rPr>
                      <a:rPr lang="en-US" sz="2000">
                        <a:latin typeface="Cambria Math" panose="02040503050406030204" pitchFamily="18" charset="0"/>
                      </a:rPr>
                      <m:t>HN</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3</m:t>
                        </m:r>
                      </m:sub>
                    </m:sSub>
                  </m:oMath>
                </a14:m>
                <a:r>
                  <a:rPr lang="en-US" sz="2000" dirty="0"/>
                  <a:t> must be added to reach the equivalence point?</a:t>
                </a:r>
              </a:p>
              <a:p>
                <a:pPr marL="0" indent="0">
                  <a:buNone/>
                </a:pPr>
                <a:endParaRPr lang="en-US" sz="2000" dirty="0"/>
              </a:p>
              <a:p>
                <a:pPr marL="0" indent="0">
                  <a:buNone/>
                </a:pPr>
                <a:endParaRPr lang="en-US" sz="20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561" t="-814"/>
                </a:stretch>
              </a:blipFill>
            </p:spPr>
            <p:txBody>
              <a:bodyPr/>
              <a:lstStyle/>
              <a:p>
                <a:r>
                  <a:rPr lang="en-US">
                    <a:noFill/>
                  </a:rPr>
                  <a:t> </a:t>
                </a:r>
              </a:p>
            </p:txBody>
          </p:sp>
        </mc:Fallback>
      </mc:AlternateContent>
    </p:spTree>
    <p:extLst>
      <p:ext uri="{BB962C8B-B14F-4D97-AF65-F5344CB8AC3E}">
        <p14:creationId xmlns:p14="http://schemas.microsoft.com/office/powerpoint/2010/main" val="3332725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Finding Equivalence Points</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sz="2000" dirty="0"/>
                  <a:t>A student uses 0.100 M  </a:t>
                </a:r>
                <a:r>
                  <a:rPr lang="en-US" sz="2000" dirty="0" err="1"/>
                  <a:t>NaOH</a:t>
                </a:r>
                <a:r>
                  <a:rPr lang="en-US" sz="2000" dirty="0"/>
                  <a:t> to titrate 25.00 mL of 0.100 M </a:t>
                </a:r>
                <a14:m>
                  <m:oMath xmlns:m="http://schemas.openxmlformats.org/officeDocument/2006/math">
                    <m:r>
                      <m:rPr>
                        <m:sty m:val="p"/>
                      </m:rPr>
                      <a:rPr lang="en-US" sz="2000">
                        <a:latin typeface="Cambria Math" panose="02040503050406030204" pitchFamily="18" charset="0"/>
                      </a:rPr>
                      <m:t>H</m:t>
                    </m:r>
                    <m:sSub>
                      <m:sSubPr>
                        <m:ctrlPr>
                          <a:rPr lang="en-US" sz="2000" i="1">
                            <a:latin typeface="Cambria Math" panose="02040503050406030204" pitchFamily="18" charset="0"/>
                          </a:rPr>
                        </m:ctrlPr>
                      </m:sSubPr>
                      <m:e>
                        <m:r>
                          <m:rPr>
                            <m:sty m:val="p"/>
                          </m:rPr>
                          <a:rPr lang="en-US" sz="2000">
                            <a:latin typeface="Cambria Math" panose="02040503050406030204" pitchFamily="18" charset="0"/>
                          </a:rPr>
                          <m:t>C</m:t>
                        </m:r>
                      </m:e>
                      <m:sub>
                        <m:r>
                          <a:rPr lang="en-US" sz="2000">
                            <a:latin typeface="Cambria Math" panose="02040503050406030204" pitchFamily="18" charset="0"/>
                          </a:rPr>
                          <m:t>2</m:t>
                        </m:r>
                      </m:sub>
                    </m:sSub>
                    <m:sSub>
                      <m:sSubPr>
                        <m:ctrlPr>
                          <a:rPr lang="en-US" sz="2000" i="1">
                            <a:latin typeface="Cambria Math" panose="02040503050406030204" pitchFamily="18" charset="0"/>
                          </a:rPr>
                        </m:ctrlPr>
                      </m:sSubPr>
                      <m:e>
                        <m:r>
                          <m:rPr>
                            <m:sty m:val="p"/>
                          </m:rPr>
                          <a:rPr lang="en-US" sz="2000">
                            <a:latin typeface="Cambria Math" panose="02040503050406030204" pitchFamily="18" charset="0"/>
                          </a:rPr>
                          <m:t>H</m:t>
                        </m:r>
                      </m:e>
                      <m:sub>
                        <m:r>
                          <a:rPr lang="en-US" sz="2000">
                            <a:latin typeface="Cambria Math" panose="02040503050406030204" pitchFamily="18" charset="0"/>
                          </a:rPr>
                          <m:t>3</m:t>
                        </m:r>
                      </m:sub>
                    </m:sSub>
                    <m:sSub>
                      <m:sSubPr>
                        <m:ctrlPr>
                          <a:rPr lang="en-US" sz="2000" i="1">
                            <a:latin typeface="Cambria Math" panose="02040503050406030204" pitchFamily="18" charset="0"/>
                          </a:rPr>
                        </m:ctrlPr>
                      </m:sSubPr>
                      <m:e>
                        <m:r>
                          <m:rPr>
                            <m:sty m:val="p"/>
                          </m:rPr>
                          <a:rPr lang="en-US" sz="2000">
                            <a:latin typeface="Cambria Math" panose="02040503050406030204" pitchFamily="18" charset="0"/>
                          </a:rPr>
                          <m:t>O</m:t>
                        </m:r>
                      </m:e>
                      <m:sub>
                        <m:r>
                          <a:rPr lang="en-US" sz="2000">
                            <a:latin typeface="Cambria Math" panose="02040503050406030204" pitchFamily="18" charset="0"/>
                          </a:rPr>
                          <m:t>2</m:t>
                        </m:r>
                      </m:sub>
                    </m:sSub>
                  </m:oMath>
                </a14:m>
                <a:r>
                  <a:rPr lang="en-US" sz="2000" dirty="0"/>
                  <a:t>.  How many mL of </a:t>
                </a:r>
                <a:r>
                  <a:rPr lang="en-US" sz="2000" dirty="0" err="1"/>
                  <a:t>NaOH</a:t>
                </a:r>
                <a:r>
                  <a:rPr lang="en-US" sz="2000" dirty="0"/>
                  <a:t> must be added to reach the equivalence point?</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561" t="-814"/>
                </a:stretch>
              </a:blipFill>
            </p:spPr>
            <p:txBody>
              <a:bodyPr/>
              <a:lstStyle/>
              <a:p>
                <a:r>
                  <a:rPr lang="en-US">
                    <a:noFill/>
                  </a:rPr>
                  <a:t> </a:t>
                </a:r>
              </a:p>
            </p:txBody>
          </p:sp>
        </mc:Fallback>
      </mc:AlternateContent>
    </p:spTree>
    <p:extLst>
      <p:ext uri="{BB962C8B-B14F-4D97-AF65-F5344CB8AC3E}">
        <p14:creationId xmlns:p14="http://schemas.microsoft.com/office/powerpoint/2010/main" val="723170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Strong Base Titrating a Weak Acid</a:t>
            </a:r>
          </a:p>
        </p:txBody>
      </p:sp>
      <mc:AlternateContent xmlns:mc="http://schemas.openxmlformats.org/markup-compatibility/2006">
        <mc:Choice xmlns:a14="http://schemas.microsoft.com/office/drawing/2010/main" Requires="a14">
          <p:sp>
            <p:nvSpPr>
              <p:cNvPr id="3" name="Content Placeholder 2"/>
              <p:cNvSpPr>
                <a:spLocks noGrp="1"/>
              </p:cNvSpPr>
              <p:nvPr>
                <p:ph sz="quarter" idx="1"/>
              </p:nvPr>
            </p:nvSpPr>
            <p:spPr/>
            <p:txBody>
              <a:bodyPr>
                <a:normAutofit fontScale="92500"/>
              </a:bodyPr>
              <a:lstStyle/>
              <a:p>
                <a:pPr marL="0" indent="0">
                  <a:buNone/>
                </a:pPr>
                <a:r>
                  <a:rPr lang="en-US" sz="2400" dirty="0"/>
                  <a:t>What is the pH at each of the following points in the titration of 25.00 mL of 0.100 M </a:t>
                </a:r>
                <a14:m>
                  <m:oMath xmlns:m="http://schemas.openxmlformats.org/officeDocument/2006/math">
                    <m:r>
                      <m:rPr>
                        <m:sty m:val="p"/>
                      </m:rPr>
                      <a:rPr lang="en-US" sz="2400">
                        <a:latin typeface="Cambria Math" panose="02040503050406030204" pitchFamily="18" charset="0"/>
                      </a:rPr>
                      <m:t>H</m:t>
                    </m:r>
                    <m:sSub>
                      <m:sSubPr>
                        <m:ctrlPr>
                          <a:rPr lang="en-US" sz="2400" i="1">
                            <a:latin typeface="Cambria Math" panose="02040503050406030204" pitchFamily="18" charset="0"/>
                          </a:rPr>
                        </m:ctrlPr>
                      </m:sSubPr>
                      <m:e>
                        <m:r>
                          <m:rPr>
                            <m:sty m:val="p"/>
                          </m:rPr>
                          <a:rPr lang="en-US" sz="2400">
                            <a:latin typeface="Cambria Math" panose="02040503050406030204" pitchFamily="18" charset="0"/>
                          </a:rPr>
                          <m:t>C</m:t>
                        </m:r>
                      </m:e>
                      <m:sub>
                        <m:r>
                          <a:rPr lang="en-US" sz="2400">
                            <a:latin typeface="Cambria Math" panose="02040503050406030204" pitchFamily="18" charset="0"/>
                          </a:rPr>
                          <m:t>2</m:t>
                        </m:r>
                      </m:sub>
                    </m:sSub>
                    <m:sSub>
                      <m:sSubPr>
                        <m:ctrlPr>
                          <a:rPr lang="en-US" sz="2400" i="1">
                            <a:latin typeface="Cambria Math" panose="02040503050406030204" pitchFamily="18" charset="0"/>
                          </a:rPr>
                        </m:ctrlPr>
                      </m:sSubPr>
                      <m:e>
                        <m:r>
                          <m:rPr>
                            <m:sty m:val="p"/>
                          </m:rPr>
                          <a:rPr lang="en-US" sz="2400">
                            <a:latin typeface="Cambria Math" panose="02040503050406030204" pitchFamily="18" charset="0"/>
                          </a:rPr>
                          <m:t>H</m:t>
                        </m:r>
                      </m:e>
                      <m:sub>
                        <m:r>
                          <a:rPr lang="en-US" sz="2400">
                            <a:latin typeface="Cambria Math" panose="02040503050406030204" pitchFamily="18" charset="0"/>
                          </a:rPr>
                          <m:t>3</m:t>
                        </m:r>
                      </m:sub>
                    </m:sSub>
                    <m:sSub>
                      <m:sSubPr>
                        <m:ctrlPr>
                          <a:rPr lang="en-US" sz="2400" i="1">
                            <a:latin typeface="Cambria Math" panose="02040503050406030204" pitchFamily="18" charset="0"/>
                          </a:rPr>
                        </m:ctrlPr>
                      </m:sSubPr>
                      <m:e>
                        <m:r>
                          <m:rPr>
                            <m:sty m:val="p"/>
                          </m:rPr>
                          <a:rPr lang="en-US" sz="2400">
                            <a:latin typeface="Cambria Math" panose="02040503050406030204" pitchFamily="18" charset="0"/>
                          </a:rPr>
                          <m:t>O</m:t>
                        </m:r>
                      </m:e>
                      <m:sub>
                        <m:r>
                          <a:rPr lang="en-US" sz="2400">
                            <a:latin typeface="Cambria Math" panose="02040503050406030204" pitchFamily="18" charset="0"/>
                          </a:rPr>
                          <m:t>2</m:t>
                        </m:r>
                      </m:sub>
                    </m:sSub>
                  </m:oMath>
                </a14:m>
                <a:r>
                  <a:rPr lang="en-US" sz="2400" dirty="0"/>
                  <a:t> with 0.100 M  </a:t>
                </a:r>
                <a:r>
                  <a:rPr lang="en-US" sz="2400" dirty="0" err="1"/>
                  <a:t>NaOH</a:t>
                </a:r>
                <a:r>
                  <a:rPr lang="en-US" sz="2400" dirty="0"/>
                  <a:t>?  </a:t>
                </a:r>
                <a14:m>
                  <m:oMath xmlns:m="http://schemas.openxmlformats.org/officeDocument/2006/math">
                    <m:r>
                      <m:rPr>
                        <m:sty m:val="p"/>
                      </m:rPr>
                      <a:rPr lang="en-US" sz="2400" dirty="0">
                        <a:latin typeface="Cambria Math" panose="02040503050406030204" pitchFamily="18" charset="0"/>
                      </a:rPr>
                      <m:t>For</m:t>
                    </m:r>
                    <m:r>
                      <a:rPr lang="en-US" sz="2400" dirty="0">
                        <a:latin typeface="Cambria Math" panose="02040503050406030204" pitchFamily="18" charset="0"/>
                      </a:rPr>
                      <m:t> </m:t>
                    </m:r>
                    <m:r>
                      <m:rPr>
                        <m:sty m:val="p"/>
                      </m:rPr>
                      <a:rPr lang="en-US" sz="2400" dirty="0">
                        <a:latin typeface="Cambria Math" panose="02040503050406030204" pitchFamily="18" charset="0"/>
                      </a:rPr>
                      <m:t>H</m:t>
                    </m:r>
                    <m:sSub>
                      <m:sSubPr>
                        <m:ctrlPr>
                          <a:rPr lang="en-US" sz="2400" i="1" dirty="0">
                            <a:latin typeface="Cambria Math" panose="02040503050406030204" pitchFamily="18" charset="0"/>
                          </a:rPr>
                        </m:ctrlPr>
                      </m:sSubPr>
                      <m:e>
                        <m:r>
                          <m:rPr>
                            <m:sty m:val="p"/>
                          </m:rPr>
                          <a:rPr lang="en-US" sz="2400" dirty="0">
                            <a:latin typeface="Cambria Math" panose="02040503050406030204" pitchFamily="18" charset="0"/>
                          </a:rPr>
                          <m:t>C</m:t>
                        </m:r>
                      </m:e>
                      <m:sub>
                        <m:r>
                          <a:rPr lang="en-US" sz="2400" dirty="0">
                            <a:latin typeface="Cambria Math" panose="02040503050406030204" pitchFamily="18" charset="0"/>
                          </a:rPr>
                          <m:t>2</m:t>
                        </m:r>
                      </m:sub>
                    </m:sSub>
                    <m:sSub>
                      <m:sSubPr>
                        <m:ctrlPr>
                          <a:rPr lang="en-US" sz="2400" i="1" dirty="0">
                            <a:latin typeface="Cambria Math" panose="02040503050406030204" pitchFamily="18" charset="0"/>
                          </a:rPr>
                        </m:ctrlPr>
                      </m:sSubPr>
                      <m:e>
                        <m:r>
                          <m:rPr>
                            <m:sty m:val="p"/>
                          </m:rPr>
                          <a:rPr lang="en-US" sz="2400" dirty="0">
                            <a:latin typeface="Cambria Math" panose="02040503050406030204" pitchFamily="18" charset="0"/>
                          </a:rPr>
                          <m:t>H</m:t>
                        </m:r>
                      </m:e>
                      <m:sub>
                        <m:r>
                          <a:rPr lang="en-US" sz="2400" dirty="0">
                            <a:latin typeface="Cambria Math" panose="02040503050406030204" pitchFamily="18" charset="0"/>
                          </a:rPr>
                          <m:t>3</m:t>
                        </m:r>
                      </m:sub>
                    </m:sSub>
                    <m:sSub>
                      <m:sSubPr>
                        <m:ctrlPr>
                          <a:rPr lang="en-US" sz="2400" i="1" dirty="0">
                            <a:latin typeface="Cambria Math" panose="02040503050406030204" pitchFamily="18" charset="0"/>
                          </a:rPr>
                        </m:ctrlPr>
                      </m:sSubPr>
                      <m:e>
                        <m:r>
                          <m:rPr>
                            <m:sty m:val="p"/>
                          </m:rPr>
                          <a:rPr lang="en-US" sz="2400" dirty="0">
                            <a:latin typeface="Cambria Math" panose="02040503050406030204" pitchFamily="18" charset="0"/>
                          </a:rPr>
                          <m:t>O</m:t>
                        </m:r>
                      </m:e>
                      <m:sub>
                        <m:r>
                          <a:rPr lang="en-US" sz="2400" dirty="0">
                            <a:latin typeface="Cambria Math" panose="02040503050406030204" pitchFamily="18" charset="0"/>
                          </a:rPr>
                          <m:t>2</m:t>
                        </m:r>
                      </m:sub>
                    </m:sSub>
                    <m:r>
                      <a:rPr lang="en-US" sz="2400" dirty="0">
                        <a:latin typeface="Cambria Math" panose="02040503050406030204" pitchFamily="18" charset="0"/>
                      </a:rPr>
                      <m:t>, </m:t>
                    </m:r>
                    <m:sSub>
                      <m:sSubPr>
                        <m:ctrlPr>
                          <a:rPr lang="en-US" sz="2400" i="1" dirty="0">
                            <a:latin typeface="Cambria Math" panose="02040503050406030204" pitchFamily="18" charset="0"/>
                          </a:rPr>
                        </m:ctrlPr>
                      </m:sSubPr>
                      <m:e>
                        <m:r>
                          <m:rPr>
                            <m:sty m:val="p"/>
                          </m:rPr>
                          <a:rPr lang="en-US" sz="2400" dirty="0">
                            <a:latin typeface="Cambria Math" panose="02040503050406030204" pitchFamily="18" charset="0"/>
                          </a:rPr>
                          <m:t>K</m:t>
                        </m:r>
                      </m:e>
                      <m:sub>
                        <m:r>
                          <m:rPr>
                            <m:sty m:val="p"/>
                          </m:rPr>
                          <a:rPr lang="en-US" sz="2400" dirty="0">
                            <a:latin typeface="Cambria Math" panose="02040503050406030204" pitchFamily="18" charset="0"/>
                          </a:rPr>
                          <m:t>a</m:t>
                        </m:r>
                      </m:sub>
                    </m:sSub>
                    <m:r>
                      <a:rPr lang="en-US" sz="2400" dirty="0">
                        <a:latin typeface="Cambria Math" panose="02040503050406030204" pitchFamily="18" charset="0"/>
                      </a:rPr>
                      <m:t>=1.8×</m:t>
                    </m:r>
                    <m:sSup>
                      <m:sSupPr>
                        <m:ctrlPr>
                          <a:rPr lang="en-US" sz="2400" i="1" dirty="0">
                            <a:latin typeface="Cambria Math" panose="02040503050406030204" pitchFamily="18" charset="0"/>
                          </a:rPr>
                        </m:ctrlPr>
                      </m:sSupPr>
                      <m:e>
                        <m:r>
                          <a:rPr lang="en-US" sz="2400" dirty="0">
                            <a:latin typeface="Cambria Math" panose="02040503050406030204" pitchFamily="18" charset="0"/>
                          </a:rPr>
                          <m:t>10</m:t>
                        </m:r>
                      </m:e>
                      <m:sup>
                        <m:r>
                          <a:rPr lang="en-US" sz="2400" dirty="0">
                            <a:latin typeface="Cambria Math" panose="02040503050406030204" pitchFamily="18" charset="0"/>
                          </a:rPr>
                          <m:t>−5</m:t>
                        </m:r>
                      </m:sup>
                    </m:sSup>
                  </m:oMath>
                </a14:m>
                <a:endParaRPr lang="en-US" sz="2400" dirty="0"/>
              </a:p>
              <a:p>
                <a:pPr marL="0" indent="0">
                  <a:buNone/>
                </a:pPr>
                <a:endParaRPr lang="en-US" sz="2400" dirty="0"/>
              </a:p>
              <a:p>
                <a:pPr marL="342900" indent="-342900">
                  <a:buFont typeface="+mj-lt"/>
                  <a:buAutoNum type="alphaUcPeriod"/>
                </a:pPr>
                <a:r>
                  <a:rPr lang="en-US" sz="2400" dirty="0">
                    <a:latin typeface="Cambria Math" panose="02040503050406030204" pitchFamily="18" charset="0"/>
                    <a:ea typeface="Cambria Math" panose="02040503050406030204" pitchFamily="18" charset="0"/>
                  </a:rPr>
                  <a:t>Before the addition of any </a:t>
                </a:r>
                <a:r>
                  <a:rPr lang="en-US" sz="2400" dirty="0" err="1">
                    <a:latin typeface="Cambria Math" panose="02040503050406030204" pitchFamily="18" charset="0"/>
                    <a:ea typeface="Cambria Math" panose="02040503050406030204" pitchFamily="18" charset="0"/>
                  </a:rPr>
                  <a:t>NaOH</a:t>
                </a:r>
                <a:r>
                  <a:rPr lang="en-US" sz="2400" dirty="0">
                    <a:latin typeface="Cambria Math" panose="02040503050406030204" pitchFamily="18" charset="0"/>
                    <a:ea typeface="Cambria Math" panose="02040503050406030204" pitchFamily="18" charset="0"/>
                  </a:rPr>
                  <a:t> (initial pH)</a:t>
                </a:r>
              </a:p>
              <a:p>
                <a:pPr marL="342900" indent="-342900">
                  <a:buFont typeface="+mj-lt"/>
                  <a:buAutoNum type="alphaUcPeriod"/>
                </a:pPr>
                <a:r>
                  <a:rPr lang="en-US" sz="2400" dirty="0">
                    <a:latin typeface="Cambria Math" panose="02040503050406030204" pitchFamily="18" charset="0"/>
                    <a:ea typeface="Cambria Math" panose="02040503050406030204" pitchFamily="18" charset="0"/>
                  </a:rPr>
                  <a:t>After the addition of 10.00 mL of 0.100 M </a:t>
                </a:r>
                <a:r>
                  <a:rPr lang="en-US" sz="2400" dirty="0" err="1">
                    <a:latin typeface="Cambria Math" panose="02040503050406030204" pitchFamily="18" charset="0"/>
                    <a:ea typeface="Cambria Math" panose="02040503050406030204" pitchFamily="18" charset="0"/>
                  </a:rPr>
                  <a:t>NaOH</a:t>
                </a:r>
                <a:r>
                  <a:rPr lang="en-US" sz="2400" dirty="0">
                    <a:latin typeface="Cambria Math" panose="02040503050406030204" pitchFamily="18" charset="0"/>
                    <a:ea typeface="Cambria Math" panose="02040503050406030204" pitchFamily="18" charset="0"/>
                  </a:rPr>
                  <a:t> (before </a:t>
                </a:r>
                <a:r>
                  <a:rPr lang="en-US" sz="2400" dirty="0" err="1">
                    <a:latin typeface="Cambria Math" panose="02040503050406030204" pitchFamily="18" charset="0"/>
                    <a:ea typeface="Cambria Math" panose="02040503050406030204" pitchFamily="18" charset="0"/>
                  </a:rPr>
                  <a:t>equiv</a:t>
                </a:r>
                <a:r>
                  <a:rPr lang="en-US" sz="2400" dirty="0">
                    <a:latin typeface="Cambria Math" panose="02040503050406030204" pitchFamily="18" charset="0"/>
                    <a:ea typeface="Cambria Math" panose="02040503050406030204" pitchFamily="18" charset="0"/>
                  </a:rPr>
                  <a:t> point)</a:t>
                </a:r>
              </a:p>
              <a:p>
                <a:pPr marL="342900" indent="-342900">
                  <a:buFont typeface="+mj-lt"/>
                  <a:buAutoNum type="alphaUcPeriod"/>
                </a:pPr>
                <a:r>
                  <a:rPr lang="en-US" sz="2400" dirty="0">
                    <a:latin typeface="Cambria Math" panose="02040503050406030204" pitchFamily="18" charset="0"/>
                    <a:ea typeface="Cambria Math" panose="02040503050406030204" pitchFamily="18" charset="0"/>
                  </a:rPr>
                  <a:t>After the addition of 12.50 mL of 0.100 M </a:t>
                </a:r>
                <a:r>
                  <a:rPr lang="en-US" sz="2400" dirty="0" err="1">
                    <a:latin typeface="Cambria Math" panose="02040503050406030204" pitchFamily="18" charset="0"/>
                    <a:ea typeface="Cambria Math" panose="02040503050406030204" pitchFamily="18" charset="0"/>
                  </a:rPr>
                  <a:t>NaOH</a:t>
                </a:r>
                <a:r>
                  <a:rPr lang="en-US" sz="2400" dirty="0">
                    <a:latin typeface="Cambria Math" panose="02040503050406030204" pitchFamily="18" charset="0"/>
                    <a:ea typeface="Cambria Math" panose="02040503050406030204" pitchFamily="18" charset="0"/>
                  </a:rPr>
                  <a:t> (midpoint)</a:t>
                </a:r>
              </a:p>
              <a:p>
                <a:pPr marL="342900" indent="-342900">
                  <a:buFont typeface="+mj-lt"/>
                  <a:buAutoNum type="alphaUcPeriod"/>
                </a:pPr>
                <a:r>
                  <a:rPr lang="en-US" sz="2400" dirty="0">
                    <a:latin typeface="Cambria Math" panose="02040503050406030204" pitchFamily="18" charset="0"/>
                    <a:ea typeface="Cambria Math" panose="02040503050406030204" pitchFamily="18" charset="0"/>
                  </a:rPr>
                  <a:t>After the addition of 25.00 mL of 0.100 M </a:t>
                </a:r>
                <a:r>
                  <a:rPr lang="en-US" sz="2400" dirty="0" err="1">
                    <a:latin typeface="Cambria Math" panose="02040503050406030204" pitchFamily="18" charset="0"/>
                    <a:ea typeface="Cambria Math" panose="02040503050406030204" pitchFamily="18" charset="0"/>
                  </a:rPr>
                  <a:t>NaOH</a:t>
                </a:r>
                <a:r>
                  <a:rPr lang="en-US" sz="2400" dirty="0">
                    <a:latin typeface="Cambria Math" panose="02040503050406030204" pitchFamily="18" charset="0"/>
                    <a:ea typeface="Cambria Math" panose="02040503050406030204" pitchFamily="18" charset="0"/>
                  </a:rPr>
                  <a:t> (at </a:t>
                </a:r>
                <a:r>
                  <a:rPr lang="en-US" sz="2400" dirty="0" err="1">
                    <a:latin typeface="Cambria Math" panose="02040503050406030204" pitchFamily="18" charset="0"/>
                    <a:ea typeface="Cambria Math" panose="02040503050406030204" pitchFamily="18" charset="0"/>
                  </a:rPr>
                  <a:t>equiv</a:t>
                </a:r>
                <a:r>
                  <a:rPr lang="en-US" sz="2400" dirty="0">
                    <a:latin typeface="Cambria Math" panose="02040503050406030204" pitchFamily="18" charset="0"/>
                    <a:ea typeface="Cambria Math" panose="02040503050406030204" pitchFamily="18" charset="0"/>
                  </a:rPr>
                  <a:t> point)</a:t>
                </a:r>
              </a:p>
              <a:p>
                <a:pPr marL="342900" indent="-342900">
                  <a:buFont typeface="+mj-lt"/>
                  <a:buAutoNum type="alphaUcPeriod"/>
                </a:pPr>
                <a:r>
                  <a:rPr lang="en-US" sz="2400" dirty="0">
                    <a:latin typeface="Cambria Math" panose="02040503050406030204" pitchFamily="18" charset="0"/>
                    <a:ea typeface="Cambria Math" panose="02040503050406030204" pitchFamily="18" charset="0"/>
                  </a:rPr>
                  <a:t>After the addition of 26.00 mL of 0.100 M </a:t>
                </a:r>
                <a:r>
                  <a:rPr lang="en-US" sz="2400" dirty="0" err="1">
                    <a:latin typeface="Cambria Math" panose="02040503050406030204" pitchFamily="18" charset="0"/>
                    <a:ea typeface="Cambria Math" panose="02040503050406030204" pitchFamily="18" charset="0"/>
                  </a:rPr>
                  <a:t>NaOH</a:t>
                </a:r>
                <a:r>
                  <a:rPr lang="en-US" sz="2400" dirty="0">
                    <a:latin typeface="Cambria Math" panose="02040503050406030204" pitchFamily="18" charset="0"/>
                    <a:ea typeface="Cambria Math" panose="02040503050406030204" pitchFamily="18" charset="0"/>
                  </a:rPr>
                  <a:t> (beyond </a:t>
                </a:r>
                <a:r>
                  <a:rPr lang="en-US" sz="2400" dirty="0" err="1">
                    <a:latin typeface="Cambria Math" panose="02040503050406030204" pitchFamily="18" charset="0"/>
                    <a:ea typeface="Cambria Math" panose="02040503050406030204" pitchFamily="18" charset="0"/>
                  </a:rPr>
                  <a:t>equiv</a:t>
                </a:r>
                <a:r>
                  <a:rPr lang="en-US" sz="2400" dirty="0">
                    <a:latin typeface="Cambria Math" panose="02040503050406030204" pitchFamily="18" charset="0"/>
                    <a:ea typeface="Cambria Math" panose="02040503050406030204" pitchFamily="18" charset="0"/>
                  </a:rPr>
                  <a:t> point)</a:t>
                </a:r>
              </a:p>
              <a:p>
                <a:pPr marL="0" indent="0">
                  <a:buNone/>
                </a:pPr>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l="-972" t="-950" r="-748"/>
                </a:stretch>
              </a:blipFill>
            </p:spPr>
            <p:txBody>
              <a:bodyPr/>
              <a:lstStyle/>
              <a:p>
                <a:r>
                  <a:rPr lang="en-US">
                    <a:noFill/>
                  </a:rPr>
                  <a:t> </a:t>
                </a:r>
              </a:p>
            </p:txBody>
          </p:sp>
        </mc:Fallback>
      </mc:AlternateContent>
    </p:spTree>
    <p:extLst>
      <p:ext uri="{BB962C8B-B14F-4D97-AF65-F5344CB8AC3E}">
        <p14:creationId xmlns:p14="http://schemas.microsoft.com/office/powerpoint/2010/main" val="2195125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1028E-0296-424F-8CB3-4CEB05626FB1}"/>
              </a:ext>
            </a:extLst>
          </p:cNvPr>
          <p:cNvSpPr>
            <a:spLocks noGrp="1"/>
          </p:cNvSpPr>
          <p:nvPr>
            <p:ph type="title"/>
          </p:nvPr>
        </p:nvSpPr>
        <p:spPr/>
        <p:txBody>
          <a:bodyPr/>
          <a:lstStyle/>
          <a:p>
            <a:r>
              <a:rPr lang="en-US" dirty="0"/>
              <a:t>Midpoints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55CFB7B-B273-4106-B6EB-7AC5255D1D72}"/>
                  </a:ext>
                </a:extLst>
              </p:cNvPr>
              <p:cNvSpPr>
                <a:spLocks noGrp="1"/>
              </p:cNvSpPr>
              <p:nvPr>
                <p:ph sz="quarter" idx="1"/>
              </p:nvPr>
            </p:nvSpPr>
            <p:spPr/>
            <p:txBody>
              <a:bodyPr>
                <a:normAutofit/>
              </a:bodyPr>
              <a:lstStyle/>
              <a:p>
                <a:r>
                  <a:rPr lang="en-US" sz="1800" dirty="0"/>
                  <a:t>The midpoint of the titration occurs at the volume halfway to the equivalence point</a:t>
                </a:r>
              </a:p>
              <a:p>
                <a:r>
                  <a:rPr lang="en-US" sz="1800" dirty="0"/>
                  <a:t>At the midpoint of the titration of an acid </a:t>
                </a:r>
                <a14:m>
                  <m:oMath xmlns:m="http://schemas.openxmlformats.org/officeDocument/2006/math">
                    <m:d>
                      <m:dPr>
                        <m:begChr m:val="["/>
                        <m:endChr m:val="]"/>
                        <m:ctrlPr>
                          <a:rPr lang="en-US" sz="1800" b="0" i="1" smtClean="0">
                            <a:latin typeface="Cambria Math" panose="02040503050406030204" pitchFamily="18" charset="0"/>
                          </a:rPr>
                        </m:ctrlPr>
                      </m:dPr>
                      <m:e>
                        <m:r>
                          <m:rPr>
                            <m:sty m:val="p"/>
                          </m:rPr>
                          <a:rPr lang="en-US" sz="1800" b="0" i="0" smtClean="0">
                            <a:latin typeface="Cambria Math" panose="02040503050406030204" pitchFamily="18" charset="0"/>
                          </a:rPr>
                          <m:t>HA</m:t>
                        </m:r>
                      </m:e>
                    </m:d>
                    <m:r>
                      <a:rPr lang="en-US" sz="1800" b="0" i="0" smtClean="0">
                        <a:latin typeface="Cambria Math" panose="02040503050406030204" pitchFamily="18" charset="0"/>
                      </a:rPr>
                      <m:t>=[</m:t>
                    </m:r>
                    <m:sSup>
                      <m:sSupPr>
                        <m:ctrlPr>
                          <a:rPr lang="en-US" sz="1800" b="0" i="1" smtClean="0">
                            <a:latin typeface="Cambria Math" panose="02040503050406030204" pitchFamily="18" charset="0"/>
                          </a:rPr>
                        </m:ctrlPr>
                      </m:sSupPr>
                      <m:e>
                        <m:r>
                          <m:rPr>
                            <m:sty m:val="p"/>
                          </m:rPr>
                          <a:rPr lang="en-US" sz="1800" b="0" i="0" smtClean="0">
                            <a:latin typeface="Cambria Math" panose="02040503050406030204" pitchFamily="18" charset="0"/>
                          </a:rPr>
                          <m:t>A</m:t>
                        </m:r>
                      </m:e>
                      <m:sup>
                        <m:r>
                          <a:rPr lang="en-US" sz="1800" b="0" i="0" smtClean="0">
                            <a:latin typeface="Cambria Math" panose="02040503050406030204" pitchFamily="18" charset="0"/>
                          </a:rPr>
                          <m:t>−</m:t>
                        </m:r>
                      </m:sup>
                    </m:sSup>
                    <m:r>
                      <a:rPr lang="en-US" sz="1800" b="0" i="0" smtClean="0">
                        <a:latin typeface="Cambria Math" panose="02040503050406030204" pitchFamily="18" charset="0"/>
                      </a:rPr>
                      <m:t>]</m:t>
                    </m:r>
                  </m:oMath>
                </a14:m>
                <a:endParaRPr lang="en-US" sz="1800" dirty="0"/>
              </a:p>
              <a:p>
                <a:r>
                  <a:rPr lang="en-US" sz="1800" dirty="0"/>
                  <a:t>At the midpoint, </a:t>
                </a:r>
              </a:p>
              <a:p>
                <a:pPr marL="0" indent="0">
                  <a:lnSpc>
                    <a:spcPct val="200000"/>
                  </a:lnSpc>
                  <a:buNone/>
                </a:pPr>
                <a14:m>
                  <m:oMathPara xmlns:m="http://schemas.openxmlformats.org/officeDocument/2006/math">
                    <m:oMathParaPr>
                      <m:jc m:val="centerGroup"/>
                    </m:oMathParaPr>
                    <m:oMath xmlns:m="http://schemas.openxmlformats.org/officeDocument/2006/math">
                      <m:r>
                        <m:rPr>
                          <m:sty m:val="p"/>
                        </m:rPr>
                        <a:rPr lang="en-US" sz="1800">
                          <a:latin typeface="Cambria Math" panose="02040503050406030204" pitchFamily="18" charset="0"/>
                        </a:rPr>
                        <m:t>pH</m:t>
                      </m:r>
                      <m:r>
                        <a:rPr lang="en-US" sz="1800">
                          <a:latin typeface="Cambria Math" panose="02040503050406030204" pitchFamily="18" charset="0"/>
                        </a:rPr>
                        <m:t>=</m:t>
                      </m:r>
                      <m:r>
                        <m:rPr>
                          <m:sty m:val="p"/>
                        </m:rPr>
                        <a:rPr lang="en-US" sz="1800">
                          <a:latin typeface="Cambria Math" panose="02040503050406030204" pitchFamily="18" charset="0"/>
                        </a:rPr>
                        <m:t>p</m:t>
                      </m:r>
                      <m:sSub>
                        <m:sSubPr>
                          <m:ctrlPr>
                            <a:rPr lang="en-US" sz="1800" i="1">
                              <a:latin typeface="Cambria Math" panose="02040503050406030204" pitchFamily="18" charset="0"/>
                            </a:rPr>
                          </m:ctrlPr>
                        </m:sSubPr>
                        <m:e>
                          <m:r>
                            <m:rPr>
                              <m:sty m:val="p"/>
                            </m:rPr>
                            <a:rPr lang="en-US" sz="1800">
                              <a:latin typeface="Cambria Math" panose="02040503050406030204" pitchFamily="18" charset="0"/>
                            </a:rPr>
                            <m:t>K</m:t>
                          </m:r>
                        </m:e>
                        <m:sub>
                          <m:r>
                            <m:rPr>
                              <m:sty m:val="p"/>
                            </m:rPr>
                            <a:rPr lang="en-US" sz="1800">
                              <a:latin typeface="Cambria Math" panose="02040503050406030204" pitchFamily="18" charset="0"/>
                            </a:rPr>
                            <m:t>a</m:t>
                          </m:r>
                        </m:sub>
                      </m:sSub>
                      <m:r>
                        <a:rPr lang="en-US" sz="1800">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log</m:t>
                          </m:r>
                        </m:fName>
                        <m:e>
                          <m:f>
                            <m:fPr>
                              <m:ctrlPr>
                                <a:rPr lang="en-US" sz="1800" i="1">
                                  <a:latin typeface="Cambria Math" panose="02040503050406030204" pitchFamily="18" charset="0"/>
                                </a:rPr>
                              </m:ctrlPr>
                            </m:fPr>
                            <m:num>
                              <m:r>
                                <a:rPr lang="en-US" sz="1800">
                                  <a:latin typeface="Cambria Math" panose="02040503050406030204" pitchFamily="18" charset="0"/>
                                </a:rPr>
                                <m:t>[</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A</m:t>
                                  </m:r>
                                </m:e>
                                <m:sup>
                                  <m:r>
                                    <a:rPr lang="en-US" sz="1800">
                                      <a:latin typeface="Cambria Math" panose="02040503050406030204" pitchFamily="18" charset="0"/>
                                    </a:rPr>
                                    <m:t>−</m:t>
                                  </m:r>
                                </m:sup>
                              </m:sSup>
                              <m:r>
                                <a:rPr lang="en-US" sz="1800">
                                  <a:latin typeface="Cambria Math" panose="02040503050406030204" pitchFamily="18" charset="0"/>
                                </a:rPr>
                                <m:t>]</m:t>
                              </m:r>
                            </m:num>
                            <m:den>
                              <m:d>
                                <m:dPr>
                                  <m:begChr m:val="["/>
                                  <m:endChr m:val="]"/>
                                  <m:ctrlPr>
                                    <a:rPr lang="en-US" sz="1800" i="1">
                                      <a:latin typeface="Cambria Math" panose="02040503050406030204" pitchFamily="18" charset="0"/>
                                    </a:rPr>
                                  </m:ctrlPr>
                                </m:dPr>
                                <m:e>
                                  <m:r>
                                    <m:rPr>
                                      <m:sty m:val="p"/>
                                    </m:rPr>
                                    <a:rPr lang="en-US" sz="1800">
                                      <a:latin typeface="Cambria Math" panose="02040503050406030204" pitchFamily="18" charset="0"/>
                                    </a:rPr>
                                    <m:t>HA</m:t>
                                  </m:r>
                                </m:e>
                              </m:d>
                            </m:den>
                          </m:f>
                        </m:e>
                      </m:func>
                    </m:oMath>
                  </m:oMathPara>
                </a14:m>
                <a:endParaRPr lang="en-US" sz="1800" dirty="0"/>
              </a:p>
              <a:p>
                <a:pPr marL="0" indent="0">
                  <a:lnSpc>
                    <a:spcPct val="200000"/>
                  </a:lnSpc>
                  <a:buNone/>
                </a:pPr>
                <a14:m>
                  <m:oMathPara xmlns:m="http://schemas.openxmlformats.org/officeDocument/2006/math">
                    <m:oMathParaPr>
                      <m:jc m:val="centerGroup"/>
                    </m:oMathParaPr>
                    <m:oMath xmlns:m="http://schemas.openxmlformats.org/officeDocument/2006/math">
                      <m:r>
                        <m:rPr>
                          <m:sty m:val="p"/>
                        </m:rPr>
                        <a:rPr lang="en-US" sz="1800" smtClean="0">
                          <a:latin typeface="Cambria Math" panose="02040503050406030204" pitchFamily="18" charset="0"/>
                        </a:rPr>
                        <m:t>pH</m:t>
                      </m:r>
                      <m:r>
                        <a:rPr lang="en-US" sz="1800" smtClean="0">
                          <a:latin typeface="Cambria Math" panose="02040503050406030204" pitchFamily="18" charset="0"/>
                        </a:rPr>
                        <m:t>=</m:t>
                      </m:r>
                      <m:r>
                        <m:rPr>
                          <m:sty m:val="p"/>
                        </m:rPr>
                        <a:rPr lang="en-US" sz="1800" smtClean="0">
                          <a:latin typeface="Cambria Math" panose="02040503050406030204" pitchFamily="18" charset="0"/>
                        </a:rPr>
                        <m:t>p</m:t>
                      </m:r>
                      <m:sSub>
                        <m:sSubPr>
                          <m:ctrlPr>
                            <a:rPr lang="en-US" sz="1800" i="1">
                              <a:latin typeface="Cambria Math" panose="02040503050406030204" pitchFamily="18" charset="0"/>
                            </a:rPr>
                          </m:ctrlPr>
                        </m:sSubPr>
                        <m:e>
                          <m:r>
                            <m:rPr>
                              <m:sty m:val="p"/>
                            </m:rPr>
                            <a:rPr lang="en-US" sz="1800">
                              <a:latin typeface="Cambria Math" panose="02040503050406030204" pitchFamily="18" charset="0"/>
                            </a:rPr>
                            <m:t>K</m:t>
                          </m:r>
                        </m:e>
                        <m:sub>
                          <m:r>
                            <m:rPr>
                              <m:sty m:val="p"/>
                            </m:rPr>
                            <a:rPr lang="en-US" sz="1800">
                              <a:latin typeface="Cambria Math" panose="02040503050406030204" pitchFamily="18" charset="0"/>
                            </a:rPr>
                            <m:t>a</m:t>
                          </m:r>
                        </m:sub>
                      </m:sSub>
                      <m:r>
                        <a:rPr lang="en-US" sz="1800">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log</m:t>
                          </m:r>
                        </m:fName>
                        <m:e>
                          <m:r>
                            <a:rPr lang="en-US" sz="1800" b="0" i="1" smtClean="0">
                              <a:latin typeface="Cambria Math" panose="02040503050406030204" pitchFamily="18" charset="0"/>
                            </a:rPr>
                            <m:t>(1)</m:t>
                          </m:r>
                        </m:e>
                      </m:func>
                    </m:oMath>
                  </m:oMathPara>
                </a14:m>
                <a:endParaRPr lang="en-US" sz="1800" dirty="0"/>
              </a:p>
              <a:p>
                <a:pPr marL="0" indent="0">
                  <a:lnSpc>
                    <a:spcPct val="200000"/>
                  </a:lnSpc>
                  <a:buNone/>
                </a:pPr>
                <a14:m>
                  <m:oMathPara xmlns:m="http://schemas.openxmlformats.org/officeDocument/2006/math">
                    <m:oMathParaPr>
                      <m:jc m:val="centerGroup"/>
                    </m:oMathParaPr>
                    <m:oMath xmlns:m="http://schemas.openxmlformats.org/officeDocument/2006/math">
                      <m:r>
                        <m:rPr>
                          <m:sty m:val="p"/>
                        </m:rPr>
                        <a:rPr lang="en-US" sz="1800" smtClean="0">
                          <a:latin typeface="Cambria Math" panose="02040503050406030204" pitchFamily="18" charset="0"/>
                        </a:rPr>
                        <m:t>pH</m:t>
                      </m:r>
                      <m:r>
                        <a:rPr lang="en-US" sz="1800" smtClean="0">
                          <a:latin typeface="Cambria Math" panose="02040503050406030204" pitchFamily="18" charset="0"/>
                        </a:rPr>
                        <m:t>=</m:t>
                      </m:r>
                      <m:r>
                        <m:rPr>
                          <m:sty m:val="p"/>
                        </m:rPr>
                        <a:rPr lang="en-US" sz="1800" smtClean="0">
                          <a:latin typeface="Cambria Math" panose="02040503050406030204" pitchFamily="18" charset="0"/>
                        </a:rPr>
                        <m:t>p</m:t>
                      </m:r>
                      <m:sSub>
                        <m:sSubPr>
                          <m:ctrlPr>
                            <a:rPr lang="en-US" sz="1800" i="1">
                              <a:latin typeface="Cambria Math" panose="02040503050406030204" pitchFamily="18" charset="0"/>
                            </a:rPr>
                          </m:ctrlPr>
                        </m:sSubPr>
                        <m:e>
                          <m:r>
                            <m:rPr>
                              <m:sty m:val="p"/>
                            </m:rPr>
                            <a:rPr lang="en-US" sz="1800">
                              <a:latin typeface="Cambria Math" panose="02040503050406030204" pitchFamily="18" charset="0"/>
                            </a:rPr>
                            <m:t>K</m:t>
                          </m:r>
                        </m:e>
                        <m:sub>
                          <m:r>
                            <m:rPr>
                              <m:sty m:val="p"/>
                            </m:rPr>
                            <a:rPr lang="en-US" sz="1800">
                              <a:latin typeface="Cambria Math" panose="02040503050406030204" pitchFamily="18" charset="0"/>
                            </a:rPr>
                            <m:t>a</m:t>
                          </m:r>
                        </m:sub>
                      </m:sSub>
                    </m:oMath>
                  </m:oMathPara>
                </a14:m>
                <a:endParaRPr lang="en-US" sz="1800" dirty="0"/>
              </a:p>
            </p:txBody>
          </p:sp>
        </mc:Choice>
        <mc:Fallback xmlns="">
          <p:sp>
            <p:nvSpPr>
              <p:cNvPr id="3" name="Content Placeholder 2">
                <a:extLst>
                  <a:ext uri="{FF2B5EF4-FFF2-40B4-BE49-F238E27FC236}">
                    <a16:creationId xmlns:a16="http://schemas.microsoft.com/office/drawing/2014/main" id="{E55CFB7B-B273-4106-B6EB-7AC5255D1D72}"/>
                  </a:ext>
                </a:extLst>
              </p:cNvPr>
              <p:cNvSpPr>
                <a:spLocks noGrp="1" noRot="1" noChangeAspect="1" noMove="1" noResize="1" noEditPoints="1" noAdjustHandles="1" noChangeArrowheads="1" noChangeShapeType="1" noTextEdit="1"/>
              </p:cNvSpPr>
              <p:nvPr>
                <p:ph sz="quarter" idx="1"/>
              </p:nvPr>
            </p:nvSpPr>
            <p:spPr>
              <a:blipFill>
                <a:blip r:embed="rId2"/>
                <a:stretch>
                  <a:fillRect t="-950"/>
                </a:stretch>
              </a:blipFill>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31F8D951-1861-4FA8-BE63-42D7E83FB6F6}"/>
              </a:ext>
            </a:extLst>
          </p:cNvPr>
          <p:cNvCxnSpPr>
            <a:cxnSpLocks/>
          </p:cNvCxnSpPr>
          <p:nvPr/>
        </p:nvCxnSpPr>
        <p:spPr>
          <a:xfrm flipV="1">
            <a:off x="5000625" y="4162425"/>
            <a:ext cx="628650" cy="419100"/>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E72B6659-06B9-421D-82E0-CEC0BADAC1D7}"/>
              </a:ext>
            </a:extLst>
          </p:cNvPr>
          <p:cNvSpPr txBox="1"/>
          <p:nvPr/>
        </p:nvSpPr>
        <p:spPr>
          <a:xfrm>
            <a:off x="5562600" y="3943350"/>
            <a:ext cx="352425" cy="371475"/>
          </a:xfrm>
          <a:prstGeom prst="rect">
            <a:avLst/>
          </a:prstGeom>
          <a:noFill/>
        </p:spPr>
        <p:txBody>
          <a:bodyPr wrap="square" rtlCol="0">
            <a:spAutoFit/>
          </a:bodyPr>
          <a:lstStyle/>
          <a:p>
            <a:r>
              <a:rPr lang="en-US" dirty="0"/>
              <a:t>0</a:t>
            </a:r>
          </a:p>
        </p:txBody>
      </p:sp>
    </p:spTree>
    <p:extLst>
      <p:ext uri="{BB962C8B-B14F-4D97-AF65-F5344CB8AC3E}">
        <p14:creationId xmlns:p14="http://schemas.microsoft.com/office/powerpoint/2010/main" val="329848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Strong Base Titrating a Weak Acid</a:t>
            </a:r>
          </a:p>
        </p:txBody>
      </p:sp>
      <p:pic>
        <p:nvPicPr>
          <p:cNvPr id="5" name="Picture 4"/>
          <p:cNvPicPr>
            <a:picLocks noChangeAspect="1"/>
          </p:cNvPicPr>
          <p:nvPr/>
        </p:nvPicPr>
        <p:blipFill rotWithShape="1">
          <a:blip r:embed="rId2"/>
          <a:srcRect l="53894" t="-122" b="6684"/>
          <a:stretch/>
        </p:blipFill>
        <p:spPr>
          <a:xfrm>
            <a:off x="2554074" y="1574624"/>
            <a:ext cx="4035855" cy="4930451"/>
          </a:xfrm>
          <a:prstGeom prst="rect">
            <a:avLst/>
          </a:prstGeom>
        </p:spPr>
      </p:pic>
      <p:sp>
        <p:nvSpPr>
          <p:cNvPr id="3" name="TextBox 2"/>
          <p:cNvSpPr txBox="1"/>
          <p:nvPr/>
        </p:nvSpPr>
        <p:spPr>
          <a:xfrm>
            <a:off x="3245709" y="4975654"/>
            <a:ext cx="370702"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A</a:t>
            </a:r>
          </a:p>
        </p:txBody>
      </p:sp>
      <p:sp>
        <p:nvSpPr>
          <p:cNvPr id="6" name="TextBox 5"/>
          <p:cNvSpPr txBox="1"/>
          <p:nvPr/>
        </p:nvSpPr>
        <p:spPr>
          <a:xfrm>
            <a:off x="3708487" y="4166096"/>
            <a:ext cx="370702"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B</a:t>
            </a:r>
          </a:p>
        </p:txBody>
      </p:sp>
      <p:sp>
        <p:nvSpPr>
          <p:cNvPr id="8" name="TextBox 7"/>
          <p:cNvSpPr txBox="1"/>
          <p:nvPr/>
        </p:nvSpPr>
        <p:spPr>
          <a:xfrm>
            <a:off x="3863547" y="4579937"/>
            <a:ext cx="395415"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C</a:t>
            </a:r>
          </a:p>
        </p:txBody>
      </p:sp>
      <p:sp>
        <p:nvSpPr>
          <p:cNvPr id="9" name="TextBox 8"/>
          <p:cNvSpPr txBox="1"/>
          <p:nvPr/>
        </p:nvSpPr>
        <p:spPr>
          <a:xfrm>
            <a:off x="4823254" y="2833131"/>
            <a:ext cx="370702"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E</a:t>
            </a:r>
          </a:p>
        </p:txBody>
      </p:sp>
      <p:sp>
        <p:nvSpPr>
          <p:cNvPr id="10" name="TextBox 9"/>
          <p:cNvSpPr txBox="1"/>
          <p:nvPr/>
        </p:nvSpPr>
        <p:spPr>
          <a:xfrm>
            <a:off x="4452552" y="3306122"/>
            <a:ext cx="370702"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D</a:t>
            </a:r>
          </a:p>
        </p:txBody>
      </p:sp>
      <p:sp>
        <p:nvSpPr>
          <p:cNvPr id="12" name="5-Point Star 11"/>
          <p:cNvSpPr/>
          <p:nvPr/>
        </p:nvSpPr>
        <p:spPr>
          <a:xfrm>
            <a:off x="3179807" y="4949269"/>
            <a:ext cx="131805" cy="123568"/>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5-Point Star 12"/>
          <p:cNvSpPr/>
          <p:nvPr/>
        </p:nvSpPr>
        <p:spPr>
          <a:xfrm>
            <a:off x="3788291" y="4490919"/>
            <a:ext cx="131805" cy="123568"/>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5-Point Star 13"/>
          <p:cNvSpPr/>
          <p:nvPr/>
        </p:nvSpPr>
        <p:spPr>
          <a:xfrm>
            <a:off x="3962400" y="4456369"/>
            <a:ext cx="131805" cy="123568"/>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5-Point Star 14"/>
          <p:cNvSpPr/>
          <p:nvPr/>
        </p:nvSpPr>
        <p:spPr>
          <a:xfrm>
            <a:off x="4740876" y="3420766"/>
            <a:ext cx="131805" cy="123568"/>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5-Point Star 15"/>
          <p:cNvSpPr/>
          <p:nvPr/>
        </p:nvSpPr>
        <p:spPr>
          <a:xfrm>
            <a:off x="4806778" y="2771347"/>
            <a:ext cx="131805" cy="123568"/>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5097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Titration curves</a:t>
            </a:r>
          </a:p>
        </p:txBody>
      </p:sp>
      <p:sp>
        <p:nvSpPr>
          <p:cNvPr id="3" name="Content Placeholder 2">
            <a:extLst>
              <a:ext uri="{FF2B5EF4-FFF2-40B4-BE49-F238E27FC236}">
                <a16:creationId xmlns:a16="http://schemas.microsoft.com/office/drawing/2014/main" id="{CAB5450A-97EE-47A6-9350-327799AD80AD}"/>
              </a:ext>
            </a:extLst>
          </p:cNvPr>
          <p:cNvSpPr>
            <a:spLocks noGrp="1"/>
          </p:cNvSpPr>
          <p:nvPr>
            <p:ph sz="quarter" idx="1"/>
          </p:nvPr>
        </p:nvSpPr>
        <p:spPr>
          <a:xfrm>
            <a:off x="609600" y="1589566"/>
            <a:ext cx="8077200" cy="4620733"/>
          </a:xfrm>
        </p:spPr>
        <p:txBody>
          <a:bodyPr>
            <a:normAutofit/>
          </a:bodyPr>
          <a:lstStyle/>
          <a:p>
            <a:pPr marL="0" indent="0">
              <a:buNone/>
            </a:pPr>
            <a:r>
              <a:rPr lang="en-US" sz="2180" dirty="0"/>
              <a:t>Identify the region on the titration curve where pH is determined only by initial weak base concentration.</a:t>
            </a:r>
          </a:p>
        </p:txBody>
      </p:sp>
      <p:pic>
        <p:nvPicPr>
          <p:cNvPr id="4" name="Picture 3">
            <a:extLst>
              <a:ext uri="{FF2B5EF4-FFF2-40B4-BE49-F238E27FC236}">
                <a16:creationId xmlns:a16="http://schemas.microsoft.com/office/drawing/2014/main" id="{F63476B4-B5BA-CD4B-A52E-FD3F3A6BD6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7797" y="2476590"/>
            <a:ext cx="5075930" cy="4104075"/>
          </a:xfrm>
          <a:prstGeom prst="rect">
            <a:avLst/>
          </a:prstGeom>
        </p:spPr>
      </p:pic>
    </p:spTree>
    <p:extLst>
      <p:ext uri="{BB962C8B-B14F-4D97-AF65-F5344CB8AC3E}">
        <p14:creationId xmlns:p14="http://schemas.microsoft.com/office/powerpoint/2010/main" val="1883456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471050-3C0C-4F63-A416-F5DDC964FE50}"/>
              </a:ext>
            </a:extLst>
          </p:cNvPr>
          <p:cNvSpPr>
            <a:spLocks noGrp="1"/>
          </p:cNvSpPr>
          <p:nvPr>
            <p:ph type="title"/>
          </p:nvPr>
        </p:nvSpPr>
        <p:spPr/>
        <p:txBody>
          <a:bodyPr/>
          <a:lstStyle/>
          <a:p>
            <a:r>
              <a:rPr lang="en-US" dirty="0"/>
              <a:t>Titration curves</a:t>
            </a:r>
          </a:p>
        </p:txBody>
      </p:sp>
      <p:sp>
        <p:nvSpPr>
          <p:cNvPr id="3" name="Content Placeholder 2"/>
          <p:cNvSpPr>
            <a:spLocks noGrp="1"/>
          </p:cNvSpPr>
          <p:nvPr>
            <p:ph sz="quarter" idx="1"/>
          </p:nvPr>
        </p:nvSpPr>
        <p:spPr/>
        <p:txBody>
          <a:bodyPr>
            <a:normAutofit/>
          </a:bodyPr>
          <a:lstStyle/>
          <a:p>
            <a:pPr marL="0" indent="0">
              <a:buNone/>
            </a:pPr>
            <a:r>
              <a:rPr lang="en-US" sz="2400" dirty="0"/>
              <a:t>The pH at the equivalence point of a weak base–strong acid titration is ____.</a:t>
            </a:r>
          </a:p>
          <a:p>
            <a:pPr marL="514350" indent="-514350">
              <a:buFont typeface="+mj-lt"/>
              <a:buAutoNum type="alphaUcPeriod"/>
            </a:pPr>
            <a:r>
              <a:rPr lang="en-US" sz="2400" dirty="0"/>
              <a:t>equal to </a:t>
            </a:r>
            <a:r>
              <a:rPr lang="en-US" sz="2400" dirty="0" err="1"/>
              <a:t>pK</a:t>
            </a:r>
            <a:r>
              <a:rPr lang="en-US" sz="2400" baseline="-25000" dirty="0" err="1"/>
              <a:t>a</a:t>
            </a:r>
            <a:endParaRPr lang="en-US" sz="2400" baseline="-25000" dirty="0"/>
          </a:p>
          <a:p>
            <a:pPr marL="514350" indent="-514350">
              <a:buFont typeface="+mj-lt"/>
              <a:buAutoNum type="alphaUcPeriod"/>
            </a:pPr>
            <a:r>
              <a:rPr lang="en-US" sz="2400" dirty="0"/>
              <a:t>equal to </a:t>
            </a:r>
            <a:r>
              <a:rPr lang="en-US" sz="2400" dirty="0" err="1"/>
              <a:t>pK</a:t>
            </a:r>
            <a:r>
              <a:rPr lang="en-US" sz="2400" baseline="-25000" dirty="0" err="1"/>
              <a:t>b</a:t>
            </a:r>
            <a:endParaRPr lang="en-US" sz="2400" baseline="-25000" dirty="0"/>
          </a:p>
          <a:p>
            <a:pPr marL="514350" indent="-514350">
              <a:buFont typeface="+mj-lt"/>
              <a:buAutoNum type="alphaUcPeriod"/>
            </a:pPr>
            <a:r>
              <a:rPr lang="en-US" sz="2400" dirty="0"/>
              <a:t>less than 7.0</a:t>
            </a:r>
          </a:p>
          <a:p>
            <a:pPr marL="514350" indent="-514350">
              <a:buFont typeface="+mj-lt"/>
              <a:buAutoNum type="alphaUcPeriod"/>
            </a:pPr>
            <a:r>
              <a:rPr lang="en-US" sz="2400" dirty="0"/>
              <a:t>equal to 7.0</a:t>
            </a:r>
          </a:p>
          <a:p>
            <a:pPr marL="514350" indent="-514350">
              <a:buFont typeface="+mj-lt"/>
              <a:buAutoNum type="alphaUcPeriod"/>
            </a:pPr>
            <a:r>
              <a:rPr lang="en-US" sz="2400" dirty="0"/>
              <a:t>greater than 7.0</a:t>
            </a:r>
          </a:p>
        </p:txBody>
      </p:sp>
    </p:spTree>
    <p:extLst>
      <p:ext uri="{BB962C8B-B14F-4D97-AF65-F5344CB8AC3E}">
        <p14:creationId xmlns:p14="http://schemas.microsoft.com/office/powerpoint/2010/main" val="16390782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4981</TotalTime>
  <Words>526</Words>
  <Application>Microsoft Office PowerPoint</Application>
  <PresentationFormat>On-screen Show (4:3)</PresentationFormat>
  <Paragraphs>75</Paragraphs>
  <Slides>14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Cambria Math</vt:lpstr>
      <vt:lpstr>Wingdings</vt:lpstr>
      <vt:lpstr>Wingdings 2</vt:lpstr>
      <vt:lpstr>Median</vt:lpstr>
      <vt:lpstr>Chapter 14 Part 6</vt:lpstr>
      <vt:lpstr>Titrations</vt:lpstr>
      <vt:lpstr>Finding Equivalence Points</vt:lpstr>
      <vt:lpstr>Finding Equivalence Points</vt:lpstr>
      <vt:lpstr>Strong Base Titrating a Weak Acid</vt:lpstr>
      <vt:lpstr>Midpoints</vt:lpstr>
      <vt:lpstr>Strong Base Titrating a Weak Acid</vt:lpstr>
      <vt:lpstr>Titration curves</vt:lpstr>
      <vt:lpstr>Titration curves</vt:lpstr>
      <vt:lpstr>Titration curves</vt:lpstr>
      <vt:lpstr>Acid-base indicators</vt:lpstr>
      <vt:lpstr>Acid-base indicators and pKin </vt:lpstr>
      <vt:lpstr>Choosing indicators</vt:lpstr>
      <vt:lpstr>Common indicators</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14 Part 4</dc:title>
  <dc:creator>Walter Turner</dc:creator>
  <cp:lastModifiedBy>Walter Turner</cp:lastModifiedBy>
  <cp:revision>82</cp:revision>
  <dcterms:created xsi:type="dcterms:W3CDTF">2018-03-07T03:59:38Z</dcterms:created>
  <dcterms:modified xsi:type="dcterms:W3CDTF">2022-04-06T03:56:41Z</dcterms:modified>
</cp:coreProperties>
</file>