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470" r:id="rId3"/>
    <p:sldId id="471" r:id="rId4"/>
    <p:sldId id="472" r:id="rId5"/>
    <p:sldId id="473" r:id="rId6"/>
    <p:sldId id="262" r:id="rId7"/>
    <p:sldId id="261" r:id="rId8"/>
    <p:sldId id="260" r:id="rId9"/>
    <p:sldId id="263" r:id="rId10"/>
    <p:sldId id="475" r:id="rId11"/>
    <p:sldId id="402" r:id="rId12"/>
    <p:sldId id="494" r:id="rId13"/>
    <p:sldId id="400" r:id="rId14"/>
    <p:sldId id="401" r:id="rId15"/>
    <p:sldId id="403" r:id="rId16"/>
    <p:sldId id="404" r:id="rId17"/>
    <p:sldId id="474" r:id="rId18"/>
    <p:sldId id="476" r:id="rId19"/>
    <p:sldId id="493" r:id="rId20"/>
    <p:sldId id="405"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0" autoAdjust="0"/>
    <p:restoredTop sz="69256" autoAdjust="0"/>
  </p:normalViewPr>
  <p:slideViewPr>
    <p:cSldViewPr snapToGrid="0">
      <p:cViewPr varScale="1">
        <p:scale>
          <a:sx n="59" d="100"/>
          <a:sy n="59" d="100"/>
        </p:scale>
        <p:origin x="1526"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vid Phy" userId="33923f0f7e079572" providerId="LiveId" clId="{B86B7FE3-24B4-453A-A1D3-AB6A4E32CC5E}"/>
    <pc:docChg chg="custSel modSld">
      <pc:chgData name="David Phy" userId="33923f0f7e079572" providerId="LiveId" clId="{B86B7FE3-24B4-453A-A1D3-AB6A4E32CC5E}" dt="2021-04-14T16:46:59.746" v="41" actId="20577"/>
      <pc:docMkLst>
        <pc:docMk/>
      </pc:docMkLst>
      <pc:sldChg chg="modSp mod">
        <pc:chgData name="David Phy" userId="33923f0f7e079572" providerId="LiveId" clId="{B86B7FE3-24B4-453A-A1D3-AB6A4E32CC5E}" dt="2021-04-14T16:46:59.746" v="41" actId="20577"/>
        <pc:sldMkLst>
          <pc:docMk/>
          <pc:sldMk cId="2034570317" sldId="493"/>
        </pc:sldMkLst>
        <pc:spChg chg="mod">
          <ac:chgData name="David Phy" userId="33923f0f7e079572" providerId="LiveId" clId="{B86B7FE3-24B4-453A-A1D3-AB6A4E32CC5E}" dt="2021-04-14T16:46:59.746" v="41" actId="20577"/>
          <ac:spMkLst>
            <pc:docMk/>
            <pc:sldMk cId="2034570317" sldId="493"/>
            <ac:spMk id="12697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9C5A8FA-ED63-43D4-9287-C0DBEED033EE}" type="datetimeFigureOut">
              <a:rPr lang="en-US" smtClean="0"/>
              <a:t>4/14/2021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610FC1E-4FA2-4072-ACB1-BBDA31CCAA9F}" type="slidenum">
              <a:rPr lang="en-US" smtClean="0"/>
              <a:t>‹#›</a:t>
            </a:fld>
            <a:endParaRPr lang="en-US"/>
          </a:p>
        </p:txBody>
      </p:sp>
    </p:spTree>
    <p:extLst>
      <p:ext uri="{BB962C8B-B14F-4D97-AF65-F5344CB8AC3E}">
        <p14:creationId xmlns:p14="http://schemas.microsoft.com/office/powerpoint/2010/main" val="14730089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610FC1E-4FA2-4072-ACB1-BBDA31CCAA9F}" type="slidenum">
              <a:rPr lang="en-US" smtClean="0"/>
              <a:t>1</a:t>
            </a:fld>
            <a:endParaRPr lang="en-US"/>
          </a:p>
        </p:txBody>
      </p:sp>
    </p:spTree>
    <p:extLst>
      <p:ext uri="{BB962C8B-B14F-4D97-AF65-F5344CB8AC3E}">
        <p14:creationId xmlns:p14="http://schemas.microsoft.com/office/powerpoint/2010/main" val="19833778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fld id="{666402A5-8261-BF40-BC31-4BFA78AA1F8E}" type="slidenum">
              <a:rPr lang="en-US" sz="1200" i="0"/>
              <a:pPr eaLnBrk="1" hangingPunct="1"/>
              <a:t>11</a:t>
            </a:fld>
            <a:endParaRPr lang="en-US" sz="1200" i="0"/>
          </a:p>
        </p:txBody>
      </p:sp>
      <p:sp>
        <p:nvSpPr>
          <p:cNvPr id="156675" name="Rectangle 2"/>
          <p:cNvSpPr>
            <a:spLocks noGrp="1" noRot="1" noChangeAspect="1" noChangeArrowheads="1" noTextEdit="1"/>
          </p:cNvSpPr>
          <p:nvPr>
            <p:ph type="sldImg"/>
          </p:nvPr>
        </p:nvSpPr>
        <p:spPr>
          <a:solidFill>
            <a:srgbClr val="FFFFFF"/>
          </a:solidFill>
          <a:ln/>
        </p:spPr>
      </p:sp>
      <p:sp>
        <p:nvSpPr>
          <p:cNvPr id="1566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latin typeface="Times New Roman" charset="0"/>
                <a:ea typeface="ＭＳ Ｐゴシック" charset="0"/>
                <a:cs typeface="Times New Roman" charset="0"/>
              </a:rPr>
              <a:t>Two-part and three-part forms are important structural patterns found in music. </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Two-part form, known as </a:t>
            </a:r>
            <a:r>
              <a:rPr lang="en-US" i="1" dirty="0">
                <a:latin typeface="Times New Roman" charset="0"/>
                <a:ea typeface="ＭＳ Ｐゴシック" charset="0"/>
                <a:cs typeface="Times New Roman" charset="0"/>
              </a:rPr>
              <a:t>binary form, </a:t>
            </a:r>
            <a:r>
              <a:rPr lang="en-US" dirty="0">
                <a:latin typeface="Times New Roman" charset="0"/>
                <a:ea typeface="ＭＳ Ｐゴシック" charset="0"/>
                <a:cs typeface="Times New Roman" charset="0"/>
              </a:rPr>
              <a:t>is based on a statement; the second part of the form is a contrasting departure from that statement.  This can be indicated in letters with the first section being </a:t>
            </a:r>
            <a:r>
              <a:rPr lang="en-US" b="1" dirty="0">
                <a:latin typeface="Times New Roman" charset="0"/>
                <a:ea typeface="ＭＳ Ｐゴシック" charset="0"/>
                <a:cs typeface="Times New Roman" charset="0"/>
              </a:rPr>
              <a:t>A </a:t>
            </a:r>
            <a:r>
              <a:rPr lang="en-US" dirty="0">
                <a:latin typeface="Times New Roman" charset="0"/>
                <a:ea typeface="ＭＳ Ｐゴシック" charset="0"/>
                <a:cs typeface="Times New Roman" charset="0"/>
              </a:rPr>
              <a:t>and the following contrasting section as </a:t>
            </a:r>
            <a:r>
              <a:rPr lang="en-US" b="1" dirty="0">
                <a:latin typeface="Times New Roman" charset="0"/>
                <a:ea typeface="ＭＳ Ｐゴシック" charset="0"/>
                <a:cs typeface="Times New Roman" charset="0"/>
              </a:rPr>
              <a:t>B</a:t>
            </a:r>
            <a:r>
              <a:rPr lang="en-US" dirty="0">
                <a:latin typeface="Times New Roman" charset="0"/>
                <a:ea typeface="ＭＳ Ｐゴシック" charset="0"/>
                <a:cs typeface="Times New Roman" charset="0"/>
              </a:rPr>
              <a:t>, or </a:t>
            </a:r>
            <a:r>
              <a:rPr lang="en-US" b="1" dirty="0">
                <a:latin typeface="Times New Roman" charset="0"/>
                <a:ea typeface="ＭＳ Ｐゴシック" charset="0"/>
                <a:cs typeface="Times New Roman" charset="0"/>
              </a:rPr>
              <a:t>A-B</a:t>
            </a:r>
            <a:r>
              <a:rPr lang="en-US" dirty="0">
                <a:latin typeface="Times New Roman" charset="0"/>
                <a:ea typeface="ＭＳ Ｐゴシック" charset="0"/>
                <a:cs typeface="Times New Roman" charset="0"/>
              </a:rPr>
              <a:t>.</a:t>
            </a:r>
            <a:r>
              <a:rPr lang="en-US" b="1" dirty="0">
                <a:latin typeface="Times New Roman" charset="0"/>
                <a:ea typeface="ＭＳ Ｐゴシック" charset="0"/>
                <a:cs typeface="Times New Roman" charset="0"/>
              </a:rPr>
              <a:t>  </a:t>
            </a:r>
            <a:r>
              <a:rPr lang="en-US" dirty="0">
                <a:latin typeface="Times New Roman" charset="0"/>
                <a:ea typeface="ＭＳ Ｐゴシック" charset="0"/>
                <a:cs typeface="Times New Roman" charset="0"/>
              </a:rPr>
              <a:t>[link to excerpt]</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Three-part form, known as </a:t>
            </a:r>
            <a:r>
              <a:rPr lang="en-US" i="1" dirty="0">
                <a:latin typeface="Times New Roman" charset="0"/>
                <a:ea typeface="ＭＳ Ｐゴシック" charset="0"/>
                <a:cs typeface="Times New Roman" charset="0"/>
              </a:rPr>
              <a:t>ternary form,</a:t>
            </a:r>
            <a:r>
              <a:rPr lang="en-US" dirty="0">
                <a:latin typeface="Times New Roman" charset="0"/>
                <a:ea typeface="ＭＳ Ｐゴシック" charset="0"/>
                <a:cs typeface="Times New Roman" charset="0"/>
              </a:rPr>
              <a:t> is based upon a statement, a contrasting departure follows, and then the original statement returns; this is labeled </a:t>
            </a:r>
            <a:r>
              <a:rPr lang="en-US" b="1" dirty="0">
                <a:latin typeface="Times New Roman" charset="0"/>
                <a:ea typeface="ＭＳ Ｐゴシック" charset="0"/>
                <a:cs typeface="Times New Roman" charset="0"/>
              </a:rPr>
              <a:t>A-B-A</a:t>
            </a:r>
            <a:r>
              <a:rPr lang="en-US" dirty="0">
                <a:latin typeface="Times New Roman" charset="0"/>
                <a:ea typeface="ＭＳ Ｐゴシック" charset="0"/>
                <a:cs typeface="Times New Roman" charset="0"/>
              </a:rPr>
              <a:t>. [link to excerpt]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fld id="{666402A5-8261-BF40-BC31-4BFA78AA1F8E}" type="slidenum">
              <a:rPr lang="en-US" sz="1200" i="0"/>
              <a:pPr eaLnBrk="1" hangingPunct="1"/>
              <a:t>12</a:t>
            </a:fld>
            <a:endParaRPr lang="en-US" sz="1200" i="0"/>
          </a:p>
        </p:txBody>
      </p:sp>
      <p:sp>
        <p:nvSpPr>
          <p:cNvPr id="156675" name="Rectangle 2"/>
          <p:cNvSpPr>
            <a:spLocks noGrp="1" noRot="1" noChangeAspect="1" noChangeArrowheads="1" noTextEdit="1"/>
          </p:cNvSpPr>
          <p:nvPr>
            <p:ph type="sldImg"/>
          </p:nvPr>
        </p:nvSpPr>
        <p:spPr>
          <a:solidFill>
            <a:srgbClr val="FFFFFF"/>
          </a:solidFill>
          <a:ln/>
        </p:spPr>
      </p:sp>
      <p:sp>
        <p:nvSpPr>
          <p:cNvPr id="156676"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latin typeface="Times New Roman" charset="0"/>
                <a:ea typeface="ＭＳ Ｐゴシック" charset="0"/>
                <a:cs typeface="Times New Roman" charset="0"/>
              </a:rPr>
              <a:t>Two-part and three-part forms are important structural patterns found in music. </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Two-part form, known as </a:t>
            </a:r>
            <a:r>
              <a:rPr lang="en-US" i="1" dirty="0">
                <a:latin typeface="Times New Roman" charset="0"/>
                <a:ea typeface="ＭＳ Ｐゴシック" charset="0"/>
                <a:cs typeface="Times New Roman" charset="0"/>
              </a:rPr>
              <a:t>binary form, </a:t>
            </a:r>
            <a:r>
              <a:rPr lang="en-US" dirty="0">
                <a:latin typeface="Times New Roman" charset="0"/>
                <a:ea typeface="ＭＳ Ｐゴシック" charset="0"/>
                <a:cs typeface="Times New Roman" charset="0"/>
              </a:rPr>
              <a:t>is based on a statement; the second part of the form is a contrasting departure from that statement.  This can be indicated in letters with the first section being </a:t>
            </a:r>
            <a:r>
              <a:rPr lang="en-US" b="1" dirty="0">
                <a:latin typeface="Times New Roman" charset="0"/>
                <a:ea typeface="ＭＳ Ｐゴシック" charset="0"/>
                <a:cs typeface="Times New Roman" charset="0"/>
              </a:rPr>
              <a:t>A </a:t>
            </a:r>
            <a:r>
              <a:rPr lang="en-US" dirty="0">
                <a:latin typeface="Times New Roman" charset="0"/>
                <a:ea typeface="ＭＳ Ｐゴシック" charset="0"/>
                <a:cs typeface="Times New Roman" charset="0"/>
              </a:rPr>
              <a:t>and the following contrasting section as </a:t>
            </a:r>
            <a:r>
              <a:rPr lang="en-US" b="1" dirty="0">
                <a:latin typeface="Times New Roman" charset="0"/>
                <a:ea typeface="ＭＳ Ｐゴシック" charset="0"/>
                <a:cs typeface="Times New Roman" charset="0"/>
              </a:rPr>
              <a:t>B</a:t>
            </a:r>
            <a:r>
              <a:rPr lang="en-US" dirty="0">
                <a:latin typeface="Times New Roman" charset="0"/>
                <a:ea typeface="ＭＳ Ｐゴシック" charset="0"/>
                <a:cs typeface="Times New Roman" charset="0"/>
              </a:rPr>
              <a:t>, or </a:t>
            </a:r>
            <a:r>
              <a:rPr lang="en-US" b="1" dirty="0">
                <a:latin typeface="Times New Roman" charset="0"/>
                <a:ea typeface="ＭＳ Ｐゴシック" charset="0"/>
                <a:cs typeface="Times New Roman" charset="0"/>
              </a:rPr>
              <a:t>A-B</a:t>
            </a:r>
            <a:r>
              <a:rPr lang="en-US" dirty="0">
                <a:latin typeface="Times New Roman" charset="0"/>
                <a:ea typeface="ＭＳ Ｐゴシック" charset="0"/>
                <a:cs typeface="Times New Roman" charset="0"/>
              </a:rPr>
              <a:t>.</a:t>
            </a:r>
            <a:r>
              <a:rPr lang="en-US" b="1" dirty="0">
                <a:latin typeface="Times New Roman" charset="0"/>
                <a:ea typeface="ＭＳ Ｐゴシック" charset="0"/>
                <a:cs typeface="Times New Roman" charset="0"/>
              </a:rPr>
              <a:t>  </a:t>
            </a:r>
            <a:r>
              <a:rPr lang="en-US" dirty="0">
                <a:latin typeface="Times New Roman" charset="0"/>
                <a:ea typeface="ＭＳ Ｐゴシック" charset="0"/>
                <a:cs typeface="Times New Roman" charset="0"/>
              </a:rPr>
              <a:t>[link to excerpt]</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Three-part form, known as </a:t>
            </a:r>
            <a:r>
              <a:rPr lang="en-US" i="1" dirty="0">
                <a:latin typeface="Times New Roman" charset="0"/>
                <a:ea typeface="ＭＳ Ｐゴシック" charset="0"/>
                <a:cs typeface="Times New Roman" charset="0"/>
              </a:rPr>
              <a:t>ternary form,</a:t>
            </a:r>
            <a:r>
              <a:rPr lang="en-US" dirty="0">
                <a:latin typeface="Times New Roman" charset="0"/>
                <a:ea typeface="ＭＳ Ｐゴシック" charset="0"/>
                <a:cs typeface="Times New Roman" charset="0"/>
              </a:rPr>
              <a:t> is based upon a statement, a contrasting departure follows, and then the original statement returns; this is labeled </a:t>
            </a:r>
            <a:r>
              <a:rPr lang="en-US" b="1" dirty="0">
                <a:latin typeface="Times New Roman" charset="0"/>
                <a:ea typeface="ＭＳ Ｐゴシック" charset="0"/>
                <a:cs typeface="Times New Roman" charset="0"/>
              </a:rPr>
              <a:t>A-B-A</a:t>
            </a:r>
            <a:r>
              <a:rPr lang="en-US" dirty="0">
                <a:latin typeface="Times New Roman" charset="0"/>
                <a:ea typeface="ＭＳ Ｐゴシック" charset="0"/>
                <a:cs typeface="Times New Roman" charset="0"/>
              </a:rPr>
              <a:t>. [link to excerpt]</a:t>
            </a:r>
          </a:p>
        </p:txBody>
      </p:sp>
    </p:spTree>
    <p:extLst>
      <p:ext uri="{BB962C8B-B14F-4D97-AF65-F5344CB8AC3E}">
        <p14:creationId xmlns:p14="http://schemas.microsoft.com/office/powerpoint/2010/main" val="3931546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fld id="{3FEDBF35-75AE-1F46-9F0C-C8C76F3B7245}" type="slidenum">
              <a:rPr lang="en-US" sz="1200" i="0"/>
              <a:pPr eaLnBrk="1" hangingPunct="1"/>
              <a:t>13</a:t>
            </a:fld>
            <a:endParaRPr lang="en-US" sz="1200" i="0"/>
          </a:p>
        </p:txBody>
      </p:sp>
      <p:sp>
        <p:nvSpPr>
          <p:cNvPr id="152579" name="Rectangle 2"/>
          <p:cNvSpPr>
            <a:spLocks noGrp="1" noRot="1" noChangeAspect="1" noChangeArrowheads="1" noTextEdit="1"/>
          </p:cNvSpPr>
          <p:nvPr>
            <p:ph type="sldImg"/>
          </p:nvPr>
        </p:nvSpPr>
        <p:spPr>
          <a:solidFill>
            <a:srgbClr val="FFFFFF"/>
          </a:solidFill>
          <a:ln/>
        </p:spPr>
      </p:sp>
      <p:sp>
        <p:nvSpPr>
          <p:cNvPr id="15258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latin typeface="Times New Roman" charset="0"/>
                <a:ea typeface="ＭＳ Ｐゴシック" charset="0"/>
                <a:cs typeface="Times New Roman" charset="0"/>
              </a:rPr>
              <a:t>Form refers to the structure or shape of a musical work.</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Musical form may be determined by taking notice of the instances of repeating or contrasting sections within a movement. [link to excerpt]</a:t>
            </a:r>
          </a:p>
          <a:p>
            <a:pPr eaLnBrk="1" hangingPunct="1"/>
            <a:r>
              <a:rPr lang="en-US" dirty="0">
                <a:latin typeface="Times New Roman" charset="0"/>
                <a:ea typeface="ＭＳ Ｐゴシック" charset="0"/>
                <a:cs typeface="Times New Roman" charset="0"/>
              </a:rPr>
              <a:t>The Purcell example is great due to it’s use of repetition on a LARGE scale with the melody but there is also the repeated “motives” that occur </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In </a:t>
            </a:r>
            <a:r>
              <a:rPr lang="en-US" dirty="0" err="1">
                <a:latin typeface="Times New Roman" charset="0"/>
                <a:ea typeface="ＭＳ Ｐゴシック" charset="0"/>
                <a:cs typeface="Times New Roman" charset="0"/>
              </a:rPr>
              <a:t>Mozarts</a:t>
            </a:r>
            <a:r>
              <a:rPr lang="en-US" dirty="0">
                <a:latin typeface="Times New Roman" charset="0"/>
                <a:ea typeface="ＭＳ Ｐゴシック" charset="0"/>
                <a:cs typeface="Times New Roman" charset="0"/>
              </a:rPr>
              <a:t> Piano Concerto we hear contrast in many ways.  Fast vs. slow, high notes vs. low notes at the same time.  How many contrasting elements can you hear?</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Beethoven uses contrast at the beginning with fast notes underneath a longer melody.  Next the contrasting use of a high violin compared to the cello that played it first.  Next there is a contrasting section at :33 that is different that the beginning.</a:t>
            </a:r>
          </a:p>
          <a:p>
            <a:pPr eaLnBrk="1" hangingPunct="1"/>
            <a:endParaRPr lang="en-US" dirty="0">
              <a:latin typeface="Times New Roman" charset="0"/>
              <a:ea typeface="ＭＳ Ｐゴシック" charset="0"/>
              <a:cs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fld id="{5F031E79-39B2-E441-8B8A-672E3E4C8DD3}" type="slidenum">
              <a:rPr lang="en-US" sz="1200" i="0"/>
              <a:pPr eaLnBrk="1" hangingPunct="1"/>
              <a:t>14</a:t>
            </a:fld>
            <a:endParaRPr lang="en-US" sz="1200" i="0"/>
          </a:p>
        </p:txBody>
      </p:sp>
      <p:sp>
        <p:nvSpPr>
          <p:cNvPr id="154627" name="Rectangle 2"/>
          <p:cNvSpPr>
            <a:spLocks noGrp="1" noRot="1" noChangeAspect="1" noChangeArrowheads="1" noTextEdit="1"/>
          </p:cNvSpPr>
          <p:nvPr>
            <p:ph type="sldImg"/>
          </p:nvPr>
        </p:nvSpPr>
        <p:spPr>
          <a:solidFill>
            <a:srgbClr val="FFFFFF"/>
          </a:solidFill>
          <a:ln/>
        </p:spPr>
      </p:sp>
      <p:sp>
        <p:nvSpPr>
          <p:cNvPr id="154628"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latin typeface="Times New Roman" charset="0"/>
                <a:ea typeface="ＭＳ Ｐゴシック" charset="0"/>
                <a:cs typeface="Times New Roman" charset="0"/>
              </a:rPr>
              <a:t>Variation is another principle of form (in addition to repetition and contrast) where some aspects of the music are altered, but the original is still recognizable. [link to excerpt]</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In improvisation, pieces are created spontaneously in performance.  The performers rely on the three main principles of form (repetition, contrast, and variation) in order to create a cohesive structure.  </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During the 1600s, improvisation at the keyboard was very common. Handel</a:t>
            </a:r>
            <a:r>
              <a:rPr lang="ja-JP" altLang="en-US" dirty="0">
                <a:latin typeface="Times New Roman" charset="0"/>
                <a:ea typeface="ＭＳ Ｐゴシック" charset="0"/>
                <a:cs typeface="Times New Roman" charset="0"/>
              </a:rPr>
              <a:t>’</a:t>
            </a:r>
            <a:r>
              <a:rPr lang="en-US" dirty="0">
                <a:latin typeface="Times New Roman" charset="0"/>
                <a:ea typeface="ＭＳ Ｐゴシック" charset="0"/>
                <a:cs typeface="Times New Roman" charset="0"/>
              </a:rPr>
              <a:t>s Keyboard Suite No. 5 is a piece that contains many opportunities for improvisation. [link to excerpt]</a:t>
            </a:r>
          </a:p>
          <a:p>
            <a:pPr eaLnBrk="1" hangingPunct="1"/>
            <a:r>
              <a:rPr lang="en-US" dirty="0">
                <a:latin typeface="Times New Roman" charset="0"/>
                <a:ea typeface="ＭＳ Ｐゴシック" charset="0"/>
                <a:cs typeface="Times New Roman" charset="0"/>
              </a:rPr>
              <a:t>You </a:t>
            </a:r>
            <a:r>
              <a:rPr lang="en-US" dirty="0" err="1">
                <a:latin typeface="Times New Roman" charset="0"/>
                <a:ea typeface="ＭＳ Ｐゴシック" charset="0"/>
                <a:cs typeface="Times New Roman" charset="0"/>
              </a:rPr>
              <a:t>onlyneed</a:t>
            </a:r>
            <a:r>
              <a:rPr lang="en-US" dirty="0">
                <a:latin typeface="Times New Roman" charset="0"/>
                <a:ea typeface="ＭＳ Ｐゴシック" charset="0"/>
                <a:cs typeface="Times New Roman" charset="0"/>
              </a:rPr>
              <a:t> to listen to the first 3 minutes of “the people united” to hear how variations still relate to the original medley.  </a:t>
            </a:r>
          </a:p>
          <a:p>
            <a:pPr eaLnBrk="1" hangingPunct="1"/>
            <a:r>
              <a:rPr lang="en-US" dirty="0">
                <a:latin typeface="Times New Roman" charset="0"/>
                <a:ea typeface="ＭＳ Ｐゴシック" charset="0"/>
                <a:cs typeface="Times New Roman" charset="0"/>
              </a:rPr>
              <a:t>Shankar</a:t>
            </a:r>
            <a:r>
              <a:rPr lang="ja-JP" altLang="en-US" dirty="0">
                <a:latin typeface="Times New Roman" charset="0"/>
                <a:ea typeface="ＭＳ Ｐゴシック" charset="0"/>
                <a:cs typeface="Times New Roman" charset="0"/>
              </a:rPr>
              <a:t>’</a:t>
            </a:r>
            <a:r>
              <a:rPr lang="en-US" dirty="0">
                <a:latin typeface="Times New Roman" charset="0"/>
                <a:ea typeface="ＭＳ Ｐゴシック" charset="0"/>
                <a:cs typeface="Times New Roman" charset="0"/>
              </a:rPr>
              <a:t>s </a:t>
            </a:r>
            <a:r>
              <a:rPr lang="en-US" i="1" dirty="0" err="1">
                <a:latin typeface="Times New Roman" charset="0"/>
                <a:ea typeface="ＭＳ Ｐゴシック" charset="0"/>
                <a:cs typeface="Times New Roman" charset="0"/>
              </a:rPr>
              <a:t>Bhimpalasi</a:t>
            </a:r>
            <a:r>
              <a:rPr lang="en-US" dirty="0">
                <a:latin typeface="Times New Roman" charset="0"/>
                <a:ea typeface="ＭＳ Ｐゴシック" charset="0"/>
                <a:cs typeface="Times New Roman" charset="0"/>
              </a:rPr>
              <a:t> demonstrates improvisation on the sitar. [link to excerpt]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fld id="{41C12C29-02E2-0D49-B5C1-B1C045044276}" type="slidenum">
              <a:rPr lang="en-US" sz="1200" i="0"/>
              <a:pPr eaLnBrk="1" hangingPunct="1"/>
              <a:t>15</a:t>
            </a:fld>
            <a:endParaRPr lang="en-US" sz="1200" i="0"/>
          </a:p>
        </p:txBody>
      </p:sp>
      <p:sp>
        <p:nvSpPr>
          <p:cNvPr id="158723" name="Rectangle 2"/>
          <p:cNvSpPr>
            <a:spLocks noGrp="1" noRot="1" noChangeAspect="1" noChangeArrowheads="1" noTextEdit="1"/>
          </p:cNvSpPr>
          <p:nvPr>
            <p:ph type="sldImg"/>
          </p:nvPr>
        </p:nvSpPr>
        <p:spPr>
          <a:solidFill>
            <a:srgbClr val="FFFFFF"/>
          </a:solidFill>
          <a:ln/>
        </p:spPr>
      </p:sp>
      <p:sp>
        <p:nvSpPr>
          <p:cNvPr id="158724"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latin typeface="Times New Roman" charset="0"/>
                <a:ea typeface="ＭＳ Ｐゴシック" charset="0"/>
                <a:cs typeface="Times New Roman" charset="0"/>
              </a:rPr>
              <a:t>A </a:t>
            </a:r>
            <a:r>
              <a:rPr lang="en-US" i="1" dirty="0">
                <a:latin typeface="Times New Roman" charset="0"/>
                <a:ea typeface="ＭＳ Ｐゴシック" charset="0"/>
                <a:cs typeface="Times New Roman" charset="0"/>
              </a:rPr>
              <a:t>theme</a:t>
            </a:r>
            <a:r>
              <a:rPr lang="en-US" dirty="0">
                <a:latin typeface="Times New Roman" charset="0"/>
                <a:ea typeface="ＭＳ Ｐゴシック" charset="0"/>
                <a:cs typeface="Times New Roman" charset="0"/>
              </a:rPr>
              <a:t> is a melodic idea that is used in the construction of a larger musical work.</a:t>
            </a:r>
          </a:p>
          <a:p>
            <a:pPr eaLnBrk="1" hangingPunct="1"/>
            <a:endParaRPr lang="en-US" dirty="0">
              <a:latin typeface="Times New Roman" charset="0"/>
              <a:ea typeface="ＭＳ Ｐゴシック" charset="0"/>
              <a:cs typeface="Times New Roman" charset="0"/>
            </a:endParaRPr>
          </a:p>
          <a:p>
            <a:pPr eaLnBrk="1" hangingPunct="1"/>
            <a:r>
              <a:rPr lang="en-US" i="1" dirty="0">
                <a:latin typeface="Times New Roman" charset="0"/>
                <a:ea typeface="ＭＳ Ｐゴシック" charset="0"/>
                <a:cs typeface="Times New Roman" charset="0"/>
              </a:rPr>
              <a:t>Thematic development </a:t>
            </a:r>
            <a:r>
              <a:rPr lang="en-US" dirty="0">
                <a:latin typeface="Times New Roman" charset="0"/>
                <a:ea typeface="ＭＳ Ｐゴシック" charset="0"/>
                <a:cs typeface="Times New Roman" charset="0"/>
              </a:rPr>
              <a:t>is the expansion of a theme by varying its rhythm, outline, or harmony. This device is used in larger musical works. [link to excerpt]</a:t>
            </a:r>
          </a:p>
          <a:p>
            <a:pPr eaLnBrk="1" hangingPunct="1"/>
            <a:endParaRPr lang="en-US" dirty="0">
              <a:latin typeface="Times New Roman" charset="0"/>
              <a:ea typeface="ＭＳ Ｐゴシック" charset="0"/>
              <a:cs typeface="Times New Roman" charset="0"/>
            </a:endParaRPr>
          </a:p>
          <a:p>
            <a:pPr eaLnBrk="1" hangingPunct="1"/>
            <a:r>
              <a:rPr lang="en-US" i="1" dirty="0">
                <a:latin typeface="Times New Roman" charset="0"/>
                <a:ea typeface="ＭＳ Ｐゴシック" charset="0"/>
                <a:cs typeface="Times New Roman" charset="0"/>
              </a:rPr>
              <a:t>Thematic transformation </a:t>
            </a:r>
            <a:r>
              <a:rPr lang="en-US" dirty="0">
                <a:latin typeface="Times New Roman" charset="0"/>
                <a:ea typeface="ＭＳ Ｐゴシック" charset="0"/>
                <a:cs typeface="Times New Roman" charset="0"/>
              </a:rPr>
              <a:t>occurs when these same aspects of a theme are altered in such a way that although it is recognizable, the character is completely different.   </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One example of this is Berlioz</a:t>
            </a:r>
            <a:r>
              <a:rPr lang="ja-JP" altLang="en-US" dirty="0">
                <a:latin typeface="Times New Roman" charset="0"/>
                <a:ea typeface="ＭＳ Ｐゴシック" charset="0"/>
                <a:cs typeface="Times New Roman" charset="0"/>
              </a:rPr>
              <a:t>’</a:t>
            </a:r>
            <a:r>
              <a:rPr lang="en-US" dirty="0">
                <a:latin typeface="Times New Roman" charset="0"/>
                <a:ea typeface="ＭＳ Ｐゴシック" charset="0"/>
                <a:cs typeface="Times New Roman" charset="0"/>
              </a:rPr>
              <a:t>s </a:t>
            </a:r>
            <a:r>
              <a:rPr lang="en-US" i="1" dirty="0">
                <a:latin typeface="Times New Roman" charset="0"/>
                <a:ea typeface="ＭＳ Ｐゴシック" charset="0"/>
                <a:cs typeface="Times New Roman" charset="0"/>
              </a:rPr>
              <a:t>Symphony Fantastique, </a:t>
            </a:r>
            <a:r>
              <a:rPr lang="en-US" dirty="0">
                <a:latin typeface="Times New Roman" charset="0"/>
                <a:ea typeface="ＭＳ Ｐゴシック" charset="0"/>
                <a:cs typeface="Times New Roman" charset="0"/>
              </a:rPr>
              <a:t>where the theme of his beloved is gradually changed from a noble and reserved character in the first movement to one that is vulgar and grotesque by the last movement. [link to excerpt]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fld id="{A8D21041-9B17-144A-A65B-9AD252B31F77}" type="slidenum">
              <a:rPr lang="en-US" sz="1200" i="0"/>
              <a:pPr eaLnBrk="1" hangingPunct="1"/>
              <a:t>16</a:t>
            </a:fld>
            <a:endParaRPr lang="en-US" sz="1200" i="0"/>
          </a:p>
        </p:txBody>
      </p:sp>
      <p:sp>
        <p:nvSpPr>
          <p:cNvPr id="160771" name="Rectangle 2"/>
          <p:cNvSpPr>
            <a:spLocks noGrp="1" noRot="1" noChangeAspect="1" noChangeArrowheads="1" noTextEdit="1"/>
          </p:cNvSpPr>
          <p:nvPr>
            <p:ph type="sldImg"/>
          </p:nvPr>
        </p:nvSpPr>
        <p:spPr>
          <a:solidFill>
            <a:srgbClr val="FFFFFF"/>
          </a:solidFill>
          <a:ln/>
        </p:spPr>
      </p:sp>
      <p:sp>
        <p:nvSpPr>
          <p:cNvPr id="16077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When a musical idea is restated at a higher or lower pitch level, the restatement is called a </a:t>
            </a:r>
            <a:r>
              <a:rPr lang="en-US" i="1" dirty="0">
                <a:latin typeface="Times New Roman" charset="0"/>
                <a:ea typeface="ＭＳ Ｐゴシック" charset="0"/>
                <a:cs typeface="Times New Roman" charset="0"/>
              </a:rPr>
              <a:t>sequence</a:t>
            </a:r>
            <a:r>
              <a:rPr lang="en-US" dirty="0">
                <a:latin typeface="Times New Roman" charset="0"/>
                <a:ea typeface="ＭＳ Ｐゴシック" charset="0"/>
                <a:cs typeface="Times New Roman" charset="0"/>
              </a:rPr>
              <a:t>. [link to excerpt] </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A </a:t>
            </a:r>
            <a:r>
              <a:rPr lang="en-US" i="1" dirty="0">
                <a:latin typeface="Times New Roman" charset="0"/>
                <a:ea typeface="ＭＳ Ｐゴシック" charset="0"/>
                <a:cs typeface="Times New Roman" charset="0"/>
              </a:rPr>
              <a:t>motive</a:t>
            </a:r>
            <a:r>
              <a:rPr lang="en-US" dirty="0">
                <a:latin typeface="Times New Roman" charset="0"/>
                <a:ea typeface="ＭＳ Ｐゴシック" charset="0"/>
                <a:cs typeface="Times New Roman" charset="0"/>
              </a:rPr>
              <a:t> is the smallest fragment of a theme that forms a melodic unit. [link to excerpt] </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Motives may be repeated in sequence (i.e., at higher or lower pitch levels after their original statement)</a:t>
            </a:r>
          </a:p>
          <a:p>
            <a:pPr eaLnBrk="1" hangingPunct="1"/>
            <a:r>
              <a:rPr lang="en-US" dirty="0">
                <a:latin typeface="Times New Roman" charset="0"/>
                <a:ea typeface="ＭＳ Ｐゴシック" charset="0"/>
                <a:cs typeface="Times New Roman" charset="0"/>
              </a:rPr>
              <a:t>In The Handel example at :07 we hear an ascending sequence.  </a:t>
            </a:r>
          </a:p>
          <a:p>
            <a:pPr eaLnBrk="1" hangingPunct="1"/>
            <a:r>
              <a:rPr lang="en-US" dirty="0">
                <a:latin typeface="Times New Roman" charset="0"/>
                <a:ea typeface="ＭＳ Ｐゴシック" charset="0"/>
                <a:cs typeface="Times New Roman" charset="0"/>
              </a:rPr>
              <a:t>In the Purcell example at :05 and at :15 he uses a repeated sequence but has it jump around to different starting pitches.</a:t>
            </a:r>
          </a:p>
          <a:p>
            <a:pPr eaLnBrk="1" hangingPunct="1"/>
            <a:endParaRPr lang="en-US" dirty="0">
              <a:latin typeface="Times New Roman" charset="0"/>
              <a:ea typeface="ＭＳ Ｐゴシック" charset="0"/>
              <a:cs typeface="Times New Roman" charset="0"/>
            </a:endParaRPr>
          </a:p>
          <a:p>
            <a:pPr eaLnBrk="1" hangingPunct="1"/>
            <a:endParaRPr lang="en-US" dirty="0">
              <a:latin typeface="Times New Roman" charset="0"/>
              <a:ea typeface="ＭＳ Ｐゴシック" charset="0"/>
              <a:cs typeface="Times New Roman"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cs typeface="Times New Roman"/>
              </a:rPr>
              <a:t>When a melodic</a:t>
            </a:r>
            <a:r>
              <a:rPr lang="en-US" baseline="0" dirty="0">
                <a:latin typeface="Times New Roman"/>
                <a:cs typeface="Times New Roman"/>
              </a:rPr>
              <a:t> idea is used as a building block in the construction of a larger work, we call it a theme. The expansion of a theme by varying its melody, rhythm, or harmony, is considered thematic development. Thematic development is a complex process generally found in larger forms of music, where it provides clarity, coherence, and logic. </a:t>
            </a:r>
          </a:p>
          <a:p>
            <a:endParaRPr lang="en-US" baseline="0" dirty="0">
              <a:latin typeface="Times New Roman"/>
              <a:cs typeface="Times New Roman"/>
            </a:endParaRPr>
          </a:p>
          <a:p>
            <a:r>
              <a:rPr lang="en-US" baseline="0" dirty="0">
                <a:latin typeface="Times New Roman"/>
                <a:cs typeface="Times New Roman"/>
              </a:rPr>
              <a:t>One procedure for helping music flow logically is repetition, either exact or varied. If the idea is restated at a higher or lower pitch level, the restatement is called a sequence. </a:t>
            </a:r>
          </a:p>
          <a:p>
            <a:endParaRPr lang="en-US" baseline="0" dirty="0">
              <a:latin typeface="Times New Roman"/>
              <a:cs typeface="Times New Roman"/>
            </a:endParaRPr>
          </a:p>
          <a:p>
            <a:r>
              <a:rPr lang="en-US" baseline="0" dirty="0">
                <a:latin typeface="Times New Roman"/>
                <a:cs typeface="Times New Roman"/>
              </a:rPr>
              <a:t>Themes are often divisible into smaller melodic-rhythmic units that can be developed independently; these are called motives. </a:t>
            </a:r>
          </a:p>
          <a:p>
            <a:endParaRPr lang="en-US" baseline="0" dirty="0">
              <a:latin typeface="Times New Roman"/>
              <a:cs typeface="Times New Roman"/>
            </a:endParaRPr>
          </a:p>
          <a:p>
            <a:r>
              <a:rPr lang="en-US" baseline="0" dirty="0">
                <a:latin typeface="Times New Roman"/>
                <a:cs typeface="Times New Roman"/>
              </a:rPr>
              <a:t>Whatever the form of length of a piece, at its core is repetition and contrast. One practice heard throughout the world is call-and-response (or responsorial) music. In this practice a singing leader is imitated or answered by a chorus of followers. Another widely used procedure is ostinato, in which a short musical pattern is repeated throughout a work or major section of a piece. </a:t>
            </a:r>
          </a:p>
          <a:p>
            <a:endParaRPr lang="en-US" baseline="0" dirty="0">
              <a:latin typeface="Times New Roman"/>
              <a:cs typeface="Times New Roman"/>
            </a:endParaRPr>
          </a:p>
          <a:p>
            <a:r>
              <a:rPr lang="en-US" baseline="0" dirty="0">
                <a:latin typeface="Times New Roman"/>
                <a:cs typeface="Times New Roman"/>
              </a:rPr>
              <a:t>Composition is organic, with notes bound together yielding phrases, phrases yielding themes, themes yielding sections, sections yielding movements (a complete, comparatively independent division of a large-scale work), and movements yielding the work as a whole. </a:t>
            </a:r>
            <a:endParaRPr lang="en-US" dirty="0">
              <a:latin typeface="Times New Roman"/>
              <a:cs typeface="Times New Roman"/>
            </a:endParaRPr>
          </a:p>
        </p:txBody>
      </p:sp>
      <p:sp>
        <p:nvSpPr>
          <p:cNvPr id="4" name="Slide Number Placeholder 3"/>
          <p:cNvSpPr>
            <a:spLocks noGrp="1"/>
          </p:cNvSpPr>
          <p:nvPr>
            <p:ph type="sldNum" sz="quarter" idx="10"/>
          </p:nvPr>
        </p:nvSpPr>
        <p:spPr/>
        <p:txBody>
          <a:bodyPr/>
          <a:lstStyle/>
          <a:p>
            <a:fld id="{F1BE4175-2FCE-DB4B-A459-31CD1916414A}" type="slidenum">
              <a:rPr lang="en-US" smtClean="0"/>
              <a:t>17</a:t>
            </a:fld>
            <a:endParaRPr lang="en-US"/>
          </a:p>
        </p:txBody>
      </p:sp>
    </p:spTree>
    <p:extLst>
      <p:ext uri="{BB962C8B-B14F-4D97-AF65-F5344CB8AC3E}">
        <p14:creationId xmlns:p14="http://schemas.microsoft.com/office/powerpoint/2010/main" val="3832468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fld id="{43369E7F-493A-5344-BE52-BFB0A9646F6E}" type="slidenum">
              <a:rPr lang="en-US" sz="1200" i="0"/>
              <a:pPr eaLnBrk="1" hangingPunct="1"/>
              <a:t>19</a:t>
            </a:fld>
            <a:endParaRPr lang="en-US" sz="1200" i="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atin typeface="Times New Roman" charset="0"/>
                <a:ea typeface="ＭＳ Ｐゴシック" charset="0"/>
                <a:cs typeface="Times New Roman" charset="0"/>
              </a:rPr>
              <a:t>Often composers build form by setting a work in a new key or by temporarily shifting the tonal center. </a:t>
            </a:r>
          </a:p>
          <a:p>
            <a:r>
              <a:rPr lang="en-US">
                <a:latin typeface="Times New Roman" charset="0"/>
                <a:ea typeface="ＭＳ Ｐゴシック" charset="0"/>
                <a:cs typeface="Times New Roman" charset="0"/>
              </a:rPr>
              <a:t> </a:t>
            </a:r>
          </a:p>
          <a:p>
            <a:r>
              <a:rPr lang="en-US" i="1">
                <a:latin typeface="Times New Roman" charset="0"/>
                <a:ea typeface="ＭＳ Ｐゴシック" charset="0"/>
                <a:cs typeface="Times New Roman" charset="0"/>
              </a:rPr>
              <a:t>Transposition</a:t>
            </a:r>
            <a:r>
              <a:rPr lang="en-US">
                <a:latin typeface="Times New Roman" charset="0"/>
                <a:ea typeface="ＭＳ Ｐゴシック" charset="0"/>
                <a:cs typeface="Times New Roman" charset="0"/>
              </a:rPr>
              <a:t> is the process of shifting all the tones of a musical composition to a new pitch level, while the pattern of whole and half steps does not change. </a:t>
            </a:r>
          </a:p>
          <a:p>
            <a:endParaRPr lang="en-US" i="1">
              <a:latin typeface="Times New Roman" charset="0"/>
              <a:ea typeface="ＭＳ Ｐゴシック" charset="0"/>
              <a:cs typeface="Times New Roman" charset="0"/>
            </a:endParaRPr>
          </a:p>
          <a:p>
            <a:r>
              <a:rPr lang="en-US" i="1">
                <a:latin typeface="Times New Roman" charset="0"/>
                <a:ea typeface="ＭＳ Ｐゴシック" charset="0"/>
                <a:cs typeface="Times New Roman" charset="0"/>
              </a:rPr>
              <a:t>Modulation</a:t>
            </a:r>
            <a:r>
              <a:rPr lang="en-US">
                <a:latin typeface="Times New Roman" charset="0"/>
                <a:ea typeface="ＭＳ Ｐゴシック" charset="0"/>
                <a:cs typeface="Times New Roman" charset="0"/>
              </a:rPr>
              <a:t> is the process of passing from one key to another, for example, from the key of C major to the key of A minor. Modulations can be frequent or few, subtle or abrupt. </a:t>
            </a:r>
          </a:p>
        </p:txBody>
      </p:sp>
    </p:spTree>
    <p:extLst>
      <p:ext uri="{BB962C8B-B14F-4D97-AF65-F5344CB8AC3E}">
        <p14:creationId xmlns:p14="http://schemas.microsoft.com/office/powerpoint/2010/main" val="25520999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fld id="{4061CED8-F7A7-7545-9FED-2D074B17A88A}" type="slidenum">
              <a:rPr lang="en-US" sz="1200" i="0"/>
              <a:pPr eaLnBrk="1" hangingPunct="1"/>
              <a:t>20</a:t>
            </a:fld>
            <a:endParaRPr lang="en-US" sz="1200" i="0"/>
          </a:p>
        </p:txBody>
      </p:sp>
      <p:sp>
        <p:nvSpPr>
          <p:cNvPr id="162819" name="Rectangle 2"/>
          <p:cNvSpPr>
            <a:spLocks noGrp="1" noRot="1" noChangeAspect="1" noChangeArrowheads="1" noTextEdit="1"/>
          </p:cNvSpPr>
          <p:nvPr>
            <p:ph type="sldImg"/>
          </p:nvPr>
        </p:nvSpPr>
        <p:spPr>
          <a:solidFill>
            <a:srgbClr val="FFFFFF"/>
          </a:solidFill>
          <a:ln/>
        </p:spPr>
      </p:sp>
      <p:sp>
        <p:nvSpPr>
          <p:cNvPr id="162820" name="Rectangle 3"/>
          <p:cNvSpPr>
            <a:spLocks noGrp="1" noChangeArrowheads="1"/>
          </p:cNvSpPr>
          <p:nvPr>
            <p:ph type="body" idx="1"/>
          </p:nvPr>
        </p:nvSpPr>
        <p:spPr>
          <a:solidFill>
            <a:srgbClr val="FFFFFF"/>
          </a:solidFill>
          <a:ln>
            <a:solidFill>
              <a:srgbClr val="000000"/>
            </a:solidFill>
          </a:ln>
        </p:spPr>
        <p:txBody>
          <a:bodyPr/>
          <a:lstStyle/>
          <a:p>
            <a:pPr eaLnBrk="1" hangingPunct="1"/>
            <a:r>
              <a:rPr lang="en-US" dirty="0">
                <a:latin typeface="Times New Roman" charset="0"/>
                <a:ea typeface="ＭＳ Ｐゴシック" charset="0"/>
                <a:cs typeface="Times New Roman" charset="0"/>
              </a:rPr>
              <a:t>One common form in music is </a:t>
            </a:r>
            <a:r>
              <a:rPr lang="en-US" i="1" dirty="0">
                <a:latin typeface="Times New Roman" charset="0"/>
                <a:ea typeface="ＭＳ Ｐゴシック" charset="0"/>
                <a:cs typeface="Times New Roman" charset="0"/>
              </a:rPr>
              <a:t>call-and-response, </a:t>
            </a:r>
            <a:r>
              <a:rPr lang="en-US" dirty="0">
                <a:latin typeface="Times New Roman" charset="0"/>
                <a:ea typeface="ＭＳ Ｐゴシック" charset="0"/>
                <a:cs typeface="Times New Roman" charset="0"/>
              </a:rPr>
              <a:t>which is based on the principle of repetition.  It is also known as </a:t>
            </a:r>
            <a:r>
              <a:rPr lang="en-US" i="1" dirty="0">
                <a:latin typeface="Times New Roman" charset="0"/>
                <a:ea typeface="ＭＳ Ｐゴシック" charset="0"/>
                <a:cs typeface="Times New Roman" charset="0"/>
              </a:rPr>
              <a:t>responsorial music</a:t>
            </a:r>
            <a:r>
              <a:rPr lang="en-US" dirty="0">
                <a:latin typeface="Times New Roman" charset="0"/>
                <a:ea typeface="ＭＳ Ｐゴシック" charset="0"/>
                <a:cs typeface="Times New Roman" charset="0"/>
              </a:rPr>
              <a:t>. </a:t>
            </a:r>
          </a:p>
          <a:p>
            <a:pPr eaLnBrk="1" hangingPunct="1"/>
            <a:r>
              <a:rPr lang="en-US" dirty="0">
                <a:latin typeface="Times New Roman" charset="0"/>
                <a:ea typeface="ＭＳ Ｐゴシック" charset="0"/>
                <a:cs typeface="Times New Roman" charset="0"/>
              </a:rPr>
              <a:t>In this style of performance a song leader is imitated by a chorus of followers. [link to excerpt] </a:t>
            </a:r>
          </a:p>
          <a:p>
            <a:pPr eaLnBrk="1" hangingPunct="1"/>
            <a:endParaRPr lang="en-US" dirty="0">
              <a:latin typeface="Times New Roman" charset="0"/>
              <a:ea typeface="ＭＳ Ｐゴシック" charset="0"/>
              <a:cs typeface="Times New Roman" charset="0"/>
            </a:endParaRPr>
          </a:p>
          <a:p>
            <a:pPr eaLnBrk="1" hangingPunct="1"/>
            <a:r>
              <a:rPr lang="en-US" i="1" dirty="0">
                <a:latin typeface="Times New Roman" charset="0"/>
                <a:ea typeface="ＭＳ Ｐゴシック" charset="0"/>
                <a:cs typeface="Times New Roman" charset="0"/>
              </a:rPr>
              <a:t>Ostinato</a:t>
            </a:r>
            <a:r>
              <a:rPr lang="en-US" dirty="0">
                <a:latin typeface="Times New Roman" charset="0"/>
                <a:ea typeface="ＭＳ Ｐゴシック" charset="0"/>
                <a:cs typeface="Times New Roman" charset="0"/>
              </a:rPr>
              <a:t> is another widely used structural procedure.  It is a short musical pattern—either melodic, rhythmic, or harmonic—that is repeated throughout a work, or at least a large section of the composition. [link to excerpt]   </a:t>
            </a:r>
          </a:p>
          <a:p>
            <a:pPr eaLnBrk="1" hangingPunct="1"/>
            <a:endParaRPr lang="en-US" dirty="0">
              <a:latin typeface="Times New Roman" charset="0"/>
              <a:ea typeface="ＭＳ Ｐゴシック" charset="0"/>
              <a:cs typeface="Times New Roman"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Times New Roman"/>
                <a:ea typeface="+mn-ea"/>
                <a:cs typeface="Times New Roman"/>
              </a:rPr>
              <a:t>● </a:t>
            </a:r>
            <a:r>
              <a:rPr lang="en-US" sz="1200" b="1" kern="1200" dirty="0">
                <a:solidFill>
                  <a:schemeClr val="tx1"/>
                </a:solidFill>
                <a:effectLst/>
                <a:latin typeface="Times New Roman"/>
                <a:ea typeface="+mn-ea"/>
                <a:cs typeface="Times New Roman"/>
              </a:rPr>
              <a:t>Form</a:t>
            </a:r>
            <a:r>
              <a:rPr lang="en-US" sz="1200" kern="1200" dirty="0">
                <a:solidFill>
                  <a:schemeClr val="tx1"/>
                </a:solidFill>
                <a:effectLst/>
                <a:latin typeface="Times New Roman"/>
                <a:ea typeface="+mn-ea"/>
                <a:cs typeface="Times New Roman"/>
              </a:rPr>
              <a:t> is the organizing principle in music; its basic elements are repetition, contrast, and variation.</a:t>
            </a:r>
          </a:p>
          <a:p>
            <a:r>
              <a:rPr lang="en-US" sz="1200" kern="1200" dirty="0">
                <a:solidFill>
                  <a:schemeClr val="tx1"/>
                </a:solidFill>
                <a:effectLst/>
                <a:latin typeface="Times New Roman"/>
                <a:ea typeface="+mn-ea"/>
                <a:cs typeface="Times New Roman"/>
              </a:rPr>
              <a:t>● </a:t>
            </a:r>
            <a:r>
              <a:rPr lang="en-US" sz="1200" b="1" kern="1200" dirty="0">
                <a:solidFill>
                  <a:schemeClr val="tx1"/>
                </a:solidFill>
                <a:effectLst/>
                <a:latin typeface="Times New Roman"/>
                <a:ea typeface="+mn-ea"/>
                <a:cs typeface="Times New Roman"/>
              </a:rPr>
              <a:t>Strophic form</a:t>
            </a:r>
            <a:r>
              <a:rPr lang="en-US" sz="1200" kern="1200" dirty="0">
                <a:solidFill>
                  <a:schemeClr val="tx1"/>
                </a:solidFill>
                <a:effectLst/>
                <a:latin typeface="Times New Roman"/>
                <a:ea typeface="+mn-ea"/>
                <a:cs typeface="Times New Roman"/>
              </a:rPr>
              <a:t>, common in songs, features repeated music for each stanza of text. In </a:t>
            </a:r>
            <a:r>
              <a:rPr lang="en-US" sz="1200" b="1" kern="1200" dirty="0">
                <a:solidFill>
                  <a:schemeClr val="tx1"/>
                </a:solidFill>
                <a:effectLst/>
                <a:latin typeface="Times New Roman"/>
                <a:ea typeface="+mn-ea"/>
                <a:cs typeface="Times New Roman"/>
              </a:rPr>
              <a:t>through-composed form</a:t>
            </a:r>
            <a:r>
              <a:rPr lang="en-US" sz="1200" kern="1200" dirty="0">
                <a:solidFill>
                  <a:schemeClr val="tx1"/>
                </a:solidFill>
                <a:effectLst/>
                <a:latin typeface="Times New Roman"/>
                <a:ea typeface="+mn-ea"/>
                <a:cs typeface="Times New Roman"/>
              </a:rPr>
              <a:t>, there are no large repeated sections.</a:t>
            </a:r>
          </a:p>
          <a:p>
            <a:r>
              <a:rPr lang="en-US" sz="1200" kern="1200" dirty="0">
                <a:solidFill>
                  <a:schemeClr val="tx1"/>
                </a:solidFill>
                <a:effectLst/>
                <a:latin typeface="Times New Roman"/>
                <a:ea typeface="+mn-ea"/>
                <a:cs typeface="Times New Roman"/>
              </a:rPr>
              <a:t>● </a:t>
            </a:r>
            <a:r>
              <a:rPr lang="en-US" sz="1200" b="1" kern="1200" dirty="0">
                <a:solidFill>
                  <a:schemeClr val="tx1"/>
                </a:solidFill>
                <a:effectLst/>
                <a:latin typeface="Times New Roman"/>
                <a:ea typeface="+mn-ea"/>
                <a:cs typeface="Times New Roman"/>
              </a:rPr>
              <a:t>Binary form</a:t>
            </a:r>
            <a:r>
              <a:rPr lang="en-US" sz="1200" kern="1200" dirty="0">
                <a:solidFill>
                  <a:schemeClr val="tx1"/>
                </a:solidFill>
                <a:effectLst/>
                <a:latin typeface="Times New Roman"/>
                <a:ea typeface="+mn-ea"/>
                <a:cs typeface="Times New Roman"/>
              </a:rPr>
              <a:t> (</a:t>
            </a:r>
            <a:r>
              <a:rPr lang="en-US" sz="1200" b="1" kern="1200" dirty="0">
                <a:solidFill>
                  <a:schemeClr val="tx1"/>
                </a:solidFill>
                <a:effectLst/>
                <a:latin typeface="Times New Roman"/>
                <a:ea typeface="+mn-ea"/>
                <a:cs typeface="Times New Roman"/>
              </a:rPr>
              <a:t>A­B)</a:t>
            </a:r>
            <a:r>
              <a:rPr lang="en-US" sz="1200" kern="1200" dirty="0">
                <a:solidFill>
                  <a:schemeClr val="tx1"/>
                </a:solidFill>
                <a:effectLst/>
                <a:latin typeface="Times New Roman"/>
                <a:ea typeface="+mn-ea"/>
                <a:cs typeface="Times New Roman"/>
              </a:rPr>
              <a:t> and </a:t>
            </a:r>
            <a:r>
              <a:rPr lang="en-US" sz="1200" b="1" kern="1200" dirty="0">
                <a:solidFill>
                  <a:schemeClr val="tx1"/>
                </a:solidFill>
                <a:effectLst/>
                <a:latin typeface="Times New Roman"/>
                <a:ea typeface="+mn-ea"/>
                <a:cs typeface="Times New Roman"/>
              </a:rPr>
              <a:t>ternary form</a:t>
            </a:r>
            <a:r>
              <a:rPr lang="en-US" sz="1200" kern="1200" dirty="0">
                <a:solidFill>
                  <a:schemeClr val="tx1"/>
                </a:solidFill>
                <a:effectLst/>
                <a:latin typeface="Times New Roman"/>
                <a:ea typeface="+mn-ea"/>
                <a:cs typeface="Times New Roman"/>
              </a:rPr>
              <a:t> (</a:t>
            </a:r>
            <a:r>
              <a:rPr lang="en-US" sz="1200" b="1" kern="1200" dirty="0">
                <a:solidFill>
                  <a:schemeClr val="tx1"/>
                </a:solidFill>
                <a:effectLst/>
                <a:latin typeface="Times New Roman"/>
                <a:ea typeface="+mn-ea"/>
                <a:cs typeface="Times New Roman"/>
              </a:rPr>
              <a:t>A­B­A</a:t>
            </a:r>
            <a:r>
              <a:rPr lang="en-US" sz="1200" kern="1200" dirty="0">
                <a:solidFill>
                  <a:schemeClr val="tx1"/>
                </a:solidFill>
                <a:effectLst/>
                <a:latin typeface="Times New Roman"/>
                <a:ea typeface="+mn-ea"/>
                <a:cs typeface="Times New Roman"/>
              </a:rPr>
              <a:t>) are basic structures in music.</a:t>
            </a:r>
          </a:p>
          <a:p>
            <a:r>
              <a:rPr lang="en-US" sz="1200" kern="1200" dirty="0">
                <a:solidFill>
                  <a:schemeClr val="tx1"/>
                </a:solidFill>
                <a:effectLst/>
                <a:latin typeface="Times New Roman"/>
                <a:ea typeface="+mn-ea"/>
                <a:cs typeface="Times New Roman"/>
              </a:rPr>
              <a:t>● A </a:t>
            </a:r>
            <a:r>
              <a:rPr lang="en-US" sz="1200" b="1" kern="1200" dirty="0">
                <a:solidFill>
                  <a:schemeClr val="tx1"/>
                </a:solidFill>
                <a:effectLst/>
                <a:latin typeface="Times New Roman"/>
                <a:ea typeface="+mn-ea"/>
                <a:cs typeface="Times New Roman"/>
              </a:rPr>
              <a:t>theme</a:t>
            </a:r>
            <a:r>
              <a:rPr lang="en-US" sz="1200" kern="1200" dirty="0">
                <a:solidFill>
                  <a:schemeClr val="tx1"/>
                </a:solidFill>
                <a:effectLst/>
                <a:latin typeface="Times New Roman"/>
                <a:ea typeface="+mn-ea"/>
                <a:cs typeface="Times New Roman"/>
              </a:rPr>
              <a:t>, a melodic idea in a </a:t>
            </a:r>
            <a:r>
              <a:rPr lang="en-US" sz="1200" kern="1200" dirty="0" err="1">
                <a:solidFill>
                  <a:schemeClr val="tx1"/>
                </a:solidFill>
                <a:effectLst/>
                <a:latin typeface="Times New Roman"/>
                <a:ea typeface="+mn-ea"/>
                <a:cs typeface="Times New Roman"/>
              </a:rPr>
              <a:t>large­scale</a:t>
            </a:r>
            <a:r>
              <a:rPr lang="en-US" sz="1200" kern="1200" dirty="0">
                <a:solidFill>
                  <a:schemeClr val="tx1"/>
                </a:solidFill>
                <a:effectLst/>
                <a:latin typeface="Times New Roman"/>
                <a:ea typeface="+mn-ea"/>
                <a:cs typeface="Times New Roman"/>
              </a:rPr>
              <a:t> work, can be broken into small, component fragments (</a:t>
            </a:r>
            <a:r>
              <a:rPr lang="en-US" sz="1200" b="1" kern="1200" dirty="0">
                <a:solidFill>
                  <a:schemeClr val="tx1"/>
                </a:solidFill>
                <a:effectLst/>
                <a:latin typeface="Times New Roman"/>
                <a:ea typeface="+mn-ea"/>
                <a:cs typeface="Times New Roman"/>
              </a:rPr>
              <a:t>motives</a:t>
            </a:r>
            <a:r>
              <a:rPr lang="en-US" sz="1200" kern="1200" dirty="0">
                <a:solidFill>
                  <a:schemeClr val="tx1"/>
                </a:solidFill>
                <a:effectLst/>
                <a:latin typeface="Times New Roman"/>
                <a:ea typeface="+mn-ea"/>
                <a:cs typeface="Times New Roman"/>
              </a:rPr>
              <a:t>). A </a:t>
            </a:r>
            <a:r>
              <a:rPr lang="en-US" sz="1200" b="1" kern="1200" dirty="0">
                <a:solidFill>
                  <a:schemeClr val="tx1"/>
                </a:solidFill>
                <a:effectLst/>
                <a:latin typeface="Times New Roman"/>
                <a:ea typeface="+mn-ea"/>
                <a:cs typeface="Times New Roman"/>
              </a:rPr>
              <a:t>sequence</a:t>
            </a:r>
            <a:r>
              <a:rPr lang="en-US" sz="1200" kern="1200" dirty="0">
                <a:solidFill>
                  <a:schemeClr val="tx1"/>
                </a:solidFill>
                <a:effectLst/>
                <a:latin typeface="Times New Roman"/>
                <a:ea typeface="+mn-ea"/>
                <a:cs typeface="Times New Roman"/>
              </a:rPr>
              <a:t> results when a motive is repeated at a different pitch.</a:t>
            </a:r>
          </a:p>
          <a:p>
            <a:r>
              <a:rPr lang="en-US" sz="1200" kern="1200" dirty="0">
                <a:solidFill>
                  <a:schemeClr val="tx1"/>
                </a:solidFill>
                <a:effectLst/>
                <a:latin typeface="Times New Roman"/>
                <a:ea typeface="+mn-ea"/>
                <a:cs typeface="Times New Roman"/>
              </a:rPr>
              <a:t>● Many cultures use </a:t>
            </a:r>
            <a:r>
              <a:rPr lang="en-US" sz="1200" b="1" kern="1200" dirty="0" err="1">
                <a:solidFill>
                  <a:schemeClr val="tx1"/>
                </a:solidFill>
                <a:effectLst/>
                <a:latin typeface="Times New Roman"/>
                <a:ea typeface="+mn-ea"/>
                <a:cs typeface="Times New Roman"/>
              </a:rPr>
              <a:t>call­and­response</a:t>
            </a:r>
            <a:r>
              <a:rPr lang="en-US" sz="1200" kern="1200" dirty="0">
                <a:solidFill>
                  <a:schemeClr val="tx1"/>
                </a:solidFill>
                <a:effectLst/>
                <a:latin typeface="Times New Roman"/>
                <a:ea typeface="+mn-ea"/>
                <a:cs typeface="Times New Roman"/>
              </a:rPr>
              <a:t> (or </a:t>
            </a:r>
            <a:r>
              <a:rPr lang="en-US" sz="1200" b="1" kern="1200" dirty="0">
                <a:solidFill>
                  <a:schemeClr val="tx1"/>
                </a:solidFill>
                <a:effectLst/>
                <a:latin typeface="Times New Roman"/>
                <a:ea typeface="+mn-ea"/>
                <a:cs typeface="Times New Roman"/>
              </a:rPr>
              <a:t>responso­rial</a:t>
            </a:r>
            <a:r>
              <a:rPr lang="en-US" sz="1200" kern="1200" dirty="0">
                <a:solidFill>
                  <a:schemeClr val="tx1"/>
                </a:solidFill>
                <a:effectLst/>
                <a:latin typeface="Times New Roman"/>
                <a:ea typeface="+mn-ea"/>
                <a:cs typeface="Times New Roman"/>
              </a:rPr>
              <a:t>) music, a repetitive style involving a soloist and a group. Some music is created spontaneously in performance, through </a:t>
            </a:r>
            <a:r>
              <a:rPr lang="en-US" sz="1200" b="1" kern="1200" dirty="0">
                <a:solidFill>
                  <a:schemeClr val="tx1"/>
                </a:solidFill>
                <a:effectLst/>
                <a:latin typeface="Times New Roman"/>
                <a:ea typeface="+mn-ea"/>
                <a:cs typeface="Times New Roman"/>
              </a:rPr>
              <a:t>improvisation</a:t>
            </a:r>
            <a:r>
              <a:rPr lang="en-US" sz="1200" kern="1200" dirty="0">
                <a:solidFill>
                  <a:schemeClr val="tx1"/>
                </a:solidFill>
                <a:effectLst/>
                <a:latin typeface="Times New Roman"/>
                <a:ea typeface="+mn-ea"/>
                <a:cs typeface="Times New Roman"/>
              </a:rPr>
              <a:t>.</a:t>
            </a:r>
          </a:p>
          <a:p>
            <a:r>
              <a:rPr lang="en-US" sz="1200" kern="1200" dirty="0">
                <a:solidFill>
                  <a:schemeClr val="tx1"/>
                </a:solidFill>
                <a:effectLst/>
                <a:latin typeface="Times New Roman"/>
                <a:ea typeface="+mn-ea"/>
                <a:cs typeface="Times New Roman"/>
              </a:rPr>
              <a:t>● An </a:t>
            </a:r>
            <a:r>
              <a:rPr lang="en-US" sz="1200" b="1" kern="1200" dirty="0">
                <a:solidFill>
                  <a:schemeClr val="tx1"/>
                </a:solidFill>
                <a:effectLst/>
                <a:latin typeface="Times New Roman"/>
                <a:ea typeface="+mn-ea"/>
                <a:cs typeface="Times New Roman"/>
              </a:rPr>
              <a:t>ostinato</a:t>
            </a:r>
            <a:r>
              <a:rPr lang="en-US" sz="1200" kern="1200" dirty="0">
                <a:solidFill>
                  <a:schemeClr val="tx1"/>
                </a:solidFill>
                <a:effectLst/>
                <a:latin typeface="Times New Roman"/>
                <a:ea typeface="+mn-ea"/>
                <a:cs typeface="Times New Roman"/>
              </a:rPr>
              <a:t> is the repetition of a short melodic, rhythmic, or harmonic pattern.</a:t>
            </a:r>
          </a:p>
          <a:p>
            <a:r>
              <a:rPr lang="en-US" sz="1200" kern="1200" dirty="0">
                <a:solidFill>
                  <a:schemeClr val="tx1"/>
                </a:solidFill>
                <a:effectLst/>
                <a:latin typeface="Times New Roman"/>
                <a:ea typeface="+mn-ea"/>
                <a:cs typeface="Times New Roman"/>
              </a:rPr>
              <a:t>● Large-scale compositions, such as symphonies and sonatas, are divided into sections, or </a:t>
            </a:r>
            <a:r>
              <a:rPr lang="en-US" sz="1200" b="1" kern="1200" dirty="0">
                <a:solidFill>
                  <a:schemeClr val="tx1"/>
                </a:solidFill>
                <a:effectLst/>
                <a:latin typeface="Times New Roman"/>
                <a:ea typeface="+mn-ea"/>
                <a:cs typeface="Times New Roman"/>
              </a:rPr>
              <a:t>movements</a:t>
            </a:r>
            <a:r>
              <a:rPr lang="en-US" sz="1200" kern="1200" dirty="0">
                <a:solidFill>
                  <a:schemeClr val="tx1"/>
                </a:solidFill>
                <a:effectLst/>
                <a:latin typeface="Times New Roman"/>
                <a:ea typeface="+mn-ea"/>
                <a:cs typeface="Times New Roman"/>
              </a:rPr>
              <a:t>.</a:t>
            </a:r>
          </a:p>
          <a:p>
            <a:endParaRPr lang="en-US" dirty="0">
              <a:latin typeface="Times New Roman"/>
              <a:cs typeface="Times New Roman"/>
            </a:endParaRPr>
          </a:p>
        </p:txBody>
      </p:sp>
      <p:sp>
        <p:nvSpPr>
          <p:cNvPr id="4" name="Slide Number Placeholder 3"/>
          <p:cNvSpPr>
            <a:spLocks noGrp="1"/>
          </p:cNvSpPr>
          <p:nvPr>
            <p:ph type="sldNum" sz="quarter" idx="10"/>
          </p:nvPr>
        </p:nvSpPr>
        <p:spPr/>
        <p:txBody>
          <a:bodyPr/>
          <a:lstStyle/>
          <a:p>
            <a:fld id="{F1BE4175-2FCE-DB4B-A459-31CD1916414A}" type="slidenum">
              <a:rPr lang="en-US" smtClean="0"/>
              <a:t>2</a:t>
            </a:fld>
            <a:endParaRPr lang="en-US"/>
          </a:p>
        </p:txBody>
      </p:sp>
    </p:spTree>
    <p:extLst>
      <p:ext uri="{BB962C8B-B14F-4D97-AF65-F5344CB8AC3E}">
        <p14:creationId xmlns:p14="http://schemas.microsoft.com/office/powerpoint/2010/main" val="14668273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latin typeface="Times New Roman"/>
                <a:cs typeface="Times New Roman"/>
              </a:rPr>
              <a:t>Form refers to the way the elements of a composition are combined to make it understandable. In art as</a:t>
            </a:r>
            <a:r>
              <a:rPr lang="en-US" baseline="0" dirty="0">
                <a:latin typeface="Times New Roman"/>
                <a:cs typeface="Times New Roman"/>
              </a:rPr>
              <a:t> in nature, a balance is required between unity and variety, symmetry and asymmetry, activity and rest. </a:t>
            </a:r>
            <a:endParaRPr lang="en-US" dirty="0">
              <a:latin typeface="Times New Roman"/>
              <a:cs typeface="Times New Roman"/>
            </a:endParaRPr>
          </a:p>
          <a:p>
            <a:endParaRPr lang="en-US" dirty="0">
              <a:latin typeface="Times New Roman"/>
              <a:cs typeface="Times New Roman"/>
            </a:endParaRPr>
          </a:p>
        </p:txBody>
      </p:sp>
      <p:sp>
        <p:nvSpPr>
          <p:cNvPr id="4" name="Slide Number Placeholder 3"/>
          <p:cNvSpPr>
            <a:spLocks noGrp="1"/>
          </p:cNvSpPr>
          <p:nvPr>
            <p:ph type="sldNum" sz="quarter" idx="10"/>
          </p:nvPr>
        </p:nvSpPr>
        <p:spPr/>
        <p:txBody>
          <a:bodyPr/>
          <a:lstStyle/>
          <a:p>
            <a:fld id="{F1BE4175-2FCE-DB4B-A459-31CD1916414A}" type="slidenum">
              <a:rPr lang="en-US" smtClean="0"/>
              <a:t>3</a:t>
            </a:fld>
            <a:endParaRPr lang="en-US"/>
          </a:p>
        </p:txBody>
      </p:sp>
    </p:spTree>
    <p:extLst>
      <p:ext uri="{BB962C8B-B14F-4D97-AF65-F5344CB8AC3E}">
        <p14:creationId xmlns:p14="http://schemas.microsoft.com/office/powerpoint/2010/main" val="479544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cs typeface="Times New Roman"/>
              </a:rPr>
              <a:t>Repetition and contrast</a:t>
            </a:r>
            <a:r>
              <a:rPr lang="en-US" baseline="0" dirty="0">
                <a:latin typeface="Times New Roman"/>
                <a:cs typeface="Times New Roman"/>
              </a:rPr>
              <a:t> are the basic elements of form in most cultures, satisfying our need for the familiar and the new. </a:t>
            </a:r>
          </a:p>
          <a:p>
            <a:endParaRPr lang="en-US" baseline="0" dirty="0">
              <a:latin typeface="Times New Roman"/>
              <a:cs typeface="Times New Roman"/>
            </a:endParaRPr>
          </a:p>
          <a:p>
            <a:r>
              <a:rPr lang="en-US" baseline="0" dirty="0">
                <a:latin typeface="Times New Roman"/>
                <a:cs typeface="Times New Roman"/>
              </a:rPr>
              <a:t>One common structure for vocal music is strophic form, in which the same melody is repeated for each stanza of text. With through-composed form, no main section of the music or text is repeated. </a:t>
            </a:r>
          </a:p>
          <a:p>
            <a:endParaRPr lang="en-US" baseline="0" dirty="0">
              <a:latin typeface="Times New Roman"/>
              <a:cs typeface="Times New Roman"/>
            </a:endParaRPr>
          </a:p>
          <a:p>
            <a:r>
              <a:rPr lang="en-US" baseline="0" dirty="0">
                <a:latin typeface="Times New Roman"/>
                <a:cs typeface="Times New Roman"/>
              </a:rPr>
              <a:t>In variation form, </a:t>
            </a:r>
            <a:r>
              <a:rPr lang="en-US" dirty="0">
                <a:latin typeface="Times New Roman"/>
                <a:cs typeface="Times New Roman"/>
              </a:rPr>
              <a:t>some aspects of the music are altered, but the original remains recognizable. </a:t>
            </a:r>
          </a:p>
          <a:p>
            <a:endParaRPr lang="en-US" dirty="0">
              <a:latin typeface="Times New Roman"/>
              <a:cs typeface="Times New Roman"/>
            </a:endParaRPr>
          </a:p>
          <a:p>
            <a:r>
              <a:rPr lang="en-US" dirty="0">
                <a:latin typeface="Times New Roman"/>
                <a:cs typeface="Times New Roman"/>
              </a:rPr>
              <a:t>Musical</a:t>
            </a:r>
            <a:r>
              <a:rPr lang="en-US" baseline="0" dirty="0">
                <a:latin typeface="Times New Roman"/>
                <a:cs typeface="Times New Roman"/>
              </a:rPr>
              <a:t> forms should not be understood as fixed molds; what makes pieces unique is the way in which a composer adapts a general plan to make something individual. </a:t>
            </a:r>
          </a:p>
          <a:p>
            <a:endParaRPr lang="en-US" baseline="0" dirty="0">
              <a:latin typeface="Times New Roman"/>
              <a:cs typeface="Times New Roman"/>
            </a:endParaRPr>
          </a:p>
          <a:p>
            <a:r>
              <a:rPr lang="en-US" baseline="0" dirty="0">
                <a:latin typeface="Times New Roman"/>
                <a:cs typeface="Times New Roman"/>
              </a:rPr>
              <a:t>Performers sometimes also participate in shaping a composition through improvisation; even works made up on-the-spot have some sort of underlying structure. </a:t>
            </a:r>
            <a:endParaRPr lang="en-US" dirty="0">
              <a:latin typeface="Times New Roman"/>
              <a:cs typeface="Times New Roman"/>
            </a:endParaRPr>
          </a:p>
        </p:txBody>
      </p:sp>
      <p:sp>
        <p:nvSpPr>
          <p:cNvPr id="4" name="Slide Number Placeholder 3"/>
          <p:cNvSpPr>
            <a:spLocks noGrp="1"/>
          </p:cNvSpPr>
          <p:nvPr>
            <p:ph type="sldNum" sz="quarter" idx="10"/>
          </p:nvPr>
        </p:nvSpPr>
        <p:spPr/>
        <p:txBody>
          <a:bodyPr/>
          <a:lstStyle/>
          <a:p>
            <a:fld id="{F1BE4175-2FCE-DB4B-A459-31CD1916414A}" type="slidenum">
              <a:rPr lang="en-US" smtClean="0"/>
              <a:t>4</a:t>
            </a:fld>
            <a:endParaRPr lang="en-US"/>
          </a:p>
        </p:txBody>
      </p:sp>
    </p:spTree>
    <p:extLst>
      <p:ext uri="{BB962C8B-B14F-4D97-AF65-F5344CB8AC3E}">
        <p14:creationId xmlns:p14="http://schemas.microsoft.com/office/powerpoint/2010/main" val="21153608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cs typeface="Times New Roman"/>
              </a:rPr>
              <a:t>Two basic structures are widespread in art and music. </a:t>
            </a:r>
          </a:p>
          <a:p>
            <a:r>
              <a:rPr lang="en-US" dirty="0">
                <a:latin typeface="Times New Roman"/>
                <a:cs typeface="Times New Roman"/>
              </a:rPr>
              <a:t>Binary (two-part) contains a statement and a departure, with no return to the opening section. It is outlined</a:t>
            </a:r>
            <a:r>
              <a:rPr lang="en-US" baseline="0" dirty="0">
                <a:latin typeface="Times New Roman"/>
                <a:cs typeface="Times New Roman"/>
              </a:rPr>
              <a:t> as A-B.</a:t>
            </a:r>
            <a:endParaRPr lang="en-US" dirty="0">
              <a:latin typeface="Times New Roman"/>
              <a:cs typeface="Times New Roman"/>
            </a:endParaRPr>
          </a:p>
          <a:p>
            <a:pPr marL="0" marR="0" lvl="1" indent="0" algn="l" defTabSz="457200" rtl="0" eaLnBrk="1" fontAlgn="auto" latinLnBrk="0" hangingPunct="1">
              <a:lnSpc>
                <a:spcPct val="100000"/>
              </a:lnSpc>
              <a:spcBef>
                <a:spcPts val="0"/>
              </a:spcBef>
              <a:spcAft>
                <a:spcPts val="0"/>
              </a:spcAft>
              <a:buClrTx/>
              <a:buSzTx/>
              <a:buFontTx/>
              <a:buNone/>
              <a:tabLst/>
              <a:defRPr/>
            </a:pPr>
            <a:r>
              <a:rPr lang="en-US" dirty="0">
                <a:latin typeface="Times New Roman"/>
                <a:cs typeface="Times New Roman"/>
              </a:rPr>
              <a:t>Ternary (three-part) contains a statement, a departure, and a return to the opening section. It is outlined as A-B-A </a:t>
            </a:r>
          </a:p>
          <a:p>
            <a:endParaRPr lang="en-US" dirty="0">
              <a:latin typeface="Times New Roman"/>
              <a:cs typeface="Times New Roman"/>
            </a:endParaRPr>
          </a:p>
          <a:p>
            <a:endParaRPr lang="en-US" dirty="0">
              <a:latin typeface="Times New Roman"/>
              <a:cs typeface="Times New Roman"/>
            </a:endParaRPr>
          </a:p>
        </p:txBody>
      </p:sp>
      <p:sp>
        <p:nvSpPr>
          <p:cNvPr id="4" name="Slide Number Placeholder 3"/>
          <p:cNvSpPr>
            <a:spLocks noGrp="1"/>
          </p:cNvSpPr>
          <p:nvPr>
            <p:ph type="sldNum" sz="quarter" idx="10"/>
          </p:nvPr>
        </p:nvSpPr>
        <p:spPr/>
        <p:txBody>
          <a:bodyPr/>
          <a:lstStyle/>
          <a:p>
            <a:fld id="{F1BE4175-2FCE-DB4B-A459-31CD1916414A}" type="slidenum">
              <a:rPr lang="en-US" smtClean="0"/>
              <a:t>5</a:t>
            </a:fld>
            <a:endParaRPr lang="en-US"/>
          </a:p>
        </p:txBody>
      </p:sp>
    </p:spTree>
    <p:extLst>
      <p:ext uri="{BB962C8B-B14F-4D97-AF65-F5344CB8AC3E}">
        <p14:creationId xmlns:p14="http://schemas.microsoft.com/office/powerpoint/2010/main" val="924630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a:extLst>
              <a:ext uri="{FF2B5EF4-FFF2-40B4-BE49-F238E27FC236}">
                <a16:creationId xmlns:a16="http://schemas.microsoft.com/office/drawing/2014/main" id="{894A6FD0-8453-41C8-B19E-45A01F15612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Notes Placeholder 2">
            <a:extLst>
              <a:ext uri="{FF2B5EF4-FFF2-40B4-BE49-F238E27FC236}">
                <a16:creationId xmlns:a16="http://schemas.microsoft.com/office/drawing/2014/main" id="{DBF3F372-F577-4322-87CE-394C53C5897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IN" altLang="en-US"/>
          </a:p>
        </p:txBody>
      </p:sp>
      <p:sp>
        <p:nvSpPr>
          <p:cNvPr id="38916" name="Slide Number Placeholder 3">
            <a:extLst>
              <a:ext uri="{FF2B5EF4-FFF2-40B4-BE49-F238E27FC236}">
                <a16:creationId xmlns:a16="http://schemas.microsoft.com/office/drawing/2014/main" id="{0BC587F6-EF02-41BD-9888-4D4F8552F9AA}"/>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EAE923AE-C313-4219-9B10-403789098D07}" type="slidenum">
              <a:rPr lang="en-IN" altLang="en-US" smtClean="0"/>
              <a:pPr>
                <a:spcBef>
                  <a:spcPct val="0"/>
                </a:spcBef>
              </a:pPr>
              <a:t>6</a:t>
            </a:fld>
            <a:endParaRPr lang="en-I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a:extLst>
              <a:ext uri="{FF2B5EF4-FFF2-40B4-BE49-F238E27FC236}">
                <a16:creationId xmlns:a16="http://schemas.microsoft.com/office/drawing/2014/main" id="{6A9B4195-0225-4BCE-895D-EB7F6AE4838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63" name="Notes Placeholder 2">
            <a:extLst>
              <a:ext uri="{FF2B5EF4-FFF2-40B4-BE49-F238E27FC236}">
                <a16:creationId xmlns:a16="http://schemas.microsoft.com/office/drawing/2014/main" id="{C737A761-5CE0-45C6-8579-D4C710676E5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IN" altLang="en-US"/>
          </a:p>
        </p:txBody>
      </p:sp>
      <p:sp>
        <p:nvSpPr>
          <p:cNvPr id="40964" name="Slide Number Placeholder 3">
            <a:extLst>
              <a:ext uri="{FF2B5EF4-FFF2-40B4-BE49-F238E27FC236}">
                <a16:creationId xmlns:a16="http://schemas.microsoft.com/office/drawing/2014/main" id="{F0D00AD6-1082-47FB-AE7A-6BC5BC5FE27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747A417D-A125-4AC1-9831-5E68D644A211}" type="slidenum">
              <a:rPr lang="en-IN" altLang="en-US" smtClean="0"/>
              <a:pPr>
                <a:spcBef>
                  <a:spcPct val="0"/>
                </a:spcBef>
              </a:pPr>
              <a:t>7</a:t>
            </a:fld>
            <a:endParaRPr lang="en-I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a:extLst>
              <a:ext uri="{FF2B5EF4-FFF2-40B4-BE49-F238E27FC236}">
                <a16:creationId xmlns:a16="http://schemas.microsoft.com/office/drawing/2014/main" id="{1F05B7E8-5845-4CB9-8294-C590A928DFFB}"/>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a:extLst>
              <a:ext uri="{FF2B5EF4-FFF2-40B4-BE49-F238E27FC236}">
                <a16:creationId xmlns:a16="http://schemas.microsoft.com/office/drawing/2014/main" id="{97CC964E-B1A3-4E66-97BB-994554107CF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IN" altLang="en-US"/>
          </a:p>
        </p:txBody>
      </p:sp>
      <p:sp>
        <p:nvSpPr>
          <p:cNvPr id="45060" name="Slide Number Placeholder 3">
            <a:extLst>
              <a:ext uri="{FF2B5EF4-FFF2-40B4-BE49-F238E27FC236}">
                <a16:creationId xmlns:a16="http://schemas.microsoft.com/office/drawing/2014/main" id="{DE5E6690-B0F9-48E4-8E9A-0A1717D8FAF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FDEDF75-EA02-483A-9E5B-92E900C92165}" type="slidenum">
              <a:rPr lang="en-IN" altLang="en-US" smtClean="0"/>
              <a:pPr>
                <a:spcBef>
                  <a:spcPct val="0"/>
                </a:spcBef>
              </a:pPr>
              <a:t>8</a:t>
            </a:fld>
            <a:endParaRPr lang="en-I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r>
              <a:rPr lang="en-US" dirty="0">
                <a:latin typeface="Times New Roman" charset="0"/>
                <a:ea typeface="ＭＳ Ｐゴシック" charset="0"/>
                <a:cs typeface="Times New Roman" charset="0"/>
              </a:rPr>
              <a:t>Two-part and three-part forms are important structural patterns found in music. </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Two-part form, known as </a:t>
            </a:r>
            <a:r>
              <a:rPr lang="en-US" i="1" dirty="0">
                <a:latin typeface="Times New Roman" charset="0"/>
                <a:ea typeface="ＭＳ Ｐゴシック" charset="0"/>
                <a:cs typeface="Times New Roman" charset="0"/>
              </a:rPr>
              <a:t>binary form, </a:t>
            </a:r>
            <a:r>
              <a:rPr lang="en-US" dirty="0">
                <a:latin typeface="Times New Roman" charset="0"/>
                <a:ea typeface="ＭＳ Ｐゴシック" charset="0"/>
                <a:cs typeface="Times New Roman" charset="0"/>
              </a:rPr>
              <a:t>is based on a statement; the second part of the form is a contrasting departure from that statement.  This can be indicated in letters with the first section being </a:t>
            </a:r>
            <a:r>
              <a:rPr lang="en-US" b="1" dirty="0">
                <a:latin typeface="Times New Roman" charset="0"/>
                <a:ea typeface="ＭＳ Ｐゴシック" charset="0"/>
                <a:cs typeface="Times New Roman" charset="0"/>
              </a:rPr>
              <a:t>A </a:t>
            </a:r>
            <a:r>
              <a:rPr lang="en-US" dirty="0">
                <a:latin typeface="Times New Roman" charset="0"/>
                <a:ea typeface="ＭＳ Ｐゴシック" charset="0"/>
                <a:cs typeface="Times New Roman" charset="0"/>
              </a:rPr>
              <a:t>and the following contrasting section as </a:t>
            </a:r>
            <a:r>
              <a:rPr lang="en-US" b="1" dirty="0">
                <a:latin typeface="Times New Roman" charset="0"/>
                <a:ea typeface="ＭＳ Ｐゴシック" charset="0"/>
                <a:cs typeface="Times New Roman" charset="0"/>
              </a:rPr>
              <a:t>B</a:t>
            </a:r>
            <a:r>
              <a:rPr lang="en-US" dirty="0">
                <a:latin typeface="Times New Roman" charset="0"/>
                <a:ea typeface="ＭＳ Ｐゴシック" charset="0"/>
                <a:cs typeface="Times New Roman" charset="0"/>
              </a:rPr>
              <a:t>, or </a:t>
            </a:r>
            <a:r>
              <a:rPr lang="en-US" b="1" dirty="0">
                <a:latin typeface="Times New Roman" charset="0"/>
                <a:ea typeface="ＭＳ Ｐゴシック" charset="0"/>
                <a:cs typeface="Times New Roman" charset="0"/>
              </a:rPr>
              <a:t>A-B</a:t>
            </a:r>
            <a:r>
              <a:rPr lang="en-US" dirty="0">
                <a:latin typeface="Times New Roman" charset="0"/>
                <a:ea typeface="ＭＳ Ｐゴシック" charset="0"/>
                <a:cs typeface="Times New Roman" charset="0"/>
              </a:rPr>
              <a:t>.</a:t>
            </a:r>
            <a:r>
              <a:rPr lang="en-US" b="1" dirty="0">
                <a:latin typeface="Times New Roman" charset="0"/>
                <a:ea typeface="ＭＳ Ｐゴシック" charset="0"/>
                <a:cs typeface="Times New Roman" charset="0"/>
              </a:rPr>
              <a:t>  </a:t>
            </a:r>
            <a:r>
              <a:rPr lang="en-US" dirty="0">
                <a:latin typeface="Times New Roman" charset="0"/>
                <a:ea typeface="ＭＳ Ｐゴシック" charset="0"/>
                <a:cs typeface="Times New Roman" charset="0"/>
              </a:rPr>
              <a:t>[link to excerpt]</a:t>
            </a:r>
          </a:p>
          <a:p>
            <a:pPr eaLnBrk="1" hangingPunct="1"/>
            <a:endParaRPr lang="en-US" dirty="0">
              <a:latin typeface="Times New Roman" charset="0"/>
              <a:ea typeface="ＭＳ Ｐゴシック" charset="0"/>
              <a:cs typeface="Times New Roman" charset="0"/>
            </a:endParaRPr>
          </a:p>
          <a:p>
            <a:pPr eaLnBrk="1" hangingPunct="1"/>
            <a:r>
              <a:rPr lang="en-US" dirty="0">
                <a:latin typeface="Times New Roman" charset="0"/>
                <a:ea typeface="ＭＳ Ｐゴシック" charset="0"/>
                <a:cs typeface="Times New Roman" charset="0"/>
              </a:rPr>
              <a:t>Three-part form, known as </a:t>
            </a:r>
            <a:r>
              <a:rPr lang="en-US" i="1" dirty="0">
                <a:latin typeface="Times New Roman" charset="0"/>
                <a:ea typeface="ＭＳ Ｐゴシック" charset="0"/>
                <a:cs typeface="Times New Roman" charset="0"/>
              </a:rPr>
              <a:t>ternary form,</a:t>
            </a:r>
            <a:r>
              <a:rPr lang="en-US" dirty="0">
                <a:latin typeface="Times New Roman" charset="0"/>
                <a:ea typeface="ＭＳ Ｐゴシック" charset="0"/>
                <a:cs typeface="Times New Roman" charset="0"/>
              </a:rPr>
              <a:t> is based upon a statement, a contrasting departure follows, and then the original statement returns; this is labeled </a:t>
            </a:r>
            <a:r>
              <a:rPr lang="en-US" b="1" dirty="0">
                <a:latin typeface="Times New Roman" charset="0"/>
                <a:ea typeface="ＭＳ Ｐゴシック" charset="0"/>
                <a:cs typeface="Times New Roman" charset="0"/>
              </a:rPr>
              <a:t>A-B-A</a:t>
            </a:r>
            <a:r>
              <a:rPr lang="en-US" dirty="0">
                <a:latin typeface="Times New Roman" charset="0"/>
                <a:ea typeface="ＭＳ Ｐゴシック" charset="0"/>
                <a:cs typeface="Times New Roman" charset="0"/>
              </a:rPr>
              <a:t>. [link to excerpt]</a:t>
            </a:r>
          </a:p>
          <a:p>
            <a:endParaRPr lang="en-US" dirty="0"/>
          </a:p>
        </p:txBody>
      </p:sp>
      <p:sp>
        <p:nvSpPr>
          <p:cNvPr id="4" name="Slide Number Placeholder 3"/>
          <p:cNvSpPr>
            <a:spLocks noGrp="1"/>
          </p:cNvSpPr>
          <p:nvPr>
            <p:ph type="sldNum" sz="quarter" idx="5"/>
          </p:nvPr>
        </p:nvSpPr>
        <p:spPr/>
        <p:txBody>
          <a:bodyPr/>
          <a:lstStyle/>
          <a:p>
            <a:fld id="{1610FC1E-4FA2-4072-ACB1-BBDA31CCAA9F}" type="slidenum">
              <a:rPr lang="en-US" smtClean="0"/>
              <a:t>10</a:t>
            </a:fld>
            <a:endParaRPr lang="en-US"/>
          </a:p>
        </p:txBody>
      </p:sp>
    </p:spTree>
    <p:extLst>
      <p:ext uri="{BB962C8B-B14F-4D97-AF65-F5344CB8AC3E}">
        <p14:creationId xmlns:p14="http://schemas.microsoft.com/office/powerpoint/2010/main" val="19723562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1671B-A257-474F-B0D9-0A551839FB2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2301EA8-7EED-4ED5-AE4D-AE7830F59B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9328056-FE4D-4CD9-BD4D-2460DD9A2285}"/>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5" name="Footer Placeholder 4">
            <a:extLst>
              <a:ext uri="{FF2B5EF4-FFF2-40B4-BE49-F238E27FC236}">
                <a16:creationId xmlns:a16="http://schemas.microsoft.com/office/drawing/2014/main" id="{FC489943-B186-4224-9550-D4A2199E1F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19E66A-D0E7-4136-A04F-1CDFD5185C4A}"/>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36137488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9F4EA2-326A-4DFC-AEA1-3FED45600AD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A880658-4788-4FD2-8AAF-3AED80672F5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0E9038-FC46-44A7-AF9F-469048C3DC8A}"/>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5" name="Footer Placeholder 4">
            <a:extLst>
              <a:ext uri="{FF2B5EF4-FFF2-40B4-BE49-F238E27FC236}">
                <a16:creationId xmlns:a16="http://schemas.microsoft.com/office/drawing/2014/main" id="{8FCA0F57-CE07-4C4A-AD87-17F380228FD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9B1A527-4938-45BC-9348-9AB4120C483F}"/>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22632244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47FB319-4E98-49E3-B418-84FF12DF58A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B4FF08B-65C9-4377-9654-318CF95B659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D04355-17CE-4F24-8BC3-575A34E9612C}"/>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5" name="Footer Placeholder 4">
            <a:extLst>
              <a:ext uri="{FF2B5EF4-FFF2-40B4-BE49-F238E27FC236}">
                <a16:creationId xmlns:a16="http://schemas.microsoft.com/office/drawing/2014/main" id="{02007858-DEBE-4FD7-809B-60AFB3BC63B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98E0842-1855-4D52-BA64-60D50C57C579}"/>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17906151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8E80666-FB37-4B36-9149-507F3B0178E3}" type="datetimeFigureOut">
              <a:rPr lang="en-US" smtClean="0"/>
              <a:pPr/>
              <a:t>4/14/2021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E63A33-8271-4DD0-9C48-789913D7C115}" type="slidenum">
              <a:rPr lang="en-US" smtClean="0"/>
              <a:pPr/>
              <a:t>‹#›</a:t>
            </a:fld>
            <a:endParaRPr lang="en-US"/>
          </a:p>
        </p:txBody>
      </p:sp>
      <p:sp>
        <p:nvSpPr>
          <p:cNvPr id="8" name="Title 7"/>
          <p:cNvSpPr>
            <a:spLocks noGrp="1"/>
          </p:cNvSpPr>
          <p:nvPr>
            <p:ph type="title"/>
          </p:nvPr>
        </p:nvSpPr>
        <p:spPr/>
        <p:txBody>
          <a:bodyPr/>
          <a:lstStyle/>
          <a:p>
            <a:r>
              <a:rPr lang="en-US"/>
              <a:t>Click to edit Master title style</a:t>
            </a:r>
          </a:p>
        </p:txBody>
      </p:sp>
      <p:sp>
        <p:nvSpPr>
          <p:cNvPr id="10" name="Content Placeholder 9"/>
          <p:cNvSpPr>
            <a:spLocks noGrp="1"/>
          </p:cNvSpPr>
          <p:nvPr>
            <p:ph sz="quarter" idx="13"/>
          </p:nvPr>
        </p:nvSpPr>
        <p:spPr>
          <a:xfrm>
            <a:off x="1524000" y="731520"/>
            <a:ext cx="8534400" cy="3474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96010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83B0A-6321-42E4-949A-A96B88F0E11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3CE7787-B47A-467D-8CF1-BFB0BFF0ED1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F79A6EE-D531-4CD9-B9AD-D1EAB67412D7}"/>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5" name="Footer Placeholder 4">
            <a:extLst>
              <a:ext uri="{FF2B5EF4-FFF2-40B4-BE49-F238E27FC236}">
                <a16:creationId xmlns:a16="http://schemas.microsoft.com/office/drawing/2014/main" id="{E46784A8-5BA9-4504-AF71-2AD3B8B446C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27BF756-F4D0-456C-9E2B-F203362FA38C}"/>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34878218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E02F7E-52AC-4AC9-9DD3-768D1DCDEFB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3AFB7A7-02AB-4208-864F-B473114DC4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1750E2-BD81-4A55-9D3A-D208600CA294}"/>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5" name="Footer Placeholder 4">
            <a:extLst>
              <a:ext uri="{FF2B5EF4-FFF2-40B4-BE49-F238E27FC236}">
                <a16:creationId xmlns:a16="http://schemas.microsoft.com/office/drawing/2014/main" id="{F0B183D8-028F-40BB-9A0B-50C8A611ED5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E0DF09A-E9A4-4C94-A291-37FDA1AB81BD}"/>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2453631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04D39-D17B-429B-94A4-7DCA870085A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EF2E10-E6E4-436F-B0FB-B58B0425303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DDF1EB9-B074-4C12-818B-3E5C39BAE2D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C926D75-161B-4F4D-8CD4-36497E564D46}"/>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6" name="Footer Placeholder 5">
            <a:extLst>
              <a:ext uri="{FF2B5EF4-FFF2-40B4-BE49-F238E27FC236}">
                <a16:creationId xmlns:a16="http://schemas.microsoft.com/office/drawing/2014/main" id="{69034892-A9E8-40A2-B114-FC6CDB8F45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1FD3966-A91F-49F1-8C90-C502A6642D0D}"/>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9390654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AE17D-2F19-42D4-9283-ADAA1C2EF86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0A102C8-BE51-44A2-98E9-67D252898E7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775F7AB-FA14-42DE-A5D7-208436BC5A9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0A3D182-D303-4F5D-996D-AAAC4C40A5F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797D6B9-9DCE-4185-B45D-91492E36151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32ADB7B-BE00-43BE-BC63-3E82166C7751}"/>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8" name="Footer Placeholder 7">
            <a:extLst>
              <a:ext uri="{FF2B5EF4-FFF2-40B4-BE49-F238E27FC236}">
                <a16:creationId xmlns:a16="http://schemas.microsoft.com/office/drawing/2014/main" id="{C2F6228A-2B17-4EA2-8427-50E45CEF6023}"/>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30C9B86A-C281-4D09-9DA9-CD67F3CF7432}"/>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33885109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4DFFB1-9C8B-4A9C-AC9A-ECAC557899ED}"/>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8054020-35D1-4E4E-B6E9-B84246CE9CC4}"/>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4" name="Footer Placeholder 3">
            <a:extLst>
              <a:ext uri="{FF2B5EF4-FFF2-40B4-BE49-F238E27FC236}">
                <a16:creationId xmlns:a16="http://schemas.microsoft.com/office/drawing/2014/main" id="{B7596B76-702E-4D5B-8315-F16504B9509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50EE519-4C23-451E-AB29-0A1910024EC4}"/>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1571969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C4B5384-5CCE-42F0-AE52-96E2DECC9375}"/>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3" name="Footer Placeholder 2">
            <a:extLst>
              <a:ext uri="{FF2B5EF4-FFF2-40B4-BE49-F238E27FC236}">
                <a16:creationId xmlns:a16="http://schemas.microsoft.com/office/drawing/2014/main" id="{B89A3021-567F-42F0-8A2B-99FF0D4E75E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C999D31-A91D-459F-941A-5BBB957F8538}"/>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2403775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CB0CE0-6C63-4AA1-94F3-025FBC4A1C8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678D3C-C87B-4AD5-BD23-96714ADAD1D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71CB7E4-9003-4D13-8217-CCA7BF8F8C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F959DDD-AB59-4223-8A05-F26702AD32A8}"/>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6" name="Footer Placeholder 5">
            <a:extLst>
              <a:ext uri="{FF2B5EF4-FFF2-40B4-BE49-F238E27FC236}">
                <a16:creationId xmlns:a16="http://schemas.microsoft.com/office/drawing/2014/main" id="{CA801452-039F-4C75-B33C-5D0BC2FC359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A2F4D91-6406-4F52-81D4-12A267E4902A}"/>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18001538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DE736-84CF-4D22-BFA0-246271CDBAA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263569F-5C8A-42A0-BFB3-E11C04A40E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CC816E4-6B81-472B-A38C-313203C4E5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08F2F1-1B3C-4771-B641-B58A15F3C696}"/>
              </a:ext>
            </a:extLst>
          </p:cNvPr>
          <p:cNvSpPr>
            <a:spLocks noGrp="1"/>
          </p:cNvSpPr>
          <p:nvPr>
            <p:ph type="dt" sz="half" idx="10"/>
          </p:nvPr>
        </p:nvSpPr>
        <p:spPr/>
        <p:txBody>
          <a:bodyPr/>
          <a:lstStyle/>
          <a:p>
            <a:fld id="{5FA969E4-C02C-49F1-823F-886992BE22B3}" type="datetimeFigureOut">
              <a:rPr lang="en-US" smtClean="0"/>
              <a:t>4/14/2021</a:t>
            </a:fld>
            <a:endParaRPr lang="en-US"/>
          </a:p>
        </p:txBody>
      </p:sp>
      <p:sp>
        <p:nvSpPr>
          <p:cNvPr id="6" name="Footer Placeholder 5">
            <a:extLst>
              <a:ext uri="{FF2B5EF4-FFF2-40B4-BE49-F238E27FC236}">
                <a16:creationId xmlns:a16="http://schemas.microsoft.com/office/drawing/2014/main" id="{1D530957-186E-420F-879E-0044B9BC79F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86CD56-D15B-4023-99C8-8276C57DA916}"/>
              </a:ext>
            </a:extLst>
          </p:cNvPr>
          <p:cNvSpPr>
            <a:spLocks noGrp="1"/>
          </p:cNvSpPr>
          <p:nvPr>
            <p:ph type="sldNum" sz="quarter" idx="12"/>
          </p:nvPr>
        </p:nvSpPr>
        <p:spPr/>
        <p:txBody>
          <a:bodyPr/>
          <a:lstStyle/>
          <a:p>
            <a:fld id="{DD1F6A0C-B2E2-4ED5-8249-C42C939DED30}" type="slidenum">
              <a:rPr lang="en-US" smtClean="0"/>
              <a:t>‹#›</a:t>
            </a:fld>
            <a:endParaRPr lang="en-US"/>
          </a:p>
        </p:txBody>
      </p:sp>
    </p:spTree>
    <p:extLst>
      <p:ext uri="{BB962C8B-B14F-4D97-AF65-F5344CB8AC3E}">
        <p14:creationId xmlns:p14="http://schemas.microsoft.com/office/powerpoint/2010/main" val="36488592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B0025F1-DB18-40B0-B336-ECD2439E8CF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0EA728A-83D9-442A-830F-EECD2A7B560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5ABB4D-E7DC-4477-9927-975E8E681A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FA969E4-C02C-49F1-823F-886992BE22B3}" type="datetimeFigureOut">
              <a:rPr lang="en-US" smtClean="0"/>
              <a:t>4/14/2021</a:t>
            </a:fld>
            <a:endParaRPr lang="en-US"/>
          </a:p>
        </p:txBody>
      </p:sp>
      <p:sp>
        <p:nvSpPr>
          <p:cNvPr id="5" name="Footer Placeholder 4">
            <a:extLst>
              <a:ext uri="{FF2B5EF4-FFF2-40B4-BE49-F238E27FC236}">
                <a16:creationId xmlns:a16="http://schemas.microsoft.com/office/drawing/2014/main" id="{B041AFB1-1664-44CB-B6FC-55A0C1473C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8B8B362-19C8-453C-BDA1-D47EE5DDC2A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1F6A0C-B2E2-4ED5-8249-C42C939DED30}" type="slidenum">
              <a:rPr lang="en-US" smtClean="0"/>
              <a:t>‹#›</a:t>
            </a:fld>
            <a:endParaRPr lang="en-US"/>
          </a:p>
        </p:txBody>
      </p:sp>
    </p:spTree>
    <p:extLst>
      <p:ext uri="{BB962C8B-B14F-4D97-AF65-F5344CB8AC3E}">
        <p14:creationId xmlns:p14="http://schemas.microsoft.com/office/powerpoint/2010/main" val="23772657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hyperlink" Target="https://www.youtube.com/watch?v=2ih3kVkk5_Q" TargetMode="Externa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g"/><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3.png"/><Relationship Id="rId5" Type="http://schemas.openxmlformats.org/officeDocument/2006/relationships/hyperlink" Target="Audio_Examples/MusicExcerpts/Brahms_SymphonyNo1_c.mp3" TargetMode="External"/><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8" Type="http://schemas.openxmlformats.org/officeDocument/2006/relationships/hyperlink" Target="https://www.youtube.com/watch?v=MbnrdCS57d0" TargetMode="External"/><Relationship Id="rId3" Type="http://schemas.openxmlformats.org/officeDocument/2006/relationships/slideLayout" Target="../slideLayouts/slideLayout2.xml"/><Relationship Id="rId7" Type="http://schemas.openxmlformats.org/officeDocument/2006/relationships/hyperlink" Target="https://www.youtube.com/watch?v=2s13X66BFd8" TargetMode="Externa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3.png"/><Relationship Id="rId5" Type="http://schemas.openxmlformats.org/officeDocument/2006/relationships/hyperlink" Target="Audio_Examples/MusicExcerpts/Dvorak_Symph9e.mp3" TargetMode="External"/><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8" Type="http://schemas.openxmlformats.org/officeDocument/2006/relationships/audio" Target="../media/media7.mp3"/><Relationship Id="rId3" Type="http://schemas.microsoft.com/office/2007/relationships/media" Target="../media/media5.mp3"/><Relationship Id="rId7" Type="http://schemas.microsoft.com/office/2007/relationships/media" Target="../media/media7.mp3"/><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audio" Target="../media/media6.mp3"/><Relationship Id="rId11" Type="http://schemas.openxmlformats.org/officeDocument/2006/relationships/image" Target="../media/image3.png"/><Relationship Id="rId5" Type="http://schemas.microsoft.com/office/2007/relationships/media" Target="../media/media6.mp3"/><Relationship Id="rId10" Type="http://schemas.openxmlformats.org/officeDocument/2006/relationships/notesSlide" Target="../notesSlides/notesSlide12.xml"/><Relationship Id="rId4" Type="http://schemas.openxmlformats.org/officeDocument/2006/relationships/audio" Target="../media/media5.mp3"/><Relationship Id="rId9"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microsoft.com/office/2007/relationships/media" Target="../media/media9.mp3"/><Relationship Id="rId7" Type="http://schemas.openxmlformats.org/officeDocument/2006/relationships/hyperlink" Target="https://www.youtube.com/watch?v=yLGeJ9mrNfU&amp;t=754s" TargetMode="External"/><Relationship Id="rId2" Type="http://schemas.openxmlformats.org/officeDocument/2006/relationships/audio" Target="../media/media8.mp3"/><Relationship Id="rId1" Type="http://schemas.microsoft.com/office/2007/relationships/media" Target="../media/media8.mp3"/><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audio" Target="../media/media9.mp3"/></Relationships>
</file>

<file path=ppt/slides/_rels/slide15.xml.rels><?xml version="1.0" encoding="UTF-8" standalone="yes"?>
<Relationships xmlns="http://schemas.openxmlformats.org/package/2006/relationships"><Relationship Id="rId8" Type="http://schemas.openxmlformats.org/officeDocument/2006/relationships/audio" Target="../media/media13.mp3"/><Relationship Id="rId13" Type="http://schemas.openxmlformats.org/officeDocument/2006/relationships/hyperlink" Target="Audio_Examples/MusicExcerpts/Berlioz_SymFantastique_I.mp3" TargetMode="External"/><Relationship Id="rId18" Type="http://schemas.openxmlformats.org/officeDocument/2006/relationships/image" Target="../media/image3.png"/><Relationship Id="rId3" Type="http://schemas.microsoft.com/office/2007/relationships/media" Target="../media/media11.mp3"/><Relationship Id="rId7" Type="http://schemas.microsoft.com/office/2007/relationships/media" Target="../media/media13.mp3"/><Relationship Id="rId12" Type="http://schemas.openxmlformats.org/officeDocument/2006/relationships/notesSlide" Target="../notesSlides/notesSlide14.xml"/><Relationship Id="rId17" Type="http://schemas.openxmlformats.org/officeDocument/2006/relationships/hyperlink" Target="Audio_Examples/MusicExcerpts/Berlioz_SymFantastique_V.mp3" TargetMode="External"/><Relationship Id="rId2" Type="http://schemas.openxmlformats.org/officeDocument/2006/relationships/audio" Target="../media/media10.mp3"/><Relationship Id="rId16" Type="http://schemas.openxmlformats.org/officeDocument/2006/relationships/hyperlink" Target="Audio_Examples/MusicExcerpts/Berlioz_SymFantastique_IV.mp3" TargetMode="External"/><Relationship Id="rId1" Type="http://schemas.microsoft.com/office/2007/relationships/media" Target="../media/media10.mp3"/><Relationship Id="rId6" Type="http://schemas.openxmlformats.org/officeDocument/2006/relationships/audio" Target="../media/media12.mp3"/><Relationship Id="rId11" Type="http://schemas.openxmlformats.org/officeDocument/2006/relationships/slideLayout" Target="../slideLayouts/slideLayout2.xml"/><Relationship Id="rId5" Type="http://schemas.microsoft.com/office/2007/relationships/media" Target="../media/media12.mp3"/><Relationship Id="rId15" Type="http://schemas.openxmlformats.org/officeDocument/2006/relationships/hyperlink" Target="Audio_Examples/MusicExcerpts/Berlioz_SymFantastique_III.mp3" TargetMode="External"/><Relationship Id="rId10" Type="http://schemas.openxmlformats.org/officeDocument/2006/relationships/audio" Target="../media/media14.mp3"/><Relationship Id="rId4" Type="http://schemas.openxmlformats.org/officeDocument/2006/relationships/audio" Target="../media/media11.mp3"/><Relationship Id="rId9" Type="http://schemas.microsoft.com/office/2007/relationships/media" Target="../media/media14.mp3"/><Relationship Id="rId14" Type="http://schemas.openxmlformats.org/officeDocument/2006/relationships/hyperlink" Target="Audio_Examples/MusicExcerpts/Berlioz_SymFantastique_II.mp3" TargetMode="External"/></Relationships>
</file>

<file path=ppt/slides/_rels/slide16.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microsoft.com/office/2007/relationships/media" Target="../media/media4.mp3"/><Relationship Id="rId7" Type="http://schemas.openxmlformats.org/officeDocument/2006/relationships/slideLayout" Target="../slideLayouts/slideLayout2.xml"/><Relationship Id="rId12" Type="http://schemas.openxmlformats.org/officeDocument/2006/relationships/image" Target="../media/image3.png"/><Relationship Id="rId2" Type="http://schemas.openxmlformats.org/officeDocument/2006/relationships/audio" Target="../media/media15.mp3"/><Relationship Id="rId1" Type="http://schemas.microsoft.com/office/2007/relationships/media" Target="../media/media15.mp3"/><Relationship Id="rId6" Type="http://schemas.openxmlformats.org/officeDocument/2006/relationships/audio" Target="../media/media16.mp3"/><Relationship Id="rId11" Type="http://schemas.openxmlformats.org/officeDocument/2006/relationships/hyperlink" Target="Audio_Examples/MusicExcerpts/Mozart_Sym_I.mp3" TargetMode="External"/><Relationship Id="rId5" Type="http://schemas.microsoft.com/office/2007/relationships/media" Target="../media/media16.mp3"/><Relationship Id="rId10" Type="http://schemas.openxmlformats.org/officeDocument/2006/relationships/hyperlink" Target="Audio_Examples/MusicExcerpts/Purcell_Rondeau.mp3" TargetMode="External"/><Relationship Id="rId4" Type="http://schemas.openxmlformats.org/officeDocument/2006/relationships/audio" Target="../media/media4.mp3"/><Relationship Id="rId9" Type="http://schemas.openxmlformats.org/officeDocument/2006/relationships/hyperlink" Target="Audio_Examples/MusicExcerpts/Handel_ConcGrossoG.mp3" TargetMode="Externa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hyperlink" Target="Audio_Examples/MusicExcerpts/Couperin_Lesbarricade.mp3" TargetMode="External"/><Relationship Id="rId3" Type="http://schemas.microsoft.com/office/2007/relationships/media" Target="../media/media18.mp3"/><Relationship Id="rId7" Type="http://schemas.openxmlformats.org/officeDocument/2006/relationships/hyperlink" Target="Audio_Examples/MusicExcerpts/PortersSongAfrican.mp3" TargetMode="External"/><Relationship Id="rId12" Type="http://schemas.openxmlformats.org/officeDocument/2006/relationships/hyperlink" Target="https://www.youtube.com/watch?v=UbkqE4fpvdI" TargetMode="External"/><Relationship Id="rId2" Type="http://schemas.openxmlformats.org/officeDocument/2006/relationships/audio" Target="../media/media17.mp3"/><Relationship Id="rId1" Type="http://schemas.microsoft.com/office/2007/relationships/media" Target="../media/media17.mp3"/><Relationship Id="rId6" Type="http://schemas.openxmlformats.org/officeDocument/2006/relationships/notesSlide" Target="../notesSlides/notesSlide18.xml"/><Relationship Id="rId11" Type="http://schemas.openxmlformats.org/officeDocument/2006/relationships/image" Target="../media/image3.png"/><Relationship Id="rId5" Type="http://schemas.openxmlformats.org/officeDocument/2006/relationships/slideLayout" Target="../slideLayouts/slideLayout2.xml"/><Relationship Id="rId10" Type="http://schemas.openxmlformats.org/officeDocument/2006/relationships/hyperlink" Target="https://www.youtube.com/watch?v=JdxkVQy7QLM" TargetMode="External"/><Relationship Id="rId4" Type="http://schemas.openxmlformats.org/officeDocument/2006/relationships/audio" Target="../media/media18.mp3"/><Relationship Id="rId9" Type="http://schemas.openxmlformats.org/officeDocument/2006/relationships/hyperlink" Target="https://www.youtube.com/watch?v=NlprozGcs80"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zoKKJjf-oQA"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H9tEvfIsDyo" TargetMode="External"/><Relationship Id="rId7" Type="http://schemas.openxmlformats.org/officeDocument/2006/relationships/hyperlink" Target="https://www.youtube.com/watch?v=W4euyTDhFnk" TargetMode="External"/><Relationship Id="rId2" Type="http://schemas.openxmlformats.org/officeDocument/2006/relationships/hyperlink" Target="http://www.youtube.com/watch?v=KodwsRBT1zo" TargetMode="External"/><Relationship Id="rId1" Type="http://schemas.openxmlformats.org/officeDocument/2006/relationships/slideLayout" Target="../slideLayouts/slideLayout12.xml"/><Relationship Id="rId6" Type="http://schemas.openxmlformats.org/officeDocument/2006/relationships/hyperlink" Target="https://www.youtube.com/watch?v=gj0Rz-uP4Mk" TargetMode="External"/><Relationship Id="rId5" Type="http://schemas.openxmlformats.org/officeDocument/2006/relationships/hyperlink" Target="https://www.youtube.com/watch?v=V6hQ9HSKlIE" TargetMode="External"/><Relationship Id="rId4" Type="http://schemas.openxmlformats.org/officeDocument/2006/relationships/hyperlink" Target="https://www.youtube.com/watch?v=6m47EQtAMz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B55E14-75CD-4942-88BE-A92F66C32077}"/>
              </a:ext>
            </a:extLst>
          </p:cNvPr>
          <p:cNvSpPr>
            <a:spLocks noGrp="1"/>
          </p:cNvSpPr>
          <p:nvPr>
            <p:ph type="ctrTitle"/>
          </p:nvPr>
        </p:nvSpPr>
        <p:spPr/>
        <p:txBody>
          <a:bodyPr/>
          <a:lstStyle/>
          <a:p>
            <a:r>
              <a:rPr lang="en-US" dirty="0"/>
              <a:t>Form</a:t>
            </a:r>
          </a:p>
        </p:txBody>
      </p:sp>
      <p:sp>
        <p:nvSpPr>
          <p:cNvPr id="3" name="Subtitle 2">
            <a:extLst>
              <a:ext uri="{FF2B5EF4-FFF2-40B4-BE49-F238E27FC236}">
                <a16:creationId xmlns:a16="http://schemas.microsoft.com/office/drawing/2014/main" id="{FD15B622-A3C9-4E5F-88B2-69C0DF77E6F8}"/>
              </a:ext>
            </a:extLst>
          </p:cNvPr>
          <p:cNvSpPr>
            <a:spLocks noGrp="1"/>
          </p:cNvSpPr>
          <p:nvPr>
            <p:ph type="subTitle" idx="1"/>
          </p:nvPr>
        </p:nvSpPr>
        <p:spPr/>
        <p:txBody>
          <a:bodyPr/>
          <a:lstStyle/>
          <a:p>
            <a:r>
              <a:rPr lang="en-US" dirty="0"/>
              <a:t>Topics for Quiz and Final</a:t>
            </a:r>
          </a:p>
        </p:txBody>
      </p:sp>
      <p:sp>
        <p:nvSpPr>
          <p:cNvPr id="4" name="TextBox 3">
            <a:extLst>
              <a:ext uri="{FF2B5EF4-FFF2-40B4-BE49-F238E27FC236}">
                <a16:creationId xmlns:a16="http://schemas.microsoft.com/office/drawing/2014/main" id="{96F947D5-2A41-498C-B878-4B64159D6386}"/>
              </a:ext>
            </a:extLst>
          </p:cNvPr>
          <p:cNvSpPr txBox="1"/>
          <p:nvPr/>
        </p:nvSpPr>
        <p:spPr>
          <a:xfrm>
            <a:off x="8632538" y="5029316"/>
            <a:ext cx="3244132" cy="1754326"/>
          </a:xfrm>
          <a:prstGeom prst="rect">
            <a:avLst/>
          </a:prstGeom>
          <a:noFill/>
        </p:spPr>
        <p:txBody>
          <a:bodyPr wrap="square" rtlCol="0">
            <a:spAutoFit/>
          </a:bodyPr>
          <a:lstStyle/>
          <a:p>
            <a:r>
              <a:rPr lang="en-US" dirty="0"/>
              <a:t>Make sure you click the “notes” tab while in the edit mode located here for details on each slide.  You can adjust the size of the notes box by clicking and dragging.</a:t>
            </a:r>
          </a:p>
        </p:txBody>
      </p:sp>
      <p:cxnSp>
        <p:nvCxnSpPr>
          <p:cNvPr id="6" name="Straight Arrow Connector 5">
            <a:extLst>
              <a:ext uri="{FF2B5EF4-FFF2-40B4-BE49-F238E27FC236}">
                <a16:creationId xmlns:a16="http://schemas.microsoft.com/office/drawing/2014/main" id="{CC0CE521-BFBE-4657-A7FB-CD365A61EDD1}"/>
              </a:ext>
            </a:extLst>
          </p:cNvPr>
          <p:cNvCxnSpPr/>
          <p:nvPr/>
        </p:nvCxnSpPr>
        <p:spPr>
          <a:xfrm>
            <a:off x="8555604" y="6073126"/>
            <a:ext cx="0" cy="62020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02182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2209800" y="-83641"/>
            <a:ext cx="7772400" cy="147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lvl1pPr algn="ctr" defTabSz="457200" rtl="0" fontAlgn="base">
              <a:spcBef>
                <a:spcPct val="0"/>
              </a:spcBef>
              <a:spcAft>
                <a:spcPct val="0"/>
              </a:spcAft>
              <a:defRPr sz="4400" kern="1200">
                <a:solidFill>
                  <a:schemeClr val="tx1"/>
                </a:solidFill>
                <a:latin typeface="+mj-lt"/>
                <a:ea typeface="Geneva" charset="0"/>
                <a:cs typeface="+mj-cs"/>
              </a:defRPr>
            </a:lvl1pPr>
            <a:lvl2pPr algn="ctr" defTabSz="457200" rtl="0" fontAlgn="base">
              <a:spcBef>
                <a:spcPct val="0"/>
              </a:spcBef>
              <a:spcAft>
                <a:spcPct val="0"/>
              </a:spcAft>
              <a:defRPr sz="4400">
                <a:solidFill>
                  <a:schemeClr val="tx1"/>
                </a:solidFill>
                <a:latin typeface="Calibri" charset="0"/>
                <a:ea typeface="Geneva" charset="0"/>
              </a:defRPr>
            </a:lvl2pPr>
            <a:lvl3pPr algn="ctr" defTabSz="457200" rtl="0" fontAlgn="base">
              <a:spcBef>
                <a:spcPct val="0"/>
              </a:spcBef>
              <a:spcAft>
                <a:spcPct val="0"/>
              </a:spcAft>
              <a:defRPr sz="4400">
                <a:solidFill>
                  <a:schemeClr val="tx1"/>
                </a:solidFill>
                <a:latin typeface="Calibri" charset="0"/>
                <a:ea typeface="Geneva" charset="0"/>
              </a:defRPr>
            </a:lvl3pPr>
            <a:lvl4pPr algn="ctr" defTabSz="457200" rtl="0" fontAlgn="base">
              <a:spcBef>
                <a:spcPct val="0"/>
              </a:spcBef>
              <a:spcAft>
                <a:spcPct val="0"/>
              </a:spcAft>
              <a:defRPr sz="4400">
                <a:solidFill>
                  <a:schemeClr val="tx1"/>
                </a:solidFill>
                <a:latin typeface="Calibri" charset="0"/>
                <a:ea typeface="Geneva" charset="0"/>
              </a:defRPr>
            </a:lvl4pPr>
            <a:lvl5pPr algn="ctr" defTabSz="457200" rtl="0" fontAlgn="base">
              <a:spcBef>
                <a:spcPct val="0"/>
              </a:spcBef>
              <a:spcAft>
                <a:spcPct val="0"/>
              </a:spcAft>
              <a:defRPr sz="4400">
                <a:solidFill>
                  <a:schemeClr val="tx1"/>
                </a:solidFill>
                <a:latin typeface="Calibri" charset="0"/>
                <a:ea typeface="Geneva" charset="0"/>
              </a:defRPr>
            </a:lvl5pPr>
            <a:lvl6pPr marL="457200" algn="ctr" defTabSz="457200" rtl="0" fontAlgn="base">
              <a:spcBef>
                <a:spcPct val="0"/>
              </a:spcBef>
              <a:spcAft>
                <a:spcPct val="0"/>
              </a:spcAft>
              <a:defRPr sz="4400">
                <a:solidFill>
                  <a:schemeClr val="tx1"/>
                </a:solidFill>
                <a:latin typeface="Calibri" charset="0"/>
                <a:ea typeface="Geneva" charset="0"/>
              </a:defRPr>
            </a:lvl6pPr>
            <a:lvl7pPr marL="914400" algn="ctr" defTabSz="457200" rtl="0" fontAlgn="base">
              <a:spcBef>
                <a:spcPct val="0"/>
              </a:spcBef>
              <a:spcAft>
                <a:spcPct val="0"/>
              </a:spcAft>
              <a:defRPr sz="4400">
                <a:solidFill>
                  <a:schemeClr val="tx1"/>
                </a:solidFill>
                <a:latin typeface="Calibri" charset="0"/>
                <a:ea typeface="Geneva" charset="0"/>
              </a:defRPr>
            </a:lvl7pPr>
            <a:lvl8pPr marL="1371600" algn="ctr" defTabSz="457200" rtl="0" fontAlgn="base">
              <a:spcBef>
                <a:spcPct val="0"/>
              </a:spcBef>
              <a:spcAft>
                <a:spcPct val="0"/>
              </a:spcAft>
              <a:defRPr sz="4400">
                <a:solidFill>
                  <a:schemeClr val="tx1"/>
                </a:solidFill>
                <a:latin typeface="Calibri" charset="0"/>
                <a:ea typeface="Geneva" charset="0"/>
              </a:defRPr>
            </a:lvl8pPr>
            <a:lvl9pPr marL="1828800" algn="ctr" defTabSz="457200" rtl="0" fontAlgn="base">
              <a:spcBef>
                <a:spcPct val="0"/>
              </a:spcBef>
              <a:spcAft>
                <a:spcPct val="0"/>
              </a:spcAft>
              <a:defRPr sz="4400">
                <a:solidFill>
                  <a:schemeClr val="tx1"/>
                </a:solidFill>
                <a:latin typeface="Calibri" charset="0"/>
                <a:ea typeface="Geneva" charset="0"/>
              </a:defRPr>
            </a:lvl9pPr>
          </a:lstStyle>
          <a:p>
            <a:r>
              <a:rPr lang="en-US" sz="1800" dirty="0">
                <a:latin typeface="Times New Roman" charset="0"/>
              </a:rPr>
              <a:t>Chapter 6: Musical Form</a:t>
            </a:r>
          </a:p>
        </p:txBody>
      </p:sp>
      <p:pic>
        <p:nvPicPr>
          <p:cNvPr id="6" name="Picture 5" descr="A screenshot of &quot;Binary and Ternary Form.&quot; The binary form uses a two-part structure. The English folk song &quot;Greensleeves&quot; is a good example, with two parts - Statement A, repeated with varied final cadences, and the Departure section B, which is performed with different cadences. &quot;Greensleeves&quot; uses an A - A - B - B binary form. The ternary form is three parts, like the Shaker hymn &quot;Simple Gifts,&quot; which uses an A - B - A pattern. This is located in Chapter 6 of the textbook and is included on the recordings disc."/>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21103" y="1100138"/>
            <a:ext cx="5313680" cy="5486400"/>
          </a:xfrm>
          <a:prstGeom prst="rect">
            <a:avLst/>
          </a:prstGeom>
        </p:spPr>
      </p:pic>
      <p:pic>
        <p:nvPicPr>
          <p:cNvPr id="2" name="Greensleeves">
            <a:hlinkClick r:id="" action="ppaction://media"/>
            <a:extLst>
              <a:ext uri="{FF2B5EF4-FFF2-40B4-BE49-F238E27FC236}">
                <a16:creationId xmlns:a16="http://schemas.microsoft.com/office/drawing/2014/main" id="{9DCFE5F4-0601-406E-AD37-874083797FFA}"/>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968483" y="2806344"/>
            <a:ext cx="439382" cy="487362"/>
          </a:xfrm>
          <a:prstGeom prst="rect">
            <a:avLst/>
          </a:prstGeom>
        </p:spPr>
      </p:pic>
      <p:sp>
        <p:nvSpPr>
          <p:cNvPr id="3" name="TextBox 2">
            <a:extLst>
              <a:ext uri="{FF2B5EF4-FFF2-40B4-BE49-F238E27FC236}">
                <a16:creationId xmlns:a16="http://schemas.microsoft.com/office/drawing/2014/main" id="{891D7143-4440-4A3B-8127-380EB5B8E3F2}"/>
              </a:ext>
            </a:extLst>
          </p:cNvPr>
          <p:cNvSpPr txBox="1"/>
          <p:nvPr/>
        </p:nvSpPr>
        <p:spPr>
          <a:xfrm>
            <a:off x="2504757" y="1860897"/>
            <a:ext cx="2411045" cy="861774"/>
          </a:xfrm>
          <a:prstGeom prst="rect">
            <a:avLst/>
          </a:prstGeom>
          <a:noFill/>
        </p:spPr>
        <p:txBody>
          <a:bodyPr wrap="none" rtlCol="0">
            <a:spAutoFit/>
          </a:bodyPr>
          <a:lstStyle/>
          <a:p>
            <a:r>
              <a:rPr lang="en-US" sz="3200" dirty="0"/>
              <a:t>Greensleeves</a:t>
            </a:r>
          </a:p>
          <a:p>
            <a:endParaRPr lang="en-US" dirty="0"/>
          </a:p>
        </p:txBody>
      </p:sp>
      <p:sp>
        <p:nvSpPr>
          <p:cNvPr id="4" name="TextBox 3">
            <a:extLst>
              <a:ext uri="{FF2B5EF4-FFF2-40B4-BE49-F238E27FC236}">
                <a16:creationId xmlns:a16="http://schemas.microsoft.com/office/drawing/2014/main" id="{917381C6-BB3C-454A-8E7C-6CFBB9BAF324}"/>
              </a:ext>
            </a:extLst>
          </p:cNvPr>
          <p:cNvSpPr txBox="1"/>
          <p:nvPr/>
        </p:nvSpPr>
        <p:spPr>
          <a:xfrm>
            <a:off x="737119" y="3564294"/>
            <a:ext cx="4902111" cy="2308324"/>
          </a:xfrm>
          <a:prstGeom prst="rect">
            <a:avLst/>
          </a:prstGeom>
          <a:noFill/>
        </p:spPr>
        <p:txBody>
          <a:bodyPr wrap="none" rtlCol="0">
            <a:spAutoFit/>
          </a:bodyPr>
          <a:lstStyle/>
          <a:p>
            <a:r>
              <a:rPr lang="en-US" i="1" dirty="0"/>
              <a:t>Down By the Riverside:</a:t>
            </a:r>
          </a:p>
          <a:p>
            <a:r>
              <a:rPr lang="en-US" dirty="0"/>
              <a:t>A Section: “I’m going to lay down my burdens</a:t>
            </a:r>
          </a:p>
          <a:p>
            <a:r>
              <a:rPr lang="en-US" dirty="0"/>
              <a:t>                     Down By the Riverside” etc.</a:t>
            </a:r>
          </a:p>
          <a:p>
            <a:endParaRPr lang="en-US" dirty="0"/>
          </a:p>
          <a:p>
            <a:r>
              <a:rPr lang="en-US" dirty="0"/>
              <a:t>B Section:  “I </a:t>
            </a:r>
            <a:r>
              <a:rPr lang="en-US" dirty="0" err="1"/>
              <a:t>ain’t</a:t>
            </a:r>
            <a:r>
              <a:rPr lang="en-US" dirty="0"/>
              <a:t> </a:t>
            </a:r>
            <a:r>
              <a:rPr lang="en-US" dirty="0" err="1"/>
              <a:t>gonna</a:t>
            </a:r>
            <a:r>
              <a:rPr lang="en-US" dirty="0"/>
              <a:t> study war no, </a:t>
            </a:r>
          </a:p>
          <a:p>
            <a:r>
              <a:rPr lang="en-US" dirty="0"/>
              <a:t>                     study war no more” etc.</a:t>
            </a:r>
          </a:p>
          <a:p>
            <a:r>
              <a:rPr lang="en-US" dirty="0">
                <a:hlinkClick r:id="rId7"/>
              </a:rPr>
              <a:t>https://www.youtube.com/watch?v=2ih3kVkk5_Q</a:t>
            </a:r>
            <a:endParaRPr lang="en-US" dirty="0"/>
          </a:p>
          <a:p>
            <a:endParaRPr lang="en-US" dirty="0"/>
          </a:p>
        </p:txBody>
      </p:sp>
      <p:sp>
        <p:nvSpPr>
          <p:cNvPr id="7" name="WordArt 5">
            <a:extLst>
              <a:ext uri="{FF2B5EF4-FFF2-40B4-BE49-F238E27FC236}">
                <a16:creationId xmlns:a16="http://schemas.microsoft.com/office/drawing/2014/main" id="{A84DA381-500C-4812-B2E9-2D5F9C4A403F}"/>
              </a:ext>
            </a:extLst>
          </p:cNvPr>
          <p:cNvSpPr>
            <a:spLocks noChangeArrowheads="1" noChangeShapeType="1" noTextEdit="1"/>
          </p:cNvSpPr>
          <p:nvPr/>
        </p:nvSpPr>
        <p:spPr bwMode="auto">
          <a:xfrm>
            <a:off x="616408" y="1131931"/>
            <a:ext cx="2971800" cy="744538"/>
          </a:xfrm>
          <a:prstGeom prst="rect">
            <a:avLst/>
          </a:prstGeom>
        </p:spPr>
        <p:txBody>
          <a:bodyPr wrap="none" fromWordArt="1">
            <a:prstTxWarp prst="textDeflate">
              <a:avLst>
                <a:gd name="adj" fmla="val 0"/>
              </a:avLst>
            </a:prstTxWarp>
          </a:bodyPr>
          <a:lstStyle/>
          <a:p>
            <a:pPr algn="ctr"/>
            <a:r>
              <a:rPr lang="en-US" sz="3600" kern="10" dirty="0">
                <a:ln w="9525">
                  <a:solidFill>
                    <a:srgbClr val="000000"/>
                  </a:solidFill>
                  <a:round/>
                  <a:headEnd/>
                  <a:tailEnd/>
                </a:ln>
                <a:solidFill>
                  <a:srgbClr val="FF0000"/>
                </a:solidFill>
                <a:latin typeface="Impact"/>
                <a:ea typeface="Impact"/>
                <a:cs typeface="Impact"/>
              </a:rPr>
              <a:t>Binary Form</a:t>
            </a:r>
          </a:p>
        </p:txBody>
      </p:sp>
      <p:sp>
        <p:nvSpPr>
          <p:cNvPr id="9" name="TextBox 8">
            <a:extLst>
              <a:ext uri="{FF2B5EF4-FFF2-40B4-BE49-F238E27FC236}">
                <a16:creationId xmlns:a16="http://schemas.microsoft.com/office/drawing/2014/main" id="{04C1AE2E-E7E5-4571-9C9C-5F65A89AAD62}"/>
              </a:ext>
            </a:extLst>
          </p:cNvPr>
          <p:cNvSpPr txBox="1"/>
          <p:nvPr/>
        </p:nvSpPr>
        <p:spPr>
          <a:xfrm>
            <a:off x="360954" y="214728"/>
            <a:ext cx="6093822" cy="584775"/>
          </a:xfrm>
          <a:prstGeom prst="rect">
            <a:avLst/>
          </a:prstGeom>
          <a:noFill/>
        </p:spPr>
        <p:txBody>
          <a:bodyPr wrap="square">
            <a:spAutoFit/>
          </a:bodyPr>
          <a:lstStyle/>
          <a:p>
            <a:r>
              <a:rPr lang="en-US" sz="3200" dirty="0">
                <a:latin typeface="Times New Roman" charset="0"/>
                <a:ea typeface="ＭＳ Ｐゴシック" charset="0"/>
                <a:cs typeface="Times New Roman" charset="0"/>
              </a:rPr>
              <a:t>Two-Part Form</a:t>
            </a:r>
            <a:endParaRPr lang="en-US" sz="3200" dirty="0"/>
          </a:p>
        </p:txBody>
      </p:sp>
    </p:spTree>
    <p:extLst>
      <p:ext uri="{BB962C8B-B14F-4D97-AF65-F5344CB8AC3E}">
        <p14:creationId xmlns:p14="http://schemas.microsoft.com/office/powerpoint/2010/main" val="778966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441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1752600" y="228600"/>
            <a:ext cx="8686800" cy="1066800"/>
          </a:xfrm>
        </p:spPr>
        <p:txBody>
          <a:bodyPr>
            <a:normAutofit fontScale="90000"/>
          </a:bodyPr>
          <a:lstStyle/>
          <a:p>
            <a:pPr eaLnBrk="1" hangingPunct="1"/>
            <a:r>
              <a:rPr lang="en-US" dirty="0">
                <a:latin typeface="Times New Roman" charset="0"/>
                <a:ea typeface="ＭＳ Ｐゴシック" charset="0"/>
                <a:cs typeface="Times New Roman" charset="0"/>
              </a:rPr>
              <a:t>6. Musical Form:</a:t>
            </a:r>
            <a:br>
              <a:rPr lang="en-US" dirty="0">
                <a:latin typeface="Times New Roman" charset="0"/>
                <a:ea typeface="ＭＳ Ｐゴシック" charset="0"/>
                <a:cs typeface="Times New Roman" charset="0"/>
              </a:rPr>
            </a:br>
            <a:r>
              <a:rPr lang="en-US" dirty="0">
                <a:latin typeface="Times New Roman" charset="0"/>
                <a:ea typeface="ＭＳ Ｐゴシック" charset="0"/>
                <a:cs typeface="Times New Roman" charset="0"/>
              </a:rPr>
              <a:t>Two-Part continued</a:t>
            </a:r>
            <a:br>
              <a:rPr lang="en-US" dirty="0">
                <a:latin typeface="Times New Roman" charset="0"/>
                <a:ea typeface="ＭＳ Ｐゴシック" charset="0"/>
                <a:cs typeface="Times New Roman" charset="0"/>
              </a:rPr>
            </a:br>
            <a:endParaRPr lang="en-US" dirty="0">
              <a:latin typeface="Times New Roman" charset="0"/>
              <a:ea typeface="ＭＳ Ｐゴシック" charset="0"/>
              <a:cs typeface="Times New Roman" charset="0"/>
            </a:endParaRPr>
          </a:p>
        </p:txBody>
      </p:sp>
      <p:sp>
        <p:nvSpPr>
          <p:cNvPr id="15565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r>
              <a:rPr lang="en-US" sz="1100" i="0"/>
              <a:t>The Enjoyment of Music 11th, Shorter Edition</a:t>
            </a:r>
          </a:p>
        </p:txBody>
      </p:sp>
      <p:sp>
        <p:nvSpPr>
          <p:cNvPr id="155652" name="WordArt 5"/>
          <p:cNvSpPr>
            <a:spLocks noChangeArrowheads="1" noChangeShapeType="1" noTextEdit="1"/>
          </p:cNvSpPr>
          <p:nvPr/>
        </p:nvSpPr>
        <p:spPr bwMode="auto">
          <a:xfrm>
            <a:off x="1981200" y="1524000"/>
            <a:ext cx="2971800" cy="744538"/>
          </a:xfrm>
          <a:prstGeom prst="rect">
            <a:avLst/>
          </a:prstGeom>
        </p:spPr>
        <p:txBody>
          <a:bodyPr wrap="none" fromWordArt="1">
            <a:prstTxWarp prst="textDeflate">
              <a:avLst>
                <a:gd name="adj" fmla="val 0"/>
              </a:avLst>
            </a:prstTxWarp>
          </a:bodyPr>
          <a:lstStyle/>
          <a:p>
            <a:pPr algn="ctr"/>
            <a:r>
              <a:rPr lang="en-US" sz="3600" kern="10" dirty="0">
                <a:ln w="9525">
                  <a:solidFill>
                    <a:srgbClr val="000000"/>
                  </a:solidFill>
                  <a:round/>
                  <a:headEnd/>
                  <a:tailEnd/>
                </a:ln>
                <a:solidFill>
                  <a:srgbClr val="FF0000"/>
                </a:solidFill>
                <a:latin typeface="Impact"/>
                <a:ea typeface="Impact"/>
                <a:cs typeface="Impact"/>
              </a:rPr>
              <a:t>Binary Form</a:t>
            </a:r>
          </a:p>
        </p:txBody>
      </p:sp>
      <p:sp>
        <p:nvSpPr>
          <p:cNvPr id="155653" name="Rectangle 8"/>
          <p:cNvSpPr>
            <a:spLocks noChangeArrowheads="1"/>
          </p:cNvSpPr>
          <p:nvPr/>
        </p:nvSpPr>
        <p:spPr bwMode="auto">
          <a:xfrm>
            <a:off x="2362200" y="2362200"/>
            <a:ext cx="28940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hlinkClick r:id="rId5" action="ppaction://hlinkfile"/>
              </a:rPr>
              <a:t>Brahms: Symphony No. 1, IV</a:t>
            </a:r>
            <a:endParaRPr lang="en-US" b="1" dirty="0"/>
          </a:p>
        </p:txBody>
      </p:sp>
      <p:sp>
        <p:nvSpPr>
          <p:cNvPr id="155657" name="WordArt 14"/>
          <p:cNvSpPr>
            <a:spLocks noChangeArrowheads="1" noChangeShapeType="1" noTextEdit="1"/>
          </p:cNvSpPr>
          <p:nvPr/>
        </p:nvSpPr>
        <p:spPr bwMode="auto">
          <a:xfrm>
            <a:off x="5715000" y="1524000"/>
            <a:ext cx="2971800" cy="744538"/>
          </a:xfrm>
          <a:prstGeom prst="rect">
            <a:avLst/>
          </a:prstGeom>
        </p:spPr>
        <p:txBody>
          <a:bodyPr wrap="none" fromWordArt="1">
            <a:prstTxWarp prst="textDeflate">
              <a:avLst>
                <a:gd name="adj" fmla="val 0"/>
              </a:avLst>
            </a:prstTxWarp>
          </a:bodyPr>
          <a:lstStyle/>
          <a:p>
            <a:pPr algn="ctr"/>
            <a:r>
              <a:rPr lang="en-US" sz="3600" kern="10">
                <a:ln w="9525">
                  <a:solidFill>
                    <a:srgbClr val="000000"/>
                  </a:solidFill>
                  <a:round/>
                  <a:headEnd/>
                  <a:tailEnd/>
                </a:ln>
                <a:gradFill rotWithShape="1">
                  <a:gsLst>
                    <a:gs pos="0">
                      <a:srgbClr val="FFFFFF"/>
                    </a:gs>
                    <a:gs pos="50000">
                      <a:srgbClr val="000080"/>
                    </a:gs>
                    <a:gs pos="100000">
                      <a:srgbClr val="FFFFFF"/>
                    </a:gs>
                  </a:gsLst>
                  <a:lin ang="5400000" scaled="1"/>
                </a:gradFill>
                <a:latin typeface="Impact"/>
                <a:ea typeface="Impact"/>
                <a:cs typeface="Impact"/>
              </a:rPr>
              <a:t>Binary Form</a:t>
            </a:r>
          </a:p>
        </p:txBody>
      </p:sp>
      <p:pic>
        <p:nvPicPr>
          <p:cNvPr id="5" name="Brahms_SymphonyNo1_c">
            <a:hlinkClick r:id="" action="ppaction://media"/>
            <a:extLst>
              <a:ext uri="{FF2B5EF4-FFF2-40B4-BE49-F238E27FC236}">
                <a16:creationId xmlns:a16="http://schemas.microsoft.com/office/drawing/2014/main" id="{3CEEE719-33C1-4989-A096-B8673477B3E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752600" y="2351768"/>
            <a:ext cx="487362" cy="487363"/>
          </a:xfrm>
          <a:prstGeom prst="rect">
            <a:avLst/>
          </a:prstGeom>
        </p:spPr>
      </p:pic>
      <p:sp>
        <p:nvSpPr>
          <p:cNvPr id="9" name="TextBox 8">
            <a:extLst>
              <a:ext uri="{FF2B5EF4-FFF2-40B4-BE49-F238E27FC236}">
                <a16:creationId xmlns:a16="http://schemas.microsoft.com/office/drawing/2014/main" id="{49A2FA9E-2901-4F2D-8E6C-8A29FC98673E}"/>
              </a:ext>
            </a:extLst>
          </p:cNvPr>
          <p:cNvSpPr txBox="1"/>
          <p:nvPr/>
        </p:nvSpPr>
        <p:spPr>
          <a:xfrm>
            <a:off x="5439704" y="2334759"/>
            <a:ext cx="4485395" cy="646331"/>
          </a:xfrm>
          <a:prstGeom prst="rect">
            <a:avLst/>
          </a:prstGeom>
          <a:noFill/>
        </p:spPr>
        <p:txBody>
          <a:bodyPr wrap="none" rtlCol="0">
            <a:spAutoFit/>
          </a:bodyPr>
          <a:lstStyle/>
          <a:p>
            <a:r>
              <a:rPr lang="en-US" dirty="0"/>
              <a:t>In this example the B section happens at :16.  </a:t>
            </a:r>
          </a:p>
          <a:p>
            <a:r>
              <a:rPr lang="en-US" dirty="0"/>
              <a:t>The 2</a:t>
            </a:r>
            <a:r>
              <a:rPr lang="en-US" baseline="30000" dirty="0"/>
              <a:t>nd</a:t>
            </a:r>
            <a:r>
              <a:rPr lang="en-US" dirty="0"/>
              <a:t> time around begins at :31</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7735"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1752600" y="228600"/>
            <a:ext cx="8686800" cy="1066800"/>
          </a:xfrm>
        </p:spPr>
        <p:txBody>
          <a:bodyPr>
            <a:normAutofit/>
          </a:bodyPr>
          <a:lstStyle/>
          <a:p>
            <a:pPr eaLnBrk="1" hangingPunct="1"/>
            <a:r>
              <a:rPr lang="en-US" dirty="0">
                <a:latin typeface="Times New Roman" charset="0"/>
                <a:ea typeface="ＭＳ Ｐゴシック" charset="0"/>
                <a:cs typeface="Times New Roman" charset="0"/>
              </a:rPr>
              <a:t>Three-Part Form </a:t>
            </a:r>
          </a:p>
        </p:txBody>
      </p:sp>
      <p:sp>
        <p:nvSpPr>
          <p:cNvPr id="155651"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r>
              <a:rPr lang="en-US" sz="1100" i="0"/>
              <a:t>The Enjoyment of Music 11th, Shorter Edition</a:t>
            </a:r>
          </a:p>
        </p:txBody>
      </p:sp>
      <p:sp>
        <p:nvSpPr>
          <p:cNvPr id="155655" name="WordArt 11"/>
          <p:cNvSpPr>
            <a:spLocks noChangeArrowheads="1" noChangeShapeType="1" noTextEdit="1"/>
          </p:cNvSpPr>
          <p:nvPr/>
        </p:nvSpPr>
        <p:spPr bwMode="auto">
          <a:xfrm>
            <a:off x="171676" y="1123890"/>
            <a:ext cx="3200400" cy="744538"/>
          </a:xfrm>
          <a:prstGeom prst="rect">
            <a:avLst/>
          </a:prstGeom>
        </p:spPr>
        <p:txBody>
          <a:bodyPr wrap="none" fromWordArt="1">
            <a:prstTxWarp prst="textDeflate">
              <a:avLst>
                <a:gd name="adj" fmla="val 0"/>
              </a:avLst>
            </a:prstTxWarp>
          </a:bodyPr>
          <a:lstStyle/>
          <a:p>
            <a:pPr algn="ctr"/>
            <a:r>
              <a:rPr lang="en-US" sz="3600" kern="10" dirty="0">
                <a:ln w="9525">
                  <a:solidFill>
                    <a:srgbClr val="000000"/>
                  </a:solidFill>
                  <a:round/>
                  <a:headEnd/>
                  <a:tailEnd/>
                </a:ln>
                <a:solidFill>
                  <a:srgbClr val="FF0000"/>
                </a:solidFill>
                <a:latin typeface="Impact"/>
                <a:ea typeface="Impact"/>
                <a:cs typeface="Impact"/>
              </a:rPr>
              <a:t>Ternary Form</a:t>
            </a:r>
          </a:p>
        </p:txBody>
      </p:sp>
      <p:sp>
        <p:nvSpPr>
          <p:cNvPr id="155656" name="Rectangle 13"/>
          <p:cNvSpPr>
            <a:spLocks noChangeArrowheads="1"/>
          </p:cNvSpPr>
          <p:nvPr/>
        </p:nvSpPr>
        <p:spPr bwMode="auto">
          <a:xfrm>
            <a:off x="2644596" y="2103473"/>
            <a:ext cx="51416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b="1" dirty="0" err="1">
                <a:hlinkClick r:id="rId5" action="ppaction://hlinkfile"/>
              </a:rPr>
              <a:t>Dvo</a:t>
            </a:r>
            <a:r>
              <a:rPr lang="en-US" sz="2000" b="1" dirty="0" err="1">
                <a:cs typeface="Times New Roman" charset="0"/>
                <a:hlinkClick r:id="rId5" action="ppaction://hlinkfile"/>
              </a:rPr>
              <a:t>ř</a:t>
            </a:r>
            <a:r>
              <a:rPr lang="en-US" b="1" dirty="0" err="1">
                <a:hlinkClick r:id="rId5" action="ppaction://hlinkfile"/>
              </a:rPr>
              <a:t>ák</a:t>
            </a:r>
            <a:r>
              <a:rPr lang="en-US" b="1" dirty="0">
                <a:hlinkClick r:id="rId5" action="ppaction://hlinkfile"/>
              </a:rPr>
              <a:t>: Symphony No. 9, II</a:t>
            </a:r>
            <a:endParaRPr lang="en-US" b="1" dirty="0"/>
          </a:p>
        </p:txBody>
      </p:sp>
      <p:pic>
        <p:nvPicPr>
          <p:cNvPr id="7" name="Dvorak_Symph9e">
            <a:hlinkClick r:id="" action="ppaction://media"/>
            <a:extLst>
              <a:ext uri="{FF2B5EF4-FFF2-40B4-BE49-F238E27FC236}">
                <a16:creationId xmlns:a16="http://schemas.microsoft.com/office/drawing/2014/main" id="{7C65E745-9B3C-471B-BAB8-D33F628A8AF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528195" y="2520036"/>
            <a:ext cx="487362" cy="487363"/>
          </a:xfrm>
          <a:prstGeom prst="rect">
            <a:avLst/>
          </a:prstGeom>
        </p:spPr>
      </p:pic>
      <p:sp>
        <p:nvSpPr>
          <p:cNvPr id="8" name="TextBox 7">
            <a:extLst>
              <a:ext uri="{FF2B5EF4-FFF2-40B4-BE49-F238E27FC236}">
                <a16:creationId xmlns:a16="http://schemas.microsoft.com/office/drawing/2014/main" id="{0903A311-A42C-4C52-8761-D5DC7A812201}"/>
              </a:ext>
            </a:extLst>
          </p:cNvPr>
          <p:cNvSpPr txBox="1"/>
          <p:nvPr/>
        </p:nvSpPr>
        <p:spPr>
          <a:xfrm>
            <a:off x="1001630" y="3242444"/>
            <a:ext cx="3285931" cy="1138773"/>
          </a:xfrm>
          <a:prstGeom prst="rect">
            <a:avLst/>
          </a:prstGeom>
          <a:noFill/>
        </p:spPr>
        <p:txBody>
          <a:bodyPr wrap="square" rtlCol="0">
            <a:spAutoFit/>
          </a:bodyPr>
          <a:lstStyle/>
          <a:p>
            <a:r>
              <a:rPr lang="en-US" sz="3200" i="1" dirty="0"/>
              <a:t>The Flintstones   </a:t>
            </a:r>
            <a:r>
              <a:rPr lang="en-US" dirty="0">
                <a:hlinkClick r:id="rId7"/>
              </a:rPr>
              <a:t>https://www.youtube.com/watch?v=2s13X66BFd8</a:t>
            </a:r>
            <a:endParaRPr lang="en-US" i="1" dirty="0"/>
          </a:p>
        </p:txBody>
      </p:sp>
      <p:sp>
        <p:nvSpPr>
          <p:cNvPr id="2" name="TextBox 1">
            <a:extLst>
              <a:ext uri="{FF2B5EF4-FFF2-40B4-BE49-F238E27FC236}">
                <a16:creationId xmlns:a16="http://schemas.microsoft.com/office/drawing/2014/main" id="{8D51C6D8-863A-42C1-A4EF-78E77CCEB33A}"/>
              </a:ext>
            </a:extLst>
          </p:cNvPr>
          <p:cNvSpPr txBox="1"/>
          <p:nvPr/>
        </p:nvSpPr>
        <p:spPr>
          <a:xfrm>
            <a:off x="1001630" y="4686502"/>
            <a:ext cx="8708731" cy="1077218"/>
          </a:xfrm>
          <a:prstGeom prst="rect">
            <a:avLst/>
          </a:prstGeom>
          <a:noFill/>
        </p:spPr>
        <p:txBody>
          <a:bodyPr wrap="none" rtlCol="0">
            <a:spAutoFit/>
          </a:bodyPr>
          <a:lstStyle/>
          <a:p>
            <a:r>
              <a:rPr lang="en-US" sz="3200" i="1" dirty="0"/>
              <a:t>Crazy </a:t>
            </a:r>
            <a:r>
              <a:rPr lang="en-US" sz="3200" dirty="0"/>
              <a:t>Patsy Cline</a:t>
            </a:r>
          </a:p>
          <a:p>
            <a:r>
              <a:rPr lang="en-US" sz="3200" i="1" dirty="0">
                <a:hlinkClick r:id="rId8"/>
              </a:rPr>
              <a:t>https://www.youtube.com/watch?v=MbnrdCS57d0</a:t>
            </a:r>
            <a:endParaRPr lang="en-US" sz="3200" i="1" dirty="0"/>
          </a:p>
        </p:txBody>
      </p:sp>
    </p:spTree>
    <p:extLst>
      <p:ext uri="{BB962C8B-B14F-4D97-AF65-F5344CB8AC3E}">
        <p14:creationId xmlns:p14="http://schemas.microsoft.com/office/powerpoint/2010/main" val="37542438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591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1752600" y="228600"/>
            <a:ext cx="8534400" cy="1143000"/>
          </a:xfrm>
        </p:spPr>
        <p:txBody>
          <a:bodyPr>
            <a:normAutofit fontScale="90000"/>
          </a:bodyPr>
          <a:lstStyle/>
          <a:p>
            <a:pPr eaLnBrk="1" hangingPunct="1"/>
            <a:r>
              <a:rPr lang="en-US">
                <a:latin typeface="Times New Roman" charset="0"/>
                <a:ea typeface="ＭＳ Ｐゴシック" charset="0"/>
                <a:cs typeface="Times New Roman" charset="0"/>
              </a:rPr>
              <a:t>6. Musical Form:</a:t>
            </a:r>
            <a:br>
              <a:rPr lang="en-US">
                <a:latin typeface="Times New Roman" charset="0"/>
                <a:ea typeface="ＭＳ Ｐゴシック" charset="0"/>
                <a:cs typeface="Times New Roman" charset="0"/>
              </a:rPr>
            </a:br>
            <a:r>
              <a:rPr lang="en-US">
                <a:latin typeface="Times New Roman" charset="0"/>
                <a:ea typeface="ＭＳ Ｐゴシック" charset="0"/>
                <a:cs typeface="Times New Roman" charset="0"/>
              </a:rPr>
              <a:t>Structure and Design in Music </a:t>
            </a:r>
          </a:p>
        </p:txBody>
      </p:sp>
      <p:sp>
        <p:nvSpPr>
          <p:cNvPr id="151555"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r>
              <a:rPr lang="en-US" sz="1100" i="0"/>
              <a:t>The Enjoyment of Music 11th, Shorter Edition</a:t>
            </a:r>
          </a:p>
        </p:txBody>
      </p:sp>
      <p:sp>
        <p:nvSpPr>
          <p:cNvPr id="151556" name="WordArt 4"/>
          <p:cNvSpPr>
            <a:spLocks noChangeArrowheads="1" noChangeShapeType="1" noTextEdit="1"/>
          </p:cNvSpPr>
          <p:nvPr/>
        </p:nvSpPr>
        <p:spPr bwMode="auto">
          <a:xfrm>
            <a:off x="1905000" y="1600200"/>
            <a:ext cx="2590800" cy="744538"/>
          </a:xfrm>
          <a:prstGeom prst="rect">
            <a:avLst/>
          </a:prstGeom>
        </p:spPr>
        <p:txBody>
          <a:bodyPr wrap="none" fromWordArt="1">
            <a:prstTxWarp prst="textDeflate">
              <a:avLst>
                <a:gd name="adj" fmla="val 0"/>
              </a:avLst>
            </a:prstTxWarp>
          </a:bodyPr>
          <a:lstStyle/>
          <a:p>
            <a:pPr algn="ctr"/>
            <a:r>
              <a:rPr lang="en-US" sz="3600" kern="10">
                <a:ln w="9525">
                  <a:solidFill>
                    <a:srgbClr val="000000"/>
                  </a:solidFill>
                  <a:round/>
                  <a:headEnd/>
                  <a:tailEnd/>
                </a:ln>
                <a:solidFill>
                  <a:srgbClr val="FF0000"/>
                </a:solidFill>
                <a:latin typeface="Impact"/>
                <a:ea typeface="Impact"/>
                <a:cs typeface="Impact"/>
              </a:rPr>
              <a:t>Repetition</a:t>
            </a:r>
          </a:p>
        </p:txBody>
      </p:sp>
      <p:sp>
        <p:nvSpPr>
          <p:cNvPr id="151557" name="WordArt 6"/>
          <p:cNvSpPr>
            <a:spLocks noChangeArrowheads="1" noChangeShapeType="1" noTextEdit="1"/>
          </p:cNvSpPr>
          <p:nvPr/>
        </p:nvSpPr>
        <p:spPr bwMode="auto">
          <a:xfrm>
            <a:off x="1905000" y="3886200"/>
            <a:ext cx="2209800" cy="744538"/>
          </a:xfrm>
          <a:prstGeom prst="rect">
            <a:avLst/>
          </a:prstGeom>
        </p:spPr>
        <p:txBody>
          <a:bodyPr wrap="none" fromWordArt="1">
            <a:prstTxWarp prst="textDeflate">
              <a:avLst>
                <a:gd name="adj" fmla="val 0"/>
              </a:avLst>
            </a:prstTxWarp>
          </a:bodyPr>
          <a:lstStyle/>
          <a:p>
            <a:pPr algn="ctr"/>
            <a:r>
              <a:rPr lang="en-US" sz="3600" kern="10">
                <a:ln w="9525">
                  <a:solidFill>
                    <a:srgbClr val="000000"/>
                  </a:solidFill>
                  <a:round/>
                  <a:headEnd/>
                  <a:tailEnd/>
                </a:ln>
                <a:solidFill>
                  <a:srgbClr val="FF0000"/>
                </a:solidFill>
                <a:latin typeface="Impact"/>
                <a:ea typeface="Impact"/>
                <a:cs typeface="Impact"/>
              </a:rPr>
              <a:t>Contrast</a:t>
            </a:r>
          </a:p>
        </p:txBody>
      </p:sp>
      <p:sp>
        <p:nvSpPr>
          <p:cNvPr id="151558" name="Rectangle 8"/>
          <p:cNvSpPr>
            <a:spLocks noChangeArrowheads="1"/>
          </p:cNvSpPr>
          <p:nvPr/>
        </p:nvSpPr>
        <p:spPr bwMode="auto">
          <a:xfrm>
            <a:off x="3627439" y="2495550"/>
            <a:ext cx="33246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t>Purcell: Rondeau from Abdelazar</a:t>
            </a:r>
          </a:p>
        </p:txBody>
      </p:sp>
      <p:sp>
        <p:nvSpPr>
          <p:cNvPr id="151559" name="Rectangle 10"/>
          <p:cNvSpPr>
            <a:spLocks noChangeArrowheads="1"/>
          </p:cNvSpPr>
          <p:nvPr/>
        </p:nvSpPr>
        <p:spPr bwMode="auto">
          <a:xfrm>
            <a:off x="3600450" y="3124200"/>
            <a:ext cx="21073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t>Chopin: Prelude in E</a:t>
            </a:r>
          </a:p>
        </p:txBody>
      </p:sp>
      <p:sp>
        <p:nvSpPr>
          <p:cNvPr id="151560" name="Rectangle 12"/>
          <p:cNvSpPr>
            <a:spLocks noChangeArrowheads="1"/>
          </p:cNvSpPr>
          <p:nvPr/>
        </p:nvSpPr>
        <p:spPr bwMode="auto">
          <a:xfrm>
            <a:off x="3652839" y="4953000"/>
            <a:ext cx="26759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t>Mozart: Piano Concerto, II</a:t>
            </a:r>
          </a:p>
        </p:txBody>
      </p:sp>
      <p:sp>
        <p:nvSpPr>
          <p:cNvPr id="151561" name="Rectangle 14"/>
          <p:cNvSpPr>
            <a:spLocks noChangeArrowheads="1"/>
          </p:cNvSpPr>
          <p:nvPr/>
        </p:nvSpPr>
        <p:spPr bwMode="auto">
          <a:xfrm>
            <a:off x="3657600" y="5562600"/>
            <a:ext cx="308526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t>Beethoven: String Quartet in F</a:t>
            </a:r>
          </a:p>
        </p:txBody>
      </p:sp>
      <p:sp>
        <p:nvSpPr>
          <p:cNvPr id="151562" name="WordArt 15"/>
          <p:cNvSpPr>
            <a:spLocks noChangeArrowheads="1" noChangeShapeType="1" noTextEdit="1"/>
          </p:cNvSpPr>
          <p:nvPr/>
        </p:nvSpPr>
        <p:spPr bwMode="auto">
          <a:xfrm>
            <a:off x="4648200" y="1600200"/>
            <a:ext cx="2590800" cy="744538"/>
          </a:xfrm>
          <a:prstGeom prst="rect">
            <a:avLst/>
          </a:prstGeom>
        </p:spPr>
        <p:txBody>
          <a:bodyPr wrap="none" fromWordArt="1">
            <a:prstTxWarp prst="textDeflate">
              <a:avLst>
                <a:gd name="adj" fmla="val 0"/>
              </a:avLst>
            </a:prstTxWarp>
          </a:bodyPr>
          <a:lstStyle/>
          <a:p>
            <a:pPr algn="ctr"/>
            <a:r>
              <a:rPr lang="en-US" sz="3600" kern="10">
                <a:ln w="9525">
                  <a:solidFill>
                    <a:schemeClr val="folHlink"/>
                  </a:solidFill>
                  <a:round/>
                  <a:headEnd/>
                  <a:tailEnd/>
                </a:ln>
                <a:solidFill>
                  <a:srgbClr val="FF0000">
                    <a:alpha val="10196"/>
                  </a:srgbClr>
                </a:solidFill>
                <a:latin typeface="Impact"/>
                <a:ea typeface="Impact"/>
                <a:cs typeface="Impact"/>
              </a:rPr>
              <a:t>Repetition</a:t>
            </a:r>
          </a:p>
        </p:txBody>
      </p:sp>
      <p:sp>
        <p:nvSpPr>
          <p:cNvPr id="151563" name="WordArt 17"/>
          <p:cNvSpPr>
            <a:spLocks noChangeArrowheads="1" noChangeShapeType="1" noTextEdit="1"/>
          </p:cNvSpPr>
          <p:nvPr/>
        </p:nvSpPr>
        <p:spPr bwMode="auto">
          <a:xfrm>
            <a:off x="7391400" y="1600200"/>
            <a:ext cx="2590800" cy="744538"/>
          </a:xfrm>
          <a:prstGeom prst="rect">
            <a:avLst/>
          </a:prstGeom>
        </p:spPr>
        <p:txBody>
          <a:bodyPr wrap="none" fromWordArt="1">
            <a:prstTxWarp prst="textDeflate">
              <a:avLst>
                <a:gd name="adj" fmla="val 0"/>
              </a:avLst>
            </a:prstTxWarp>
          </a:bodyPr>
          <a:lstStyle/>
          <a:p>
            <a:pPr algn="ctr"/>
            <a:r>
              <a:rPr lang="en-US" sz="3600" kern="10">
                <a:ln w="9525">
                  <a:solidFill>
                    <a:schemeClr val="folHlink"/>
                  </a:solidFill>
                  <a:round/>
                  <a:headEnd/>
                  <a:tailEnd/>
                </a:ln>
                <a:solidFill>
                  <a:srgbClr val="FF0000">
                    <a:alpha val="10196"/>
                  </a:srgbClr>
                </a:solidFill>
                <a:latin typeface="Impact"/>
                <a:ea typeface="Impact"/>
                <a:cs typeface="Impact"/>
              </a:rPr>
              <a:t>Repetition</a:t>
            </a:r>
          </a:p>
        </p:txBody>
      </p:sp>
      <p:sp>
        <p:nvSpPr>
          <p:cNvPr id="151564" name="WordArt 18"/>
          <p:cNvSpPr>
            <a:spLocks noChangeArrowheads="1" noChangeShapeType="1" noTextEdit="1"/>
          </p:cNvSpPr>
          <p:nvPr/>
        </p:nvSpPr>
        <p:spPr bwMode="auto">
          <a:xfrm>
            <a:off x="4343400" y="3886200"/>
            <a:ext cx="2209800" cy="744538"/>
          </a:xfrm>
          <a:prstGeom prst="rect">
            <a:avLst/>
          </a:prstGeom>
        </p:spPr>
        <p:txBody>
          <a:bodyPr wrap="none" fromWordArt="1">
            <a:prstTxWarp prst="textDeflate">
              <a:avLst>
                <a:gd name="adj" fmla="val 0"/>
              </a:avLst>
            </a:prstTxWarp>
          </a:bodyPr>
          <a:lstStyle/>
          <a:p>
            <a:pPr algn="ctr"/>
            <a:r>
              <a:rPr lang="en-US" sz="3600" kern="10">
                <a:ln w="9525">
                  <a:pattFill prst="diagBrick">
                    <a:fgClr>
                      <a:srgbClr val="FF0000"/>
                    </a:fgClr>
                    <a:bgClr>
                      <a:srgbClr val="FFFFFF"/>
                    </a:bgClr>
                  </a:pattFill>
                  <a:round/>
                  <a:headEnd/>
                  <a:tailEnd/>
                </a:ln>
                <a:solidFill>
                  <a:srgbClr val="9933FF"/>
                </a:solidFill>
                <a:latin typeface="French Script MT"/>
                <a:ea typeface="French Script MT"/>
                <a:cs typeface="French Script MT"/>
              </a:rPr>
              <a:t>Contrast</a:t>
            </a:r>
          </a:p>
        </p:txBody>
      </p:sp>
      <p:pic>
        <p:nvPicPr>
          <p:cNvPr id="6" name="Purcell_Rondeau">
            <a:hlinkClick r:id="" action="ppaction://media"/>
            <a:extLst>
              <a:ext uri="{FF2B5EF4-FFF2-40B4-BE49-F238E27FC236}">
                <a16:creationId xmlns:a16="http://schemas.microsoft.com/office/drawing/2014/main" id="{DDC7BB30-6C24-4EDE-8E6A-27839DE2D3A0}"/>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3009900" y="2493725"/>
            <a:ext cx="487363" cy="487362"/>
          </a:xfrm>
          <a:prstGeom prst="rect">
            <a:avLst/>
          </a:prstGeom>
        </p:spPr>
      </p:pic>
      <p:pic>
        <p:nvPicPr>
          <p:cNvPr id="7" name="Chopin_Prelude_in_e">
            <a:hlinkClick r:id="" action="ppaction://media"/>
            <a:extLst>
              <a:ext uri="{FF2B5EF4-FFF2-40B4-BE49-F238E27FC236}">
                <a16:creationId xmlns:a16="http://schemas.microsoft.com/office/drawing/2014/main" id="{9A828B2B-1A61-461F-BC2B-A5355FCAB696}"/>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3009900" y="3132930"/>
            <a:ext cx="487362" cy="487363"/>
          </a:xfrm>
          <a:prstGeom prst="rect">
            <a:avLst/>
          </a:prstGeom>
        </p:spPr>
      </p:pic>
      <p:pic>
        <p:nvPicPr>
          <p:cNvPr id="8" name="Mozart_pianoNo21_C">
            <a:hlinkClick r:id="" action="ppaction://media"/>
            <a:extLst>
              <a:ext uri="{FF2B5EF4-FFF2-40B4-BE49-F238E27FC236}">
                <a16:creationId xmlns:a16="http://schemas.microsoft.com/office/drawing/2014/main" id="{1661A428-3021-429C-B008-09F9F4EECA32}"/>
              </a:ext>
            </a:extLst>
          </p:cNvPr>
          <p:cNvPicPr>
            <a:picLocks noChangeAspect="1"/>
          </p:cNvPicPr>
          <p:nvPr>
            <a:audioFile r:link="rId6"/>
            <p:extLst>
              <p:ext uri="{DAA4B4D4-6D71-4841-9C94-3DE7FCFB9230}">
                <p14:media xmlns:p14="http://schemas.microsoft.com/office/powerpoint/2010/main" r:embed="rId5"/>
              </p:ext>
            </p:extLst>
          </p:nvPr>
        </p:nvPicPr>
        <p:blipFill>
          <a:blip r:embed="rId11"/>
          <a:stretch>
            <a:fillRect/>
          </a:stretch>
        </p:blipFill>
        <p:spPr>
          <a:xfrm>
            <a:off x="3140076" y="4918073"/>
            <a:ext cx="487363" cy="487363"/>
          </a:xfrm>
          <a:prstGeom prst="rect">
            <a:avLst/>
          </a:prstGeom>
        </p:spPr>
      </p:pic>
      <p:pic>
        <p:nvPicPr>
          <p:cNvPr id="9" name="Beethoven_StringQuartet_F">
            <a:hlinkClick r:id="" action="ppaction://media"/>
            <a:extLst>
              <a:ext uri="{FF2B5EF4-FFF2-40B4-BE49-F238E27FC236}">
                <a16:creationId xmlns:a16="http://schemas.microsoft.com/office/drawing/2014/main" id="{F15962C7-0DF0-4EA1-AFBC-F90C37FC0604}"/>
              </a:ext>
            </a:extLst>
          </p:cNvPr>
          <p:cNvPicPr>
            <a:picLocks noChangeAspect="1"/>
          </p:cNvPicPr>
          <p:nvPr>
            <a:audioFile r:link="rId8"/>
            <p:extLst>
              <p:ext uri="{DAA4B4D4-6D71-4841-9C94-3DE7FCFB9230}">
                <p14:media xmlns:p14="http://schemas.microsoft.com/office/powerpoint/2010/main" r:embed="rId7"/>
              </p:ext>
            </p:extLst>
          </p:nvPr>
        </p:nvPicPr>
        <p:blipFill>
          <a:blip r:embed="rId11"/>
          <a:stretch>
            <a:fillRect/>
          </a:stretch>
        </p:blipFill>
        <p:spPr>
          <a:xfrm>
            <a:off x="3180897" y="5514987"/>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2155"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0478"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64835" fill="hold"/>
                                        <p:tgtEl>
                                          <p:spTgt spid="8"/>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6224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9" fill="hold" display="0">
                  <p:stCondLst>
                    <p:cond delay="indefinite"/>
                  </p:stCondLst>
                  <p:endCondLst>
                    <p:cond evt="onStopAudio" delay="0">
                      <p:tgtEl>
                        <p:sldTgt/>
                      </p:tgtEl>
                    </p:cond>
                  </p:endCondLst>
                </p:cTn>
                <p:tgtEl>
                  <p:spTgt spid="6"/>
                </p:tgtEl>
              </p:cMediaNode>
            </p:audio>
            <p:audio>
              <p:cMediaNode vol="80000">
                <p:cTn id="20" fill="hold" display="0">
                  <p:stCondLst>
                    <p:cond delay="indefinite"/>
                  </p:stCondLst>
                  <p:endCondLst>
                    <p:cond evt="onStopAudio" delay="0">
                      <p:tgtEl>
                        <p:sldTgt/>
                      </p:tgtEl>
                    </p:cond>
                  </p:endCondLst>
                </p:cTn>
                <p:tgtEl>
                  <p:spTgt spid="7"/>
                </p:tgtEl>
              </p:cMediaNode>
            </p:audio>
            <p:audio>
              <p:cMediaNode vol="80000">
                <p:cTn id="21" fill="hold" display="0">
                  <p:stCondLst>
                    <p:cond delay="indefinite"/>
                  </p:stCondLst>
                  <p:endCondLst>
                    <p:cond evt="onStopAudio" delay="0">
                      <p:tgtEl>
                        <p:sldTgt/>
                      </p:tgtEl>
                    </p:cond>
                  </p:endCondLst>
                </p:cTn>
                <p:tgtEl>
                  <p:spTgt spid="8"/>
                </p:tgtEl>
              </p:cMediaNode>
            </p:audio>
            <p:audio>
              <p:cMediaNode vol="80000">
                <p:cTn id="22" fill="hold" display="0">
                  <p:stCondLst>
                    <p:cond delay="indefinite"/>
                  </p:stCondLst>
                  <p:endCondLst>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1752600" y="228600"/>
            <a:ext cx="8610600" cy="1143000"/>
          </a:xfrm>
        </p:spPr>
        <p:txBody>
          <a:bodyPr>
            <a:normAutofit fontScale="90000"/>
          </a:bodyPr>
          <a:lstStyle/>
          <a:p>
            <a:pPr eaLnBrk="1" hangingPunct="1"/>
            <a:r>
              <a:rPr lang="en-US">
                <a:latin typeface="Times New Roman" charset="0"/>
                <a:ea typeface="ＭＳ Ｐゴシック" charset="0"/>
                <a:cs typeface="Times New Roman" charset="0"/>
              </a:rPr>
              <a:t>6. Musical Form:</a:t>
            </a:r>
            <a:br>
              <a:rPr lang="en-US">
                <a:latin typeface="Times New Roman" charset="0"/>
                <a:ea typeface="ＭＳ Ｐゴシック" charset="0"/>
                <a:cs typeface="Times New Roman" charset="0"/>
              </a:rPr>
            </a:br>
            <a:r>
              <a:rPr lang="en-US">
                <a:latin typeface="Times New Roman" charset="0"/>
                <a:ea typeface="ＭＳ Ｐゴシック" charset="0"/>
                <a:cs typeface="Times New Roman" charset="0"/>
              </a:rPr>
              <a:t>Structure and Design in Music </a:t>
            </a:r>
          </a:p>
        </p:txBody>
      </p:sp>
      <p:sp>
        <p:nvSpPr>
          <p:cNvPr id="153603"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r>
              <a:rPr lang="en-US" sz="1100" i="0"/>
              <a:t>The Enjoyment of Music 11th, Shorter Edition</a:t>
            </a:r>
          </a:p>
        </p:txBody>
      </p:sp>
      <p:sp>
        <p:nvSpPr>
          <p:cNvPr id="153604" name="WordArt 6"/>
          <p:cNvSpPr>
            <a:spLocks noChangeArrowheads="1" noChangeShapeType="1" noTextEdit="1"/>
          </p:cNvSpPr>
          <p:nvPr/>
        </p:nvSpPr>
        <p:spPr bwMode="auto">
          <a:xfrm>
            <a:off x="1828800" y="1752600"/>
            <a:ext cx="2133600" cy="744538"/>
          </a:xfrm>
          <a:prstGeom prst="rect">
            <a:avLst/>
          </a:prstGeom>
        </p:spPr>
        <p:txBody>
          <a:bodyPr wrap="none" fromWordArt="1">
            <a:prstTxWarp prst="textDeflate">
              <a:avLst>
                <a:gd name="adj" fmla="val 0"/>
              </a:avLst>
            </a:prstTxWarp>
          </a:bodyPr>
          <a:lstStyle/>
          <a:p>
            <a:pPr algn="ctr"/>
            <a:r>
              <a:rPr lang="en-US" sz="3600" kern="10">
                <a:ln w="9525">
                  <a:solidFill>
                    <a:srgbClr val="000000"/>
                  </a:solidFill>
                  <a:round/>
                  <a:headEnd/>
                  <a:tailEnd/>
                </a:ln>
                <a:solidFill>
                  <a:srgbClr val="FF0000"/>
                </a:solidFill>
                <a:latin typeface="Impact"/>
                <a:ea typeface="Impact"/>
                <a:cs typeface="Impact"/>
              </a:rPr>
              <a:t>Variation</a:t>
            </a:r>
          </a:p>
        </p:txBody>
      </p:sp>
      <p:sp>
        <p:nvSpPr>
          <p:cNvPr id="153605" name="Rectangle 8"/>
          <p:cNvSpPr>
            <a:spLocks noChangeArrowheads="1"/>
          </p:cNvSpPr>
          <p:nvPr/>
        </p:nvSpPr>
        <p:spPr bwMode="auto">
          <a:xfrm>
            <a:off x="2314576" y="2603500"/>
            <a:ext cx="75961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t>The</a:t>
            </a:r>
            <a:r>
              <a:rPr lang="ja-JP" altLang="en-US" b="1" dirty="0"/>
              <a:t> </a:t>
            </a:r>
            <a:r>
              <a:rPr lang="en-US" altLang="ja-JP" b="1" dirty="0"/>
              <a:t>People United </a:t>
            </a:r>
            <a:r>
              <a:rPr lang="en-US" dirty="0">
                <a:hlinkClick r:id="rId7"/>
              </a:rPr>
              <a:t>https://www.youtube.com/watch?v=yLGeJ9mrNfU&amp;t=754s</a:t>
            </a:r>
            <a:r>
              <a:rPr lang="en-US" b="1" dirty="0"/>
              <a:t> </a:t>
            </a:r>
          </a:p>
        </p:txBody>
      </p:sp>
      <p:sp>
        <p:nvSpPr>
          <p:cNvPr id="153606" name="WordArt 9"/>
          <p:cNvSpPr>
            <a:spLocks noChangeArrowheads="1" noChangeShapeType="1" noTextEdit="1"/>
          </p:cNvSpPr>
          <p:nvPr/>
        </p:nvSpPr>
        <p:spPr bwMode="auto">
          <a:xfrm>
            <a:off x="1905000" y="3657600"/>
            <a:ext cx="3352800" cy="744538"/>
          </a:xfrm>
          <a:prstGeom prst="rect">
            <a:avLst/>
          </a:prstGeom>
        </p:spPr>
        <p:txBody>
          <a:bodyPr wrap="none" fromWordArt="1">
            <a:prstTxWarp prst="textDeflate">
              <a:avLst>
                <a:gd name="adj" fmla="val 0"/>
              </a:avLst>
            </a:prstTxWarp>
          </a:bodyPr>
          <a:lstStyle/>
          <a:p>
            <a:pPr algn="ctr"/>
            <a:r>
              <a:rPr lang="en-US" sz="3600" kern="10">
                <a:ln w="9525">
                  <a:solidFill>
                    <a:srgbClr val="000000"/>
                  </a:solidFill>
                  <a:round/>
                  <a:headEnd/>
                  <a:tailEnd/>
                </a:ln>
                <a:solidFill>
                  <a:srgbClr val="FF0000"/>
                </a:solidFill>
                <a:latin typeface="Impact"/>
                <a:ea typeface="Impact"/>
                <a:cs typeface="Impact"/>
              </a:rPr>
              <a:t>Improvisation</a:t>
            </a:r>
          </a:p>
        </p:txBody>
      </p:sp>
      <p:sp>
        <p:nvSpPr>
          <p:cNvPr id="153607" name="Rectangle 12"/>
          <p:cNvSpPr>
            <a:spLocks noChangeArrowheads="1"/>
          </p:cNvSpPr>
          <p:nvPr/>
        </p:nvSpPr>
        <p:spPr bwMode="auto">
          <a:xfrm>
            <a:off x="2222501" y="4554538"/>
            <a:ext cx="298120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t>Handel: Keyboard Suite No. 5</a:t>
            </a:r>
          </a:p>
        </p:txBody>
      </p:sp>
      <p:sp>
        <p:nvSpPr>
          <p:cNvPr id="153608" name="Rectangle 16"/>
          <p:cNvSpPr>
            <a:spLocks noChangeArrowheads="1"/>
          </p:cNvSpPr>
          <p:nvPr/>
        </p:nvSpPr>
        <p:spPr bwMode="auto">
          <a:xfrm>
            <a:off x="2286000" y="5105400"/>
            <a:ext cx="21262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t>Shankar: Bhimpalasi</a:t>
            </a:r>
          </a:p>
        </p:txBody>
      </p:sp>
      <p:sp>
        <p:nvSpPr>
          <p:cNvPr id="153609" name="WordArt 18"/>
          <p:cNvSpPr>
            <a:spLocks noChangeArrowheads="1" noChangeShapeType="1" noTextEdit="1"/>
          </p:cNvSpPr>
          <p:nvPr/>
        </p:nvSpPr>
        <p:spPr bwMode="auto">
          <a:xfrm>
            <a:off x="6553200" y="1770064"/>
            <a:ext cx="2133600"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endParaRPr lang="en-US"/>
          </a:p>
        </p:txBody>
      </p:sp>
      <p:sp>
        <p:nvSpPr>
          <p:cNvPr id="153610" name="WordArt 19"/>
          <p:cNvSpPr>
            <a:spLocks noChangeArrowheads="1" noChangeShapeType="1" noTextEdit="1"/>
          </p:cNvSpPr>
          <p:nvPr/>
        </p:nvSpPr>
        <p:spPr bwMode="auto">
          <a:xfrm>
            <a:off x="5410200" y="3200400"/>
            <a:ext cx="3200400" cy="914400"/>
          </a:xfrm>
          <a:prstGeom prst="rect">
            <a:avLst/>
          </a:prstGeom>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a:r>
              <a:rPr lang="en-US" sz="3600" kern="10" dirty="0">
                <a:ln w="9525">
                  <a:round/>
                  <a:headEnd/>
                  <a:tailEnd/>
                </a:ln>
                <a:gradFill rotWithShape="1">
                  <a:gsLst>
                    <a:gs pos="0">
                      <a:srgbClr val="FFFFCC"/>
                    </a:gs>
                    <a:gs pos="100000">
                      <a:srgbClr val="FF9999"/>
                    </a:gs>
                  </a:gsLst>
                  <a:lin ang="5400000" scaled="1"/>
                </a:gradFill>
                <a:latin typeface="Times New Roman"/>
                <a:ea typeface="Times New Roman"/>
                <a:cs typeface="Times New Roman"/>
              </a:rPr>
              <a:t>Improvisation</a:t>
            </a:r>
          </a:p>
        </p:txBody>
      </p:sp>
      <p:sp>
        <p:nvSpPr>
          <p:cNvPr id="153611" name="WordArt 20"/>
          <p:cNvSpPr>
            <a:spLocks noChangeArrowheads="1" noChangeShapeType="1" noTextEdit="1"/>
          </p:cNvSpPr>
          <p:nvPr/>
        </p:nvSpPr>
        <p:spPr bwMode="auto">
          <a:xfrm>
            <a:off x="6781800" y="3810000"/>
            <a:ext cx="3352800" cy="914400"/>
          </a:xfrm>
          <a:prstGeom prst="rect">
            <a:avLst/>
          </a:prstGeom>
        </p:spPr>
        <p:txBody>
          <a:bodyPr wrap="none" fromWordArt="1">
            <a:prstTxWarp prst="textWave4">
              <a:avLst>
                <a:gd name="adj1" fmla="val 6500"/>
                <a:gd name="adj2" fmla="val 0"/>
              </a:avLst>
            </a:prstTxWarp>
          </a:bodyPr>
          <a:lstStyle/>
          <a:p>
            <a:pPr algn="ctr"/>
            <a:r>
              <a:rPr lang="en-US" sz="3600" kern="10">
                <a:ln w="9525">
                  <a:solidFill>
                    <a:srgbClr val="969696"/>
                  </a:solidFill>
                  <a:round/>
                  <a:headEnd/>
                  <a:tailEnd/>
                </a:ln>
                <a:solidFill>
                  <a:srgbClr val="CC00CC">
                    <a:alpha val="25098"/>
                  </a:srgbClr>
                </a:solidFill>
                <a:latin typeface="Blackadder ITC"/>
                <a:ea typeface="Blackadder ITC"/>
                <a:cs typeface="Blackadder ITC"/>
              </a:rPr>
              <a:t>Improvisation</a:t>
            </a:r>
          </a:p>
        </p:txBody>
      </p:sp>
      <p:sp>
        <p:nvSpPr>
          <p:cNvPr id="153612" name="WordArt 24"/>
          <p:cNvSpPr>
            <a:spLocks noChangeArrowheads="1" noChangeShapeType="1" noTextEdit="1"/>
          </p:cNvSpPr>
          <p:nvPr/>
        </p:nvSpPr>
        <p:spPr bwMode="auto">
          <a:xfrm>
            <a:off x="4114800" y="1752600"/>
            <a:ext cx="2133600" cy="744538"/>
          </a:xfrm>
          <a:prstGeom prst="rect">
            <a:avLst/>
          </a:prstGeom>
        </p:spPr>
        <p:txBody>
          <a:bodyPr wrap="none" fromWordArt="1">
            <a:prstTxWarp prst="textDeflate">
              <a:avLst>
                <a:gd name="adj" fmla="val 0"/>
              </a:avLst>
            </a:prstTxWarp>
          </a:bodyPr>
          <a:lstStyle/>
          <a:p>
            <a:pPr algn="ctr"/>
            <a:r>
              <a:rPr lang="en-US" sz="3600" kern="10">
                <a:ln w="9525">
                  <a:solidFill>
                    <a:srgbClr val="000000"/>
                  </a:solidFill>
                  <a:round/>
                  <a:headEnd/>
                  <a:tailEnd/>
                </a:ln>
                <a:gradFill rotWithShape="1">
                  <a:gsLst>
                    <a:gs pos="0">
                      <a:srgbClr val="3B003B"/>
                    </a:gs>
                    <a:gs pos="50000">
                      <a:srgbClr val="800080"/>
                    </a:gs>
                    <a:gs pos="100000">
                      <a:srgbClr val="3B003B"/>
                    </a:gs>
                  </a:gsLst>
                  <a:lin ang="5400000" scaled="1"/>
                </a:gradFill>
                <a:latin typeface="Impact"/>
                <a:ea typeface="Impact"/>
                <a:cs typeface="Impact"/>
              </a:rPr>
              <a:t>Variation</a:t>
            </a:r>
          </a:p>
        </p:txBody>
      </p:sp>
      <p:pic>
        <p:nvPicPr>
          <p:cNvPr id="5" name="Handel_Keyboardno5E">
            <a:hlinkClick r:id="" action="ppaction://media"/>
            <a:extLst>
              <a:ext uri="{FF2B5EF4-FFF2-40B4-BE49-F238E27FC236}">
                <a16:creationId xmlns:a16="http://schemas.microsoft.com/office/drawing/2014/main" id="{ED9134B8-D002-46CB-AFBC-9F2544F6370D}"/>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629909" y="4546930"/>
            <a:ext cx="487363" cy="487362"/>
          </a:xfrm>
          <a:prstGeom prst="rect">
            <a:avLst/>
          </a:prstGeom>
        </p:spPr>
      </p:pic>
      <p:pic>
        <p:nvPicPr>
          <p:cNvPr id="6" name="Shankar_Bhimpalasi">
            <a:hlinkClick r:id="" action="ppaction://media"/>
            <a:extLst>
              <a:ext uri="{FF2B5EF4-FFF2-40B4-BE49-F238E27FC236}">
                <a16:creationId xmlns:a16="http://schemas.microsoft.com/office/drawing/2014/main" id="{3085118A-A75C-4B4A-84D3-7932487349E1}"/>
              </a:ext>
            </a:extLst>
          </p:cNvPr>
          <p:cNvPicPr>
            <a:picLocks noChangeAspect="1"/>
          </p:cNvPicPr>
          <p:nvPr>
            <a:audioFile r:link="rId4"/>
            <p:extLst>
              <p:ext uri="{DAA4B4D4-6D71-4841-9C94-3DE7FCFB9230}">
                <p14:media xmlns:p14="http://schemas.microsoft.com/office/powerpoint/2010/main" r:embed="rId3"/>
              </p:ext>
            </p:extLst>
          </p:nvPr>
        </p:nvPicPr>
        <p:blipFill>
          <a:blip r:embed="rId8"/>
          <a:stretch>
            <a:fillRect/>
          </a:stretch>
        </p:blipFill>
        <p:spPr>
          <a:xfrm>
            <a:off x="1629909" y="5179084"/>
            <a:ext cx="487362"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543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2558"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audio>
              <p:cMediaNode vol="80000">
                <p:cTn id="12" fill="hold" display="0">
                  <p:stCondLst>
                    <p:cond delay="indefinite"/>
                  </p:stCondLst>
                  <p:endCondLst>
                    <p:cond evt="onStopAudio" delay="0">
                      <p:tgtEl>
                        <p:sldTgt/>
                      </p:tgtEl>
                    </p:cond>
                  </p:endCondLst>
                </p:cTn>
                <p:tgtEl>
                  <p:spTgt spid="6"/>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1752600" y="228600"/>
            <a:ext cx="8610600" cy="990600"/>
          </a:xfrm>
        </p:spPr>
        <p:txBody>
          <a:bodyPr>
            <a:normAutofit fontScale="90000"/>
          </a:bodyPr>
          <a:lstStyle/>
          <a:p>
            <a:pPr eaLnBrk="1" hangingPunct="1"/>
            <a:r>
              <a:rPr lang="en-US">
                <a:latin typeface="Times New Roman" charset="0"/>
                <a:ea typeface="ＭＳ Ｐゴシック" charset="0"/>
                <a:cs typeface="Times New Roman" charset="0"/>
              </a:rPr>
              <a:t>6. Musical Form:</a:t>
            </a:r>
            <a:br>
              <a:rPr lang="en-US">
                <a:latin typeface="Times New Roman" charset="0"/>
                <a:ea typeface="ＭＳ Ｐゴシック" charset="0"/>
                <a:cs typeface="Times New Roman" charset="0"/>
              </a:rPr>
            </a:br>
            <a:r>
              <a:rPr lang="en-US">
                <a:latin typeface="Times New Roman" charset="0"/>
                <a:ea typeface="ＭＳ Ｐゴシック" charset="0"/>
                <a:cs typeface="Times New Roman" charset="0"/>
              </a:rPr>
              <a:t>The Building Blocks of Form </a:t>
            </a:r>
          </a:p>
        </p:txBody>
      </p:sp>
      <p:sp>
        <p:nvSpPr>
          <p:cNvPr id="157699"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r>
              <a:rPr lang="en-US" sz="1100" i="0"/>
              <a:t>The Enjoyment of Music 11th, Shorter Edition</a:t>
            </a:r>
          </a:p>
        </p:txBody>
      </p:sp>
      <p:sp>
        <p:nvSpPr>
          <p:cNvPr id="157700" name="Rectangle 5"/>
          <p:cNvSpPr>
            <a:spLocks noChangeArrowheads="1"/>
          </p:cNvSpPr>
          <p:nvPr/>
        </p:nvSpPr>
        <p:spPr bwMode="auto">
          <a:xfrm>
            <a:off x="2514600" y="1447801"/>
            <a:ext cx="70866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200" b="1">
                <a:solidFill>
                  <a:srgbClr val="741214"/>
                </a:solidFill>
              </a:rPr>
              <a:t>Theme: A melodic idea used as a 	building block in music.</a:t>
            </a:r>
          </a:p>
        </p:txBody>
      </p:sp>
      <p:sp>
        <p:nvSpPr>
          <p:cNvPr id="157701" name="Rectangle 6"/>
          <p:cNvSpPr>
            <a:spLocks noChangeArrowheads="1"/>
          </p:cNvSpPr>
          <p:nvPr/>
        </p:nvSpPr>
        <p:spPr bwMode="auto">
          <a:xfrm>
            <a:off x="1965325" y="2874963"/>
            <a:ext cx="41465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dirty="0">
                <a:solidFill>
                  <a:srgbClr val="741214"/>
                </a:solidFill>
              </a:rPr>
              <a:t>Thematic development</a:t>
            </a:r>
          </a:p>
        </p:txBody>
      </p:sp>
      <p:sp>
        <p:nvSpPr>
          <p:cNvPr id="157703" name="Rectangle 9"/>
          <p:cNvSpPr>
            <a:spLocks noChangeArrowheads="1"/>
          </p:cNvSpPr>
          <p:nvPr/>
        </p:nvSpPr>
        <p:spPr bwMode="auto">
          <a:xfrm>
            <a:off x="1882775" y="3379116"/>
            <a:ext cx="84582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b="1" dirty="0">
                <a:solidFill>
                  <a:srgbClr val="741214"/>
                </a:solidFill>
              </a:rPr>
              <a:t>Thematic transformation  </a:t>
            </a:r>
          </a:p>
          <a:p>
            <a:r>
              <a:rPr lang="en-US" b="1" dirty="0">
                <a:solidFill>
                  <a:srgbClr val="741214"/>
                </a:solidFill>
              </a:rPr>
              <a:t>      (Berlioz: Symphony fantastique)</a:t>
            </a:r>
            <a:endParaRPr lang="en-US" sz="3200" b="1" dirty="0">
              <a:solidFill>
                <a:srgbClr val="741214"/>
              </a:solidFill>
            </a:endParaRPr>
          </a:p>
        </p:txBody>
      </p:sp>
      <p:sp>
        <p:nvSpPr>
          <p:cNvPr id="157704" name="Rectangle 13"/>
          <p:cNvSpPr>
            <a:spLocks noChangeArrowheads="1"/>
          </p:cNvSpPr>
          <p:nvPr/>
        </p:nvSpPr>
        <p:spPr bwMode="auto">
          <a:xfrm>
            <a:off x="1929040" y="4240890"/>
            <a:ext cx="7324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hlinkClick r:id="rId13" action="ppaction://hlinkfile"/>
              </a:rPr>
              <a:t>Mvt. I</a:t>
            </a:r>
            <a:endParaRPr lang="en-US"/>
          </a:p>
        </p:txBody>
      </p:sp>
      <p:sp>
        <p:nvSpPr>
          <p:cNvPr id="157705" name="Rectangle 15"/>
          <p:cNvSpPr>
            <a:spLocks noChangeArrowheads="1"/>
          </p:cNvSpPr>
          <p:nvPr/>
        </p:nvSpPr>
        <p:spPr bwMode="auto">
          <a:xfrm>
            <a:off x="1965325" y="4909626"/>
            <a:ext cx="79015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hlinkClick r:id="rId14" action="ppaction://hlinkfile"/>
              </a:rPr>
              <a:t>Mvt. II</a:t>
            </a:r>
            <a:endParaRPr lang="en-US"/>
          </a:p>
        </p:txBody>
      </p:sp>
      <p:sp>
        <p:nvSpPr>
          <p:cNvPr id="157706" name="Rectangle 17"/>
          <p:cNvSpPr>
            <a:spLocks noChangeArrowheads="1"/>
          </p:cNvSpPr>
          <p:nvPr/>
        </p:nvSpPr>
        <p:spPr bwMode="auto">
          <a:xfrm>
            <a:off x="1938112" y="5578362"/>
            <a:ext cx="8478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hlinkClick r:id="rId15" action="ppaction://hlinkfile"/>
              </a:rPr>
              <a:t>Mvt. III</a:t>
            </a:r>
            <a:endParaRPr lang="en-US"/>
          </a:p>
        </p:txBody>
      </p:sp>
      <p:sp>
        <p:nvSpPr>
          <p:cNvPr id="157707" name="Rectangle 19"/>
          <p:cNvSpPr>
            <a:spLocks noChangeArrowheads="1"/>
          </p:cNvSpPr>
          <p:nvPr/>
        </p:nvSpPr>
        <p:spPr bwMode="auto">
          <a:xfrm>
            <a:off x="7014030" y="4262248"/>
            <a:ext cx="8638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hlinkClick r:id="rId16" action="ppaction://hlinkfile"/>
              </a:rPr>
              <a:t>Mvt. IV</a:t>
            </a:r>
            <a:endParaRPr lang="en-US"/>
          </a:p>
        </p:txBody>
      </p:sp>
      <p:sp>
        <p:nvSpPr>
          <p:cNvPr id="157708" name="Rectangle 21"/>
          <p:cNvSpPr>
            <a:spLocks noChangeArrowheads="1"/>
          </p:cNvSpPr>
          <p:nvPr/>
        </p:nvSpPr>
        <p:spPr bwMode="auto">
          <a:xfrm>
            <a:off x="7024341" y="5389223"/>
            <a:ext cx="80618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hlinkClick r:id="rId17" action="ppaction://hlinkfile"/>
              </a:rPr>
              <a:t>Mvt. V</a:t>
            </a:r>
            <a:endParaRPr lang="en-US"/>
          </a:p>
        </p:txBody>
      </p:sp>
      <p:pic>
        <p:nvPicPr>
          <p:cNvPr id="8" name="Berlioz_SymFantastique_I">
            <a:hlinkClick r:id="" action="ppaction://media"/>
            <a:extLst>
              <a:ext uri="{FF2B5EF4-FFF2-40B4-BE49-F238E27FC236}">
                <a16:creationId xmlns:a16="http://schemas.microsoft.com/office/drawing/2014/main" id="{27F1F063-15EF-4560-92CD-606A89AED9AB}"/>
              </a:ext>
            </a:extLst>
          </p:cNvPr>
          <p:cNvPicPr>
            <a:picLocks noChangeAspect="1"/>
          </p:cNvPicPr>
          <p:nvPr>
            <a:audioFile r:link="rId2"/>
            <p:extLst>
              <p:ext uri="{DAA4B4D4-6D71-4841-9C94-3DE7FCFB9230}">
                <p14:media xmlns:p14="http://schemas.microsoft.com/office/powerpoint/2010/main" r:embed="rId1"/>
              </p:ext>
            </p:extLst>
          </p:nvPr>
        </p:nvPicPr>
        <p:blipFill>
          <a:blip r:embed="rId18"/>
          <a:stretch>
            <a:fillRect/>
          </a:stretch>
        </p:blipFill>
        <p:spPr>
          <a:xfrm>
            <a:off x="1377269" y="4240890"/>
            <a:ext cx="487363" cy="487362"/>
          </a:xfrm>
          <a:prstGeom prst="rect">
            <a:avLst/>
          </a:prstGeom>
        </p:spPr>
      </p:pic>
      <p:pic>
        <p:nvPicPr>
          <p:cNvPr id="9" name="Berlioz_SymFantastique_II">
            <a:hlinkClick r:id="" action="ppaction://media"/>
            <a:extLst>
              <a:ext uri="{FF2B5EF4-FFF2-40B4-BE49-F238E27FC236}">
                <a16:creationId xmlns:a16="http://schemas.microsoft.com/office/drawing/2014/main" id="{A5835BC4-34F5-4A6F-A7ED-ABE380040047}"/>
              </a:ext>
            </a:extLst>
          </p:cNvPr>
          <p:cNvPicPr>
            <a:picLocks noChangeAspect="1"/>
          </p:cNvPicPr>
          <p:nvPr>
            <a:audioFile r:link="rId4"/>
            <p:extLst>
              <p:ext uri="{DAA4B4D4-6D71-4841-9C94-3DE7FCFB9230}">
                <p14:media xmlns:p14="http://schemas.microsoft.com/office/powerpoint/2010/main" r:embed="rId3"/>
              </p:ext>
            </p:extLst>
          </p:nvPr>
        </p:nvPicPr>
        <p:blipFill>
          <a:blip r:embed="rId18"/>
          <a:stretch>
            <a:fillRect/>
          </a:stretch>
        </p:blipFill>
        <p:spPr>
          <a:xfrm>
            <a:off x="1395412" y="4885850"/>
            <a:ext cx="487362" cy="487363"/>
          </a:xfrm>
          <a:prstGeom prst="rect">
            <a:avLst/>
          </a:prstGeom>
        </p:spPr>
      </p:pic>
      <p:pic>
        <p:nvPicPr>
          <p:cNvPr id="10" name="Berlioz_SymFantastique_III">
            <a:hlinkClick r:id="" action="ppaction://media"/>
            <a:extLst>
              <a:ext uri="{FF2B5EF4-FFF2-40B4-BE49-F238E27FC236}">
                <a16:creationId xmlns:a16="http://schemas.microsoft.com/office/drawing/2014/main" id="{AEE5016E-AB5D-4274-8A96-326EC535D2AF}"/>
              </a:ext>
            </a:extLst>
          </p:cNvPr>
          <p:cNvPicPr>
            <a:picLocks noChangeAspect="1"/>
          </p:cNvPicPr>
          <p:nvPr>
            <a:audioFile r:link="rId6"/>
            <p:extLst>
              <p:ext uri="{DAA4B4D4-6D71-4841-9C94-3DE7FCFB9230}">
                <p14:media xmlns:p14="http://schemas.microsoft.com/office/powerpoint/2010/main" r:embed="rId5"/>
              </p:ext>
            </p:extLst>
          </p:nvPr>
        </p:nvPicPr>
        <p:blipFill>
          <a:blip r:embed="rId18"/>
          <a:stretch>
            <a:fillRect/>
          </a:stretch>
        </p:blipFill>
        <p:spPr>
          <a:xfrm>
            <a:off x="1450749" y="5640459"/>
            <a:ext cx="487363" cy="487362"/>
          </a:xfrm>
          <a:prstGeom prst="rect">
            <a:avLst/>
          </a:prstGeom>
        </p:spPr>
      </p:pic>
      <p:pic>
        <p:nvPicPr>
          <p:cNvPr id="11" name="Berlioz_SymFantastique_IV">
            <a:hlinkClick r:id="" action="ppaction://media"/>
            <a:extLst>
              <a:ext uri="{FF2B5EF4-FFF2-40B4-BE49-F238E27FC236}">
                <a16:creationId xmlns:a16="http://schemas.microsoft.com/office/drawing/2014/main" id="{89065F5D-AE01-497C-9260-FB50ADABAE55}"/>
              </a:ext>
            </a:extLst>
          </p:cNvPr>
          <p:cNvPicPr>
            <a:picLocks noChangeAspect="1"/>
          </p:cNvPicPr>
          <p:nvPr>
            <a:audioFile r:link="rId8"/>
            <p:extLst>
              <p:ext uri="{DAA4B4D4-6D71-4841-9C94-3DE7FCFB9230}">
                <p14:media xmlns:p14="http://schemas.microsoft.com/office/powerpoint/2010/main" r:embed="rId7"/>
              </p:ext>
            </p:extLst>
          </p:nvPr>
        </p:nvPicPr>
        <p:blipFill>
          <a:blip r:embed="rId18"/>
          <a:stretch>
            <a:fillRect/>
          </a:stretch>
        </p:blipFill>
        <p:spPr>
          <a:xfrm>
            <a:off x="8153400" y="4225247"/>
            <a:ext cx="487363" cy="487362"/>
          </a:xfrm>
          <a:prstGeom prst="rect">
            <a:avLst/>
          </a:prstGeom>
        </p:spPr>
      </p:pic>
      <p:pic>
        <p:nvPicPr>
          <p:cNvPr id="12" name="Berlioz_SymFantastique_V">
            <a:hlinkClick r:id="" action="ppaction://media"/>
            <a:extLst>
              <a:ext uri="{FF2B5EF4-FFF2-40B4-BE49-F238E27FC236}">
                <a16:creationId xmlns:a16="http://schemas.microsoft.com/office/drawing/2014/main" id="{9A3065B3-BDE8-4493-B7E4-120B2D1A67F3}"/>
              </a:ext>
            </a:extLst>
          </p:cNvPr>
          <p:cNvPicPr>
            <a:picLocks noChangeAspect="1"/>
          </p:cNvPicPr>
          <p:nvPr>
            <a:audioFile r:link="rId10"/>
            <p:extLst>
              <p:ext uri="{DAA4B4D4-6D71-4841-9C94-3DE7FCFB9230}">
                <p14:media xmlns:p14="http://schemas.microsoft.com/office/powerpoint/2010/main" r:embed="rId9"/>
              </p:ext>
            </p:extLst>
          </p:nvPr>
        </p:nvPicPr>
        <p:blipFill>
          <a:blip r:embed="rId18"/>
          <a:stretch>
            <a:fillRect/>
          </a:stretch>
        </p:blipFill>
        <p:spPr>
          <a:xfrm>
            <a:off x="8153400" y="5460332"/>
            <a:ext cx="487362" cy="48736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5662"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3002" fill="hold"/>
                                        <p:tgtEl>
                                          <p:spTgt spid="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58566" fill="hold"/>
                                        <p:tgtEl>
                                          <p:spTgt spid="10"/>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45374" fill="hold"/>
                                        <p:tgtEl>
                                          <p:spTgt spid="11"/>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5164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8"/>
                </p:tgtEl>
              </p:cMediaNode>
            </p:audio>
            <p:audio>
              <p:cMediaNode vol="80000">
                <p:cTn id="24" fill="hold" display="0">
                  <p:stCondLst>
                    <p:cond delay="indefinite"/>
                  </p:stCondLst>
                  <p:endCondLst>
                    <p:cond evt="onStopAudio" delay="0">
                      <p:tgtEl>
                        <p:sldTgt/>
                      </p:tgtEl>
                    </p:cond>
                  </p:endCondLst>
                </p:cTn>
                <p:tgtEl>
                  <p:spTgt spid="9"/>
                </p:tgtEl>
              </p:cMediaNode>
            </p:audio>
            <p:audio>
              <p:cMediaNode vol="80000">
                <p:cTn id="25" fill="hold" display="0">
                  <p:stCondLst>
                    <p:cond delay="indefinite"/>
                  </p:stCondLst>
                  <p:endCondLst>
                    <p:cond evt="onStopAudio" delay="0">
                      <p:tgtEl>
                        <p:sldTgt/>
                      </p:tgtEl>
                    </p:cond>
                  </p:endCondLst>
                </p:cTn>
                <p:tgtEl>
                  <p:spTgt spid="10"/>
                </p:tgtEl>
              </p:cMediaNode>
            </p:audio>
            <p:audio>
              <p:cMediaNode vol="80000">
                <p:cTn id="26" fill="hold" display="0">
                  <p:stCondLst>
                    <p:cond delay="indefinite"/>
                  </p:stCondLst>
                  <p:endCondLst>
                    <p:cond evt="onStopAudio" delay="0">
                      <p:tgtEl>
                        <p:sldTgt/>
                      </p:tgtEl>
                    </p:cond>
                  </p:endCondLst>
                </p:cTn>
                <p:tgtEl>
                  <p:spTgt spid="11"/>
                </p:tgtEl>
              </p:cMediaNode>
            </p:audio>
            <p:audio>
              <p:cMediaNode vol="80000">
                <p:cTn id="27" fill="hold" display="0">
                  <p:stCondLst>
                    <p:cond delay="indefinite"/>
                  </p:stCondLst>
                  <p:endCondLst>
                    <p:cond evt="onStopAudio" delay="0">
                      <p:tgtEl>
                        <p:sldTgt/>
                      </p:tgtEl>
                    </p:cond>
                  </p:endCondLst>
                </p:cTn>
                <p:tgtEl>
                  <p:spTgt spid="12"/>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2"/>
          <p:cNvSpPr>
            <a:spLocks noGrp="1" noChangeArrowheads="1"/>
          </p:cNvSpPr>
          <p:nvPr>
            <p:ph type="title"/>
          </p:nvPr>
        </p:nvSpPr>
        <p:spPr>
          <a:xfrm>
            <a:off x="1828800" y="762000"/>
            <a:ext cx="8458200" cy="609600"/>
          </a:xfrm>
        </p:spPr>
        <p:txBody>
          <a:bodyPr>
            <a:normAutofit fontScale="90000"/>
          </a:bodyPr>
          <a:lstStyle/>
          <a:p>
            <a:pPr eaLnBrk="1" hangingPunct="1"/>
            <a:r>
              <a:rPr lang="en-US">
                <a:latin typeface="Times New Roman" charset="0"/>
                <a:ea typeface="ＭＳ Ｐゴシック" charset="0"/>
                <a:cs typeface="Times New Roman" charset="0"/>
              </a:rPr>
              <a:t>6. Musical Form:</a:t>
            </a:r>
            <a:br>
              <a:rPr lang="en-US">
                <a:latin typeface="Times New Roman" charset="0"/>
                <a:ea typeface="ＭＳ Ｐゴシック" charset="0"/>
                <a:cs typeface="Times New Roman" charset="0"/>
              </a:rPr>
            </a:br>
            <a:r>
              <a:rPr lang="en-US">
                <a:latin typeface="Times New Roman" charset="0"/>
                <a:ea typeface="ＭＳ Ｐゴシック" charset="0"/>
                <a:cs typeface="Times New Roman" charset="0"/>
              </a:rPr>
              <a:t>The Building Blocks of Form: Theme </a:t>
            </a:r>
          </a:p>
        </p:txBody>
      </p:sp>
      <p:sp>
        <p:nvSpPr>
          <p:cNvPr id="159747"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r>
              <a:rPr lang="en-US" sz="1100" i="0"/>
              <a:t>The Enjoyment of Music 11th, Shorter Edition</a:t>
            </a:r>
          </a:p>
        </p:txBody>
      </p:sp>
      <p:sp>
        <p:nvSpPr>
          <p:cNvPr id="159748" name="Rectangle 5"/>
          <p:cNvSpPr>
            <a:spLocks noChangeArrowheads="1"/>
          </p:cNvSpPr>
          <p:nvPr/>
        </p:nvSpPr>
        <p:spPr bwMode="auto">
          <a:xfrm>
            <a:off x="1828801" y="2209801"/>
            <a:ext cx="182934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b="1">
                <a:solidFill>
                  <a:srgbClr val="741214"/>
                </a:solidFill>
              </a:rPr>
              <a:t>Sequence</a:t>
            </a:r>
          </a:p>
        </p:txBody>
      </p:sp>
      <p:sp>
        <p:nvSpPr>
          <p:cNvPr id="159749" name="Rectangle 8"/>
          <p:cNvSpPr>
            <a:spLocks noChangeArrowheads="1"/>
          </p:cNvSpPr>
          <p:nvPr/>
        </p:nvSpPr>
        <p:spPr bwMode="auto">
          <a:xfrm>
            <a:off x="1905000" y="4495800"/>
            <a:ext cx="4724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3200" b="1">
                <a:solidFill>
                  <a:srgbClr val="741214"/>
                </a:solidFill>
              </a:rPr>
              <a:t>Motive  </a:t>
            </a:r>
          </a:p>
        </p:txBody>
      </p:sp>
      <p:sp>
        <p:nvSpPr>
          <p:cNvPr id="159750" name="Rectangle 20"/>
          <p:cNvSpPr>
            <a:spLocks noChangeArrowheads="1"/>
          </p:cNvSpPr>
          <p:nvPr/>
        </p:nvSpPr>
        <p:spPr bwMode="auto">
          <a:xfrm>
            <a:off x="2454276" y="3124200"/>
            <a:ext cx="27826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hlinkClick r:id="rId9" action="ppaction://hlinkfile"/>
              </a:rPr>
              <a:t>Handel: Concerto Grosso, II</a:t>
            </a:r>
            <a:endParaRPr lang="en-US" b="1"/>
          </a:p>
        </p:txBody>
      </p:sp>
      <p:sp>
        <p:nvSpPr>
          <p:cNvPr id="159751" name="Rectangle 22"/>
          <p:cNvSpPr>
            <a:spLocks noChangeArrowheads="1"/>
          </p:cNvSpPr>
          <p:nvPr/>
        </p:nvSpPr>
        <p:spPr bwMode="auto">
          <a:xfrm>
            <a:off x="2438401" y="3857625"/>
            <a:ext cx="33246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a:hlinkClick r:id="rId10" action="ppaction://hlinkfile"/>
              </a:rPr>
              <a:t>Purcell: Rondeau from Abdelazar</a:t>
            </a:r>
            <a:endParaRPr lang="en-US" b="1"/>
          </a:p>
        </p:txBody>
      </p:sp>
      <p:sp>
        <p:nvSpPr>
          <p:cNvPr id="159752" name="Rectangle 24"/>
          <p:cNvSpPr>
            <a:spLocks noChangeArrowheads="1"/>
          </p:cNvSpPr>
          <p:nvPr/>
        </p:nvSpPr>
        <p:spPr bwMode="auto">
          <a:xfrm>
            <a:off x="2330451" y="5105400"/>
            <a:ext cx="28393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hlinkClick r:id="rId11" action="ppaction://hlinkfile"/>
              </a:rPr>
              <a:t>Mozart: Symphony No. 40, I</a:t>
            </a:r>
            <a:endParaRPr lang="en-US" b="1" dirty="0"/>
          </a:p>
        </p:txBody>
      </p:sp>
      <p:pic>
        <p:nvPicPr>
          <p:cNvPr id="5" name="Handel_ConcGrossoG">
            <a:hlinkClick r:id="" action="ppaction://media"/>
            <a:extLst>
              <a:ext uri="{FF2B5EF4-FFF2-40B4-BE49-F238E27FC236}">
                <a16:creationId xmlns:a16="http://schemas.microsoft.com/office/drawing/2014/main" id="{E322E866-9833-4241-A23E-5FE135CC0245}"/>
              </a:ext>
            </a:extLst>
          </p:cNvPr>
          <p:cNvPicPr>
            <a:picLocks noChangeAspect="1"/>
          </p:cNvPicPr>
          <p:nvPr>
            <a:audioFile r:link="rId2"/>
            <p:extLst>
              <p:ext uri="{DAA4B4D4-6D71-4841-9C94-3DE7FCFB9230}">
                <p14:media xmlns:p14="http://schemas.microsoft.com/office/powerpoint/2010/main" r:embed="rId1"/>
              </p:ext>
            </p:extLst>
          </p:nvPr>
        </p:nvPicPr>
        <p:blipFill>
          <a:blip r:embed="rId12"/>
          <a:stretch>
            <a:fillRect/>
          </a:stretch>
        </p:blipFill>
        <p:spPr>
          <a:xfrm>
            <a:off x="1661318" y="3019951"/>
            <a:ext cx="487363" cy="487362"/>
          </a:xfrm>
          <a:prstGeom prst="rect">
            <a:avLst/>
          </a:prstGeom>
        </p:spPr>
      </p:pic>
      <p:pic>
        <p:nvPicPr>
          <p:cNvPr id="6" name="Purcell_Rondeau">
            <a:hlinkClick r:id="" action="ppaction://media"/>
            <a:extLst>
              <a:ext uri="{FF2B5EF4-FFF2-40B4-BE49-F238E27FC236}">
                <a16:creationId xmlns:a16="http://schemas.microsoft.com/office/drawing/2014/main" id="{038AD392-BC8C-4820-A464-781C9502DA45}"/>
              </a:ext>
            </a:extLst>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1778794" y="3798610"/>
            <a:ext cx="487362" cy="487362"/>
          </a:xfrm>
          <a:prstGeom prst="rect">
            <a:avLst/>
          </a:prstGeom>
        </p:spPr>
      </p:pic>
      <p:pic>
        <p:nvPicPr>
          <p:cNvPr id="7" name="Mozart_Sym_I">
            <a:hlinkClick r:id="" action="ppaction://media"/>
            <a:extLst>
              <a:ext uri="{FF2B5EF4-FFF2-40B4-BE49-F238E27FC236}">
                <a16:creationId xmlns:a16="http://schemas.microsoft.com/office/drawing/2014/main" id="{A475BC29-533A-4306-85C3-4398944E3CFB}"/>
              </a:ext>
            </a:extLst>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1778793" y="5137275"/>
            <a:ext cx="487363" cy="48736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7704"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2155" fill="hold"/>
                                        <p:tgtEl>
                                          <p:spTgt spid="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5391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5" fill="hold" display="0">
                  <p:stCondLst>
                    <p:cond delay="indefinite"/>
                  </p:stCondLst>
                  <p:endCondLst>
                    <p:cond evt="onStopAudio" delay="0">
                      <p:tgtEl>
                        <p:sldTgt/>
                      </p:tgtEl>
                    </p:cond>
                  </p:endCondLst>
                </p:cTn>
                <p:tgtEl>
                  <p:spTgt spid="5"/>
                </p:tgtEl>
              </p:cMediaNode>
            </p:audio>
            <p:audio>
              <p:cMediaNode vol="80000">
                <p:cTn id="16" fill="hold" display="0">
                  <p:stCondLst>
                    <p:cond delay="indefinite"/>
                  </p:stCondLst>
                  <p:endCondLst>
                    <p:cond evt="onStopAudio" delay="0">
                      <p:tgtEl>
                        <p:sldTgt/>
                      </p:tgtEl>
                    </p:cond>
                  </p:endCondLst>
                </p:cTn>
                <p:tgtEl>
                  <p:spTgt spid="6"/>
                </p:tgtEl>
              </p:cMediaNode>
            </p:audio>
            <p:audio>
              <p:cMediaNode vol="80000">
                <p:cTn id="17" fill="hold" display="0">
                  <p:stCondLst>
                    <p:cond delay="indefinite"/>
                  </p:stCondLst>
                  <p:endCondLst>
                    <p:cond evt="onStopAudio" delay="0">
                      <p:tgtEl>
                        <p:sldTgt/>
                      </p:tgtEl>
                    </p:cond>
                  </p:endCondLst>
                </p:cTn>
                <p:tgtEl>
                  <p:spTgt spid="7"/>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Times New Roman"/>
                <a:cs typeface="Times New Roman"/>
              </a:rPr>
              <a:t>The Building Blocks of Form</a:t>
            </a:r>
          </a:p>
        </p:txBody>
      </p:sp>
      <p:sp>
        <p:nvSpPr>
          <p:cNvPr id="3" name="Content Placeholder 2"/>
          <p:cNvSpPr>
            <a:spLocks noGrp="1"/>
          </p:cNvSpPr>
          <p:nvPr>
            <p:ph idx="1"/>
          </p:nvPr>
        </p:nvSpPr>
        <p:spPr/>
        <p:txBody>
          <a:bodyPr>
            <a:normAutofit/>
          </a:bodyPr>
          <a:lstStyle/>
          <a:p>
            <a:r>
              <a:rPr lang="en-US" b="1" dirty="0">
                <a:latin typeface="Times New Roman"/>
                <a:cs typeface="Times New Roman"/>
              </a:rPr>
              <a:t>Theme</a:t>
            </a:r>
            <a:r>
              <a:rPr lang="en-US" dirty="0">
                <a:latin typeface="Times New Roman"/>
                <a:cs typeface="Times New Roman"/>
              </a:rPr>
              <a:t>: a melodic idea used as the building block for a larger work</a:t>
            </a:r>
          </a:p>
          <a:p>
            <a:r>
              <a:rPr lang="en-US" dirty="0">
                <a:latin typeface="Times New Roman"/>
                <a:cs typeface="Times New Roman"/>
              </a:rPr>
              <a:t>The expansion of a theme is called thematic development</a:t>
            </a:r>
          </a:p>
          <a:p>
            <a:r>
              <a:rPr lang="en-US" b="1" dirty="0">
                <a:latin typeface="Times New Roman"/>
                <a:cs typeface="Times New Roman"/>
              </a:rPr>
              <a:t>Sequence</a:t>
            </a:r>
            <a:r>
              <a:rPr lang="en-US" dirty="0">
                <a:latin typeface="Times New Roman"/>
                <a:cs typeface="Times New Roman"/>
              </a:rPr>
              <a:t> restates a theme at a higher or lower pitch level</a:t>
            </a:r>
          </a:p>
          <a:p>
            <a:pPr lvl="1"/>
            <a:r>
              <a:rPr lang="en-US" dirty="0">
                <a:cs typeface="Times New Roman"/>
              </a:rPr>
              <a:t>See Next Slide on transposition and modulation</a:t>
            </a:r>
            <a:endParaRPr lang="en-US" dirty="0">
              <a:latin typeface="Times New Roman"/>
              <a:cs typeface="Times New Roman"/>
            </a:endParaRPr>
          </a:p>
          <a:p>
            <a:r>
              <a:rPr lang="en-US" b="1" dirty="0">
                <a:latin typeface="Times New Roman"/>
                <a:cs typeface="Times New Roman"/>
              </a:rPr>
              <a:t>Motives</a:t>
            </a:r>
            <a:r>
              <a:rPr lang="en-US" dirty="0">
                <a:latin typeface="Times New Roman"/>
                <a:cs typeface="Times New Roman"/>
              </a:rPr>
              <a:t> are smaller units of a theme (see next slide)</a:t>
            </a:r>
          </a:p>
          <a:p>
            <a:r>
              <a:rPr lang="en-US" dirty="0">
                <a:latin typeface="Times New Roman"/>
                <a:cs typeface="Times New Roman"/>
              </a:rPr>
              <a:t>Call-and-response (responsorial)</a:t>
            </a:r>
          </a:p>
          <a:p>
            <a:r>
              <a:rPr lang="en-US" dirty="0">
                <a:latin typeface="Times New Roman"/>
                <a:cs typeface="Times New Roman"/>
              </a:rPr>
              <a:t>Ostinato</a:t>
            </a:r>
          </a:p>
          <a:p>
            <a:r>
              <a:rPr lang="en-US" dirty="0">
                <a:latin typeface="Times New Roman"/>
                <a:cs typeface="Times New Roman"/>
              </a:rPr>
              <a:t>Movements</a:t>
            </a:r>
          </a:p>
        </p:txBody>
      </p:sp>
    </p:spTree>
    <p:extLst>
      <p:ext uri="{BB962C8B-B14F-4D97-AF65-F5344CB8AC3E}">
        <p14:creationId xmlns:p14="http://schemas.microsoft.com/office/powerpoint/2010/main" val="3927463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bwMode="auto">
          <a:xfrm>
            <a:off x="2209800" y="-83641"/>
            <a:ext cx="7772400" cy="147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lvl1pPr algn="ctr" defTabSz="457200" rtl="0" fontAlgn="base">
              <a:spcBef>
                <a:spcPct val="0"/>
              </a:spcBef>
              <a:spcAft>
                <a:spcPct val="0"/>
              </a:spcAft>
              <a:defRPr sz="4400" kern="1200">
                <a:solidFill>
                  <a:schemeClr val="tx1"/>
                </a:solidFill>
                <a:latin typeface="+mj-lt"/>
                <a:ea typeface="Geneva" charset="0"/>
                <a:cs typeface="+mj-cs"/>
              </a:defRPr>
            </a:lvl1pPr>
            <a:lvl2pPr algn="ctr" defTabSz="457200" rtl="0" fontAlgn="base">
              <a:spcBef>
                <a:spcPct val="0"/>
              </a:spcBef>
              <a:spcAft>
                <a:spcPct val="0"/>
              </a:spcAft>
              <a:defRPr sz="4400">
                <a:solidFill>
                  <a:schemeClr val="tx1"/>
                </a:solidFill>
                <a:latin typeface="Calibri" charset="0"/>
                <a:ea typeface="Geneva" charset="0"/>
              </a:defRPr>
            </a:lvl2pPr>
            <a:lvl3pPr algn="ctr" defTabSz="457200" rtl="0" fontAlgn="base">
              <a:spcBef>
                <a:spcPct val="0"/>
              </a:spcBef>
              <a:spcAft>
                <a:spcPct val="0"/>
              </a:spcAft>
              <a:defRPr sz="4400">
                <a:solidFill>
                  <a:schemeClr val="tx1"/>
                </a:solidFill>
                <a:latin typeface="Calibri" charset="0"/>
                <a:ea typeface="Geneva" charset="0"/>
              </a:defRPr>
            </a:lvl3pPr>
            <a:lvl4pPr algn="ctr" defTabSz="457200" rtl="0" fontAlgn="base">
              <a:spcBef>
                <a:spcPct val="0"/>
              </a:spcBef>
              <a:spcAft>
                <a:spcPct val="0"/>
              </a:spcAft>
              <a:defRPr sz="4400">
                <a:solidFill>
                  <a:schemeClr val="tx1"/>
                </a:solidFill>
                <a:latin typeface="Calibri" charset="0"/>
                <a:ea typeface="Geneva" charset="0"/>
              </a:defRPr>
            </a:lvl4pPr>
            <a:lvl5pPr algn="ctr" defTabSz="457200" rtl="0" fontAlgn="base">
              <a:spcBef>
                <a:spcPct val="0"/>
              </a:spcBef>
              <a:spcAft>
                <a:spcPct val="0"/>
              </a:spcAft>
              <a:defRPr sz="4400">
                <a:solidFill>
                  <a:schemeClr val="tx1"/>
                </a:solidFill>
                <a:latin typeface="Calibri" charset="0"/>
                <a:ea typeface="Geneva" charset="0"/>
              </a:defRPr>
            </a:lvl5pPr>
            <a:lvl6pPr marL="457200" algn="ctr" defTabSz="457200" rtl="0" fontAlgn="base">
              <a:spcBef>
                <a:spcPct val="0"/>
              </a:spcBef>
              <a:spcAft>
                <a:spcPct val="0"/>
              </a:spcAft>
              <a:defRPr sz="4400">
                <a:solidFill>
                  <a:schemeClr val="tx1"/>
                </a:solidFill>
                <a:latin typeface="Calibri" charset="0"/>
                <a:ea typeface="Geneva" charset="0"/>
              </a:defRPr>
            </a:lvl6pPr>
            <a:lvl7pPr marL="914400" algn="ctr" defTabSz="457200" rtl="0" fontAlgn="base">
              <a:spcBef>
                <a:spcPct val="0"/>
              </a:spcBef>
              <a:spcAft>
                <a:spcPct val="0"/>
              </a:spcAft>
              <a:defRPr sz="4400">
                <a:solidFill>
                  <a:schemeClr val="tx1"/>
                </a:solidFill>
                <a:latin typeface="Calibri" charset="0"/>
                <a:ea typeface="Geneva" charset="0"/>
              </a:defRPr>
            </a:lvl7pPr>
            <a:lvl8pPr marL="1371600" algn="ctr" defTabSz="457200" rtl="0" fontAlgn="base">
              <a:spcBef>
                <a:spcPct val="0"/>
              </a:spcBef>
              <a:spcAft>
                <a:spcPct val="0"/>
              </a:spcAft>
              <a:defRPr sz="4400">
                <a:solidFill>
                  <a:schemeClr val="tx1"/>
                </a:solidFill>
                <a:latin typeface="Calibri" charset="0"/>
                <a:ea typeface="Geneva" charset="0"/>
              </a:defRPr>
            </a:lvl8pPr>
            <a:lvl9pPr marL="1828800" algn="ctr" defTabSz="457200" rtl="0" fontAlgn="base">
              <a:spcBef>
                <a:spcPct val="0"/>
              </a:spcBef>
              <a:spcAft>
                <a:spcPct val="0"/>
              </a:spcAft>
              <a:defRPr sz="4400">
                <a:solidFill>
                  <a:schemeClr val="tx1"/>
                </a:solidFill>
                <a:latin typeface="Calibri" charset="0"/>
                <a:ea typeface="Geneva" charset="0"/>
              </a:defRPr>
            </a:lvl9pPr>
          </a:lstStyle>
          <a:p>
            <a:r>
              <a:rPr lang="en-US" sz="1800" dirty="0">
                <a:latin typeface="Times New Roman" charset="0"/>
              </a:rPr>
              <a:t>Chapter 6: Musical Form</a:t>
            </a:r>
          </a:p>
        </p:txBody>
      </p:sp>
      <p:pic>
        <p:nvPicPr>
          <p:cNvPr id="6" name="Picture 5" descr="A screenshot of &quot;Motive and Sequences.&quot; In the song &quot;America (also God Save the Queen),&quot; the three-note motive &quot;My country&quot; in the first line is repeated at a higher pitch with &quot;Sweet land of....&quot; A similar sequence happens in the third line with the notes corresponding to the motive &quot;Land where my fathers died,&quot; repeating at a lower pitch with &quot;Land of the pilgrim's pride.&quot; This is located in Chapter 6 and is included on the recordings disc."/>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89669" y="1375801"/>
            <a:ext cx="8229600" cy="4686300"/>
          </a:xfrm>
          <a:prstGeom prst="rect">
            <a:avLst/>
          </a:prstGeom>
        </p:spPr>
      </p:pic>
    </p:spTree>
    <p:extLst>
      <p:ext uri="{BB962C8B-B14F-4D97-AF65-F5344CB8AC3E}">
        <p14:creationId xmlns:p14="http://schemas.microsoft.com/office/powerpoint/2010/main" val="18403534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a:xfrm>
            <a:off x="1752600" y="228600"/>
            <a:ext cx="8686800" cy="762000"/>
          </a:xfrm>
        </p:spPr>
        <p:txBody>
          <a:bodyPr/>
          <a:lstStyle/>
          <a:p>
            <a:pPr eaLnBrk="1" hangingPunct="1"/>
            <a:r>
              <a:rPr lang="en-US">
                <a:latin typeface="Times New Roman" charset="0"/>
                <a:ea typeface="ＭＳ Ｐゴシック" charset="0"/>
                <a:cs typeface="Times New Roman" charset="0"/>
              </a:rPr>
              <a:t>The Key as a Form-Building Element</a:t>
            </a:r>
          </a:p>
        </p:txBody>
      </p:sp>
      <p:sp>
        <p:nvSpPr>
          <p:cNvPr id="126979" name="Rectangle 3"/>
          <p:cNvSpPr>
            <a:spLocks noGrp="1" noChangeArrowheads="1"/>
          </p:cNvSpPr>
          <p:nvPr>
            <p:ph idx="1"/>
          </p:nvPr>
        </p:nvSpPr>
        <p:spPr>
          <a:xfrm>
            <a:off x="1828800" y="1066800"/>
            <a:ext cx="8305800" cy="990600"/>
          </a:xfrm>
        </p:spPr>
        <p:txBody>
          <a:bodyPr>
            <a:normAutofit fontScale="92500"/>
          </a:bodyPr>
          <a:lstStyle/>
          <a:p>
            <a:pPr marL="466725" indent="-466725"/>
            <a:r>
              <a:rPr lang="en-US" dirty="0">
                <a:latin typeface="Times New Roman" charset="0"/>
                <a:ea typeface="ＭＳ Ｐゴシック" charset="0"/>
                <a:cs typeface="Times New Roman" charset="0"/>
              </a:rPr>
              <a:t>Using a new key or temporarily shifting the tonal center </a:t>
            </a:r>
          </a:p>
          <a:p>
            <a:pPr marL="466725" indent="-466725"/>
            <a:r>
              <a:rPr lang="en-US" dirty="0">
                <a:latin typeface="Times New Roman" charset="0"/>
                <a:ea typeface="ＭＳ Ｐゴシック" charset="0"/>
                <a:cs typeface="Times New Roman" charset="0"/>
              </a:rPr>
              <a:t>Let’s do one together on the board.</a:t>
            </a:r>
          </a:p>
        </p:txBody>
      </p:sp>
      <p:sp>
        <p:nvSpPr>
          <p:cNvPr id="126980"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r>
              <a:rPr lang="en-US" sz="1100" i="0"/>
              <a:t>The Enjoyment of Music 11th, Shorter Edition</a:t>
            </a:r>
          </a:p>
        </p:txBody>
      </p:sp>
      <p:grpSp>
        <p:nvGrpSpPr>
          <p:cNvPr id="126981" name="Group 57"/>
          <p:cNvGrpSpPr>
            <a:grpSpLocks/>
          </p:cNvGrpSpPr>
          <p:nvPr/>
        </p:nvGrpSpPr>
        <p:grpSpPr bwMode="auto">
          <a:xfrm>
            <a:off x="2209800" y="2209800"/>
            <a:ext cx="7848600" cy="3962400"/>
            <a:chOff x="432" y="1392"/>
            <a:chExt cx="4944" cy="2496"/>
          </a:xfrm>
        </p:grpSpPr>
        <p:sp>
          <p:nvSpPr>
            <p:cNvPr id="126985" name="Line 5"/>
            <p:cNvSpPr>
              <a:spLocks noChangeShapeType="1"/>
            </p:cNvSpPr>
            <p:nvPr/>
          </p:nvSpPr>
          <p:spPr bwMode="auto">
            <a:xfrm>
              <a:off x="432" y="2592"/>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6986" name="Line 6"/>
            <p:cNvSpPr>
              <a:spLocks noChangeShapeType="1"/>
            </p:cNvSpPr>
            <p:nvPr/>
          </p:nvSpPr>
          <p:spPr bwMode="auto">
            <a:xfrm>
              <a:off x="432" y="2688"/>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6987" name="Line 7"/>
            <p:cNvSpPr>
              <a:spLocks noChangeShapeType="1"/>
            </p:cNvSpPr>
            <p:nvPr/>
          </p:nvSpPr>
          <p:spPr bwMode="auto">
            <a:xfrm>
              <a:off x="432" y="2784"/>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6988" name="Line 8"/>
            <p:cNvSpPr>
              <a:spLocks noChangeShapeType="1"/>
            </p:cNvSpPr>
            <p:nvPr/>
          </p:nvSpPr>
          <p:spPr bwMode="auto">
            <a:xfrm>
              <a:off x="432" y="2880"/>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6989" name="Line 9"/>
            <p:cNvSpPr>
              <a:spLocks noChangeShapeType="1"/>
            </p:cNvSpPr>
            <p:nvPr/>
          </p:nvSpPr>
          <p:spPr bwMode="auto">
            <a:xfrm>
              <a:off x="432" y="2976"/>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6990" name="Oval 11"/>
            <p:cNvSpPr>
              <a:spLocks noChangeArrowheads="1"/>
            </p:cNvSpPr>
            <p:nvPr/>
          </p:nvSpPr>
          <p:spPr bwMode="auto">
            <a:xfrm>
              <a:off x="912" y="2880"/>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6991" name="Oval 12"/>
            <p:cNvSpPr>
              <a:spLocks noChangeArrowheads="1"/>
            </p:cNvSpPr>
            <p:nvPr/>
          </p:nvSpPr>
          <p:spPr bwMode="auto">
            <a:xfrm>
              <a:off x="1440" y="2784"/>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6992" name="Oval 13"/>
            <p:cNvSpPr>
              <a:spLocks noChangeArrowheads="1"/>
            </p:cNvSpPr>
            <p:nvPr/>
          </p:nvSpPr>
          <p:spPr bwMode="auto">
            <a:xfrm>
              <a:off x="1920" y="2688"/>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6993" name="Oval 14"/>
            <p:cNvSpPr>
              <a:spLocks noChangeArrowheads="1"/>
            </p:cNvSpPr>
            <p:nvPr/>
          </p:nvSpPr>
          <p:spPr bwMode="auto">
            <a:xfrm>
              <a:off x="2400" y="2784"/>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6994" name="Oval 15"/>
            <p:cNvSpPr>
              <a:spLocks noChangeArrowheads="1"/>
            </p:cNvSpPr>
            <p:nvPr/>
          </p:nvSpPr>
          <p:spPr bwMode="auto">
            <a:xfrm>
              <a:off x="2928" y="2736"/>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6995" name="Oval 16"/>
            <p:cNvSpPr>
              <a:spLocks noChangeArrowheads="1"/>
            </p:cNvSpPr>
            <p:nvPr/>
          </p:nvSpPr>
          <p:spPr bwMode="auto">
            <a:xfrm>
              <a:off x="3456" y="2640"/>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6996" name="Oval 17"/>
            <p:cNvSpPr>
              <a:spLocks noChangeArrowheads="1"/>
            </p:cNvSpPr>
            <p:nvPr/>
          </p:nvSpPr>
          <p:spPr bwMode="auto">
            <a:xfrm>
              <a:off x="3984" y="2688"/>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6997" name="Line 20"/>
            <p:cNvSpPr>
              <a:spLocks noChangeShapeType="1"/>
            </p:cNvSpPr>
            <p:nvPr/>
          </p:nvSpPr>
          <p:spPr bwMode="auto">
            <a:xfrm>
              <a:off x="432" y="1680"/>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6998" name="Line 21"/>
            <p:cNvSpPr>
              <a:spLocks noChangeShapeType="1"/>
            </p:cNvSpPr>
            <p:nvPr/>
          </p:nvSpPr>
          <p:spPr bwMode="auto">
            <a:xfrm>
              <a:off x="432" y="1776"/>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6999" name="Line 22"/>
            <p:cNvSpPr>
              <a:spLocks noChangeShapeType="1"/>
            </p:cNvSpPr>
            <p:nvPr/>
          </p:nvSpPr>
          <p:spPr bwMode="auto">
            <a:xfrm>
              <a:off x="432" y="1872"/>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7000" name="Line 23"/>
            <p:cNvSpPr>
              <a:spLocks noChangeShapeType="1"/>
            </p:cNvSpPr>
            <p:nvPr/>
          </p:nvSpPr>
          <p:spPr bwMode="auto">
            <a:xfrm>
              <a:off x="432" y="1968"/>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7001" name="Line 24"/>
            <p:cNvSpPr>
              <a:spLocks noChangeShapeType="1"/>
            </p:cNvSpPr>
            <p:nvPr/>
          </p:nvSpPr>
          <p:spPr bwMode="auto">
            <a:xfrm>
              <a:off x="432" y="2064"/>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7002" name="Line 25"/>
            <p:cNvSpPr>
              <a:spLocks noChangeShapeType="1"/>
            </p:cNvSpPr>
            <p:nvPr/>
          </p:nvSpPr>
          <p:spPr bwMode="auto">
            <a:xfrm>
              <a:off x="816" y="2160"/>
              <a:ext cx="24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7003" name="Oval 26"/>
            <p:cNvSpPr>
              <a:spLocks noChangeArrowheads="1"/>
            </p:cNvSpPr>
            <p:nvPr/>
          </p:nvSpPr>
          <p:spPr bwMode="auto">
            <a:xfrm>
              <a:off x="912" y="2112"/>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04" name="Oval 27"/>
            <p:cNvSpPr>
              <a:spLocks noChangeArrowheads="1"/>
            </p:cNvSpPr>
            <p:nvPr/>
          </p:nvSpPr>
          <p:spPr bwMode="auto">
            <a:xfrm>
              <a:off x="1440" y="2016"/>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05" name="Oval 28"/>
            <p:cNvSpPr>
              <a:spLocks noChangeArrowheads="1"/>
            </p:cNvSpPr>
            <p:nvPr/>
          </p:nvSpPr>
          <p:spPr bwMode="auto">
            <a:xfrm>
              <a:off x="1920" y="1920"/>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06" name="Oval 29"/>
            <p:cNvSpPr>
              <a:spLocks noChangeArrowheads="1"/>
            </p:cNvSpPr>
            <p:nvPr/>
          </p:nvSpPr>
          <p:spPr bwMode="auto">
            <a:xfrm>
              <a:off x="2400" y="2016"/>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07" name="Oval 30"/>
            <p:cNvSpPr>
              <a:spLocks noChangeArrowheads="1"/>
            </p:cNvSpPr>
            <p:nvPr/>
          </p:nvSpPr>
          <p:spPr bwMode="auto">
            <a:xfrm>
              <a:off x="2928" y="1968"/>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08" name="Oval 31"/>
            <p:cNvSpPr>
              <a:spLocks noChangeArrowheads="1"/>
            </p:cNvSpPr>
            <p:nvPr/>
          </p:nvSpPr>
          <p:spPr bwMode="auto">
            <a:xfrm>
              <a:off x="3456" y="1872"/>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09" name="Oval 32"/>
            <p:cNvSpPr>
              <a:spLocks noChangeArrowheads="1"/>
            </p:cNvSpPr>
            <p:nvPr/>
          </p:nvSpPr>
          <p:spPr bwMode="auto">
            <a:xfrm>
              <a:off x="3984" y="1920"/>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10" name="Line 35"/>
            <p:cNvSpPr>
              <a:spLocks noChangeShapeType="1"/>
            </p:cNvSpPr>
            <p:nvPr/>
          </p:nvSpPr>
          <p:spPr bwMode="auto">
            <a:xfrm>
              <a:off x="432" y="3504"/>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7011" name="Line 36"/>
            <p:cNvSpPr>
              <a:spLocks noChangeShapeType="1"/>
            </p:cNvSpPr>
            <p:nvPr/>
          </p:nvSpPr>
          <p:spPr bwMode="auto">
            <a:xfrm>
              <a:off x="432" y="3600"/>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7012" name="Line 37"/>
            <p:cNvSpPr>
              <a:spLocks noChangeShapeType="1"/>
            </p:cNvSpPr>
            <p:nvPr/>
          </p:nvSpPr>
          <p:spPr bwMode="auto">
            <a:xfrm>
              <a:off x="432" y="3696"/>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7013" name="Line 38"/>
            <p:cNvSpPr>
              <a:spLocks noChangeShapeType="1"/>
            </p:cNvSpPr>
            <p:nvPr/>
          </p:nvSpPr>
          <p:spPr bwMode="auto">
            <a:xfrm>
              <a:off x="432" y="3792"/>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7014" name="Line 39"/>
            <p:cNvSpPr>
              <a:spLocks noChangeShapeType="1"/>
            </p:cNvSpPr>
            <p:nvPr/>
          </p:nvSpPr>
          <p:spPr bwMode="auto">
            <a:xfrm>
              <a:off x="432" y="3888"/>
              <a:ext cx="49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27015" name="Oval 41"/>
            <p:cNvSpPr>
              <a:spLocks noChangeArrowheads="1"/>
            </p:cNvSpPr>
            <p:nvPr/>
          </p:nvSpPr>
          <p:spPr bwMode="auto">
            <a:xfrm>
              <a:off x="912" y="3696"/>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16" name="Oval 42"/>
            <p:cNvSpPr>
              <a:spLocks noChangeArrowheads="1"/>
            </p:cNvSpPr>
            <p:nvPr/>
          </p:nvSpPr>
          <p:spPr bwMode="auto">
            <a:xfrm>
              <a:off x="1440" y="3600"/>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17" name="Oval 43"/>
            <p:cNvSpPr>
              <a:spLocks noChangeArrowheads="1"/>
            </p:cNvSpPr>
            <p:nvPr/>
          </p:nvSpPr>
          <p:spPr bwMode="auto">
            <a:xfrm>
              <a:off x="1920" y="3504"/>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18" name="Oval 44"/>
            <p:cNvSpPr>
              <a:spLocks noChangeArrowheads="1"/>
            </p:cNvSpPr>
            <p:nvPr/>
          </p:nvSpPr>
          <p:spPr bwMode="auto">
            <a:xfrm>
              <a:off x="2400" y="3600"/>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19" name="Oval 45"/>
            <p:cNvSpPr>
              <a:spLocks noChangeArrowheads="1"/>
            </p:cNvSpPr>
            <p:nvPr/>
          </p:nvSpPr>
          <p:spPr bwMode="auto">
            <a:xfrm>
              <a:off x="2928" y="3552"/>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20" name="Oval 46"/>
            <p:cNvSpPr>
              <a:spLocks noChangeArrowheads="1"/>
            </p:cNvSpPr>
            <p:nvPr/>
          </p:nvSpPr>
          <p:spPr bwMode="auto">
            <a:xfrm>
              <a:off x="3456" y="3456"/>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21" name="Oval 47"/>
            <p:cNvSpPr>
              <a:spLocks noChangeArrowheads="1"/>
            </p:cNvSpPr>
            <p:nvPr/>
          </p:nvSpPr>
          <p:spPr bwMode="auto">
            <a:xfrm>
              <a:off x="3984" y="3504"/>
              <a:ext cx="96" cy="96"/>
            </a:xfrm>
            <a:prstGeom prst="ellipse">
              <a:avLst/>
            </a:prstGeom>
            <a:solidFill>
              <a:schemeClr val="accent1"/>
            </a:solidFill>
            <a:ln w="9525">
              <a:solidFill>
                <a:schemeClr val="tx1"/>
              </a:solidFill>
              <a:round/>
              <a:headEnd/>
              <a:tailEnd/>
            </a:ln>
          </p:spPr>
          <p:txBody>
            <a:bodyPr wrap="none" anchor="ctr"/>
            <a:lstStyle/>
            <a:p>
              <a:pPr algn="ctr"/>
              <a:endParaRPr lang="en-US"/>
            </a:p>
          </p:txBody>
        </p:sp>
        <p:sp>
          <p:nvSpPr>
            <p:cNvPr id="127022" name="Rectangle 49"/>
            <p:cNvSpPr>
              <a:spLocks noChangeArrowheads="1"/>
            </p:cNvSpPr>
            <p:nvPr/>
          </p:nvSpPr>
          <p:spPr bwMode="auto">
            <a:xfrm>
              <a:off x="2747" y="2544"/>
              <a:ext cx="269" cy="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3600">
                  <a:latin typeface="Inkpen2" charset="0"/>
                </a:rPr>
                <a:t>b</a:t>
              </a:r>
            </a:p>
          </p:txBody>
        </p:sp>
        <p:sp>
          <p:nvSpPr>
            <p:cNvPr id="127023" name="Rectangle 50"/>
            <p:cNvSpPr>
              <a:spLocks noChangeArrowheads="1"/>
            </p:cNvSpPr>
            <p:nvPr/>
          </p:nvSpPr>
          <p:spPr bwMode="auto">
            <a:xfrm>
              <a:off x="710" y="1392"/>
              <a:ext cx="105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t>Original melody</a:t>
              </a:r>
            </a:p>
          </p:txBody>
        </p:sp>
        <p:sp>
          <p:nvSpPr>
            <p:cNvPr id="127024" name="Rectangle 51"/>
            <p:cNvSpPr>
              <a:spLocks noChangeArrowheads="1"/>
            </p:cNvSpPr>
            <p:nvPr/>
          </p:nvSpPr>
          <p:spPr bwMode="auto">
            <a:xfrm>
              <a:off x="860" y="2304"/>
              <a:ext cx="187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t>Transposed melody (up a 4th)</a:t>
              </a:r>
            </a:p>
          </p:txBody>
        </p:sp>
        <p:sp>
          <p:nvSpPr>
            <p:cNvPr id="127025" name="Rectangle 52"/>
            <p:cNvSpPr>
              <a:spLocks noChangeArrowheads="1"/>
            </p:cNvSpPr>
            <p:nvPr/>
          </p:nvSpPr>
          <p:spPr bwMode="auto">
            <a:xfrm>
              <a:off x="924" y="3216"/>
              <a:ext cx="175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t>Modulation (relative minor)</a:t>
              </a:r>
            </a:p>
          </p:txBody>
        </p:sp>
      </p:grpSp>
      <p:sp>
        <p:nvSpPr>
          <p:cNvPr id="126982" name="Text Box 54"/>
          <p:cNvSpPr txBox="1">
            <a:spLocks noChangeArrowheads="1"/>
          </p:cNvSpPr>
          <p:nvPr/>
        </p:nvSpPr>
        <p:spPr bwMode="auto">
          <a:xfrm>
            <a:off x="1954214" y="2743200"/>
            <a:ext cx="7889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algn="ctr" eaLnBrk="1" hangingPunct="1">
              <a:spcBef>
                <a:spcPct val="50000"/>
              </a:spcBef>
            </a:pPr>
            <a:r>
              <a:rPr lang="en-US" sz="3600">
                <a:latin typeface="Inkpen2" charset="0"/>
              </a:rPr>
              <a:t>&amp;</a:t>
            </a:r>
          </a:p>
        </p:txBody>
      </p:sp>
      <p:sp>
        <p:nvSpPr>
          <p:cNvPr id="126983" name="Text Box 55"/>
          <p:cNvSpPr txBox="1">
            <a:spLocks noChangeArrowheads="1"/>
          </p:cNvSpPr>
          <p:nvPr/>
        </p:nvSpPr>
        <p:spPr bwMode="auto">
          <a:xfrm>
            <a:off x="1981200" y="4191000"/>
            <a:ext cx="6365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algn="ctr" eaLnBrk="1" hangingPunct="1">
              <a:spcBef>
                <a:spcPct val="50000"/>
              </a:spcBef>
            </a:pPr>
            <a:r>
              <a:rPr lang="en-US" sz="3600">
                <a:latin typeface="Inkpen2" charset="0"/>
              </a:rPr>
              <a:t>&amp;</a:t>
            </a:r>
          </a:p>
        </p:txBody>
      </p:sp>
      <p:sp>
        <p:nvSpPr>
          <p:cNvPr id="126984" name="Text Box 56"/>
          <p:cNvSpPr txBox="1">
            <a:spLocks noChangeArrowheads="1"/>
          </p:cNvSpPr>
          <p:nvPr/>
        </p:nvSpPr>
        <p:spPr bwMode="auto">
          <a:xfrm>
            <a:off x="1981200" y="5638800"/>
            <a:ext cx="6365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algn="ctr" eaLnBrk="1" hangingPunct="1">
              <a:spcBef>
                <a:spcPct val="50000"/>
              </a:spcBef>
            </a:pPr>
            <a:r>
              <a:rPr lang="en-US" sz="3600">
                <a:latin typeface="Inkpen2" charset="0"/>
              </a:rPr>
              <a:t>&amp;</a:t>
            </a:r>
          </a:p>
        </p:txBody>
      </p:sp>
    </p:spTree>
    <p:extLst>
      <p:ext uri="{BB962C8B-B14F-4D97-AF65-F5344CB8AC3E}">
        <p14:creationId xmlns:p14="http://schemas.microsoft.com/office/powerpoint/2010/main" val="20345703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2209800" y="-83641"/>
            <a:ext cx="7772400" cy="147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noAutofit/>
          </a:bodyPr>
          <a:lstStyle>
            <a:lvl1pPr algn="ctr" defTabSz="457200" rtl="0" fontAlgn="base">
              <a:spcBef>
                <a:spcPct val="0"/>
              </a:spcBef>
              <a:spcAft>
                <a:spcPct val="0"/>
              </a:spcAft>
              <a:defRPr sz="4400" kern="1200">
                <a:solidFill>
                  <a:schemeClr val="tx1"/>
                </a:solidFill>
                <a:latin typeface="+mj-lt"/>
                <a:ea typeface="Geneva" charset="0"/>
                <a:cs typeface="+mj-cs"/>
              </a:defRPr>
            </a:lvl1pPr>
            <a:lvl2pPr algn="ctr" defTabSz="457200" rtl="0" fontAlgn="base">
              <a:spcBef>
                <a:spcPct val="0"/>
              </a:spcBef>
              <a:spcAft>
                <a:spcPct val="0"/>
              </a:spcAft>
              <a:defRPr sz="4400">
                <a:solidFill>
                  <a:schemeClr val="tx1"/>
                </a:solidFill>
                <a:latin typeface="Calibri" charset="0"/>
                <a:ea typeface="Geneva" charset="0"/>
              </a:defRPr>
            </a:lvl2pPr>
            <a:lvl3pPr algn="ctr" defTabSz="457200" rtl="0" fontAlgn="base">
              <a:spcBef>
                <a:spcPct val="0"/>
              </a:spcBef>
              <a:spcAft>
                <a:spcPct val="0"/>
              </a:spcAft>
              <a:defRPr sz="4400">
                <a:solidFill>
                  <a:schemeClr val="tx1"/>
                </a:solidFill>
                <a:latin typeface="Calibri" charset="0"/>
                <a:ea typeface="Geneva" charset="0"/>
              </a:defRPr>
            </a:lvl3pPr>
            <a:lvl4pPr algn="ctr" defTabSz="457200" rtl="0" fontAlgn="base">
              <a:spcBef>
                <a:spcPct val="0"/>
              </a:spcBef>
              <a:spcAft>
                <a:spcPct val="0"/>
              </a:spcAft>
              <a:defRPr sz="4400">
                <a:solidFill>
                  <a:schemeClr val="tx1"/>
                </a:solidFill>
                <a:latin typeface="Calibri" charset="0"/>
                <a:ea typeface="Geneva" charset="0"/>
              </a:defRPr>
            </a:lvl4pPr>
            <a:lvl5pPr algn="ctr" defTabSz="457200" rtl="0" fontAlgn="base">
              <a:spcBef>
                <a:spcPct val="0"/>
              </a:spcBef>
              <a:spcAft>
                <a:spcPct val="0"/>
              </a:spcAft>
              <a:defRPr sz="4400">
                <a:solidFill>
                  <a:schemeClr val="tx1"/>
                </a:solidFill>
                <a:latin typeface="Calibri" charset="0"/>
                <a:ea typeface="Geneva" charset="0"/>
              </a:defRPr>
            </a:lvl5pPr>
            <a:lvl6pPr marL="457200" algn="ctr" defTabSz="457200" rtl="0" fontAlgn="base">
              <a:spcBef>
                <a:spcPct val="0"/>
              </a:spcBef>
              <a:spcAft>
                <a:spcPct val="0"/>
              </a:spcAft>
              <a:defRPr sz="4400">
                <a:solidFill>
                  <a:schemeClr val="tx1"/>
                </a:solidFill>
                <a:latin typeface="Calibri" charset="0"/>
                <a:ea typeface="Geneva" charset="0"/>
              </a:defRPr>
            </a:lvl6pPr>
            <a:lvl7pPr marL="914400" algn="ctr" defTabSz="457200" rtl="0" fontAlgn="base">
              <a:spcBef>
                <a:spcPct val="0"/>
              </a:spcBef>
              <a:spcAft>
                <a:spcPct val="0"/>
              </a:spcAft>
              <a:defRPr sz="4400">
                <a:solidFill>
                  <a:schemeClr val="tx1"/>
                </a:solidFill>
                <a:latin typeface="Calibri" charset="0"/>
                <a:ea typeface="Geneva" charset="0"/>
              </a:defRPr>
            </a:lvl7pPr>
            <a:lvl8pPr marL="1371600" algn="ctr" defTabSz="457200" rtl="0" fontAlgn="base">
              <a:spcBef>
                <a:spcPct val="0"/>
              </a:spcBef>
              <a:spcAft>
                <a:spcPct val="0"/>
              </a:spcAft>
              <a:defRPr sz="4400">
                <a:solidFill>
                  <a:schemeClr val="tx1"/>
                </a:solidFill>
                <a:latin typeface="Calibri" charset="0"/>
                <a:ea typeface="Geneva" charset="0"/>
              </a:defRPr>
            </a:lvl8pPr>
            <a:lvl9pPr marL="1828800" algn="ctr" defTabSz="457200" rtl="0" fontAlgn="base">
              <a:spcBef>
                <a:spcPct val="0"/>
              </a:spcBef>
              <a:spcAft>
                <a:spcPct val="0"/>
              </a:spcAft>
              <a:defRPr sz="4400">
                <a:solidFill>
                  <a:schemeClr val="tx1"/>
                </a:solidFill>
                <a:latin typeface="Calibri" charset="0"/>
                <a:ea typeface="Geneva" charset="0"/>
              </a:defRPr>
            </a:lvl9pPr>
          </a:lstStyle>
          <a:p>
            <a:r>
              <a:rPr lang="en-US" sz="1800" dirty="0">
                <a:latin typeface="Times New Roman" charset="0"/>
              </a:rPr>
              <a:t>Chapter 6: Musical Form</a:t>
            </a:r>
          </a:p>
        </p:txBody>
      </p:sp>
      <p:pic>
        <p:nvPicPr>
          <p:cNvPr id="5" name="Picture 4" descr="A screenshot of the &quot;Key Points&quot; list from Chapter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56826" y="1689100"/>
            <a:ext cx="8686800" cy="3299778"/>
          </a:xfrm>
          <a:prstGeom prst="rect">
            <a:avLst/>
          </a:prstGeom>
        </p:spPr>
      </p:pic>
    </p:spTree>
    <p:extLst>
      <p:ext uri="{BB962C8B-B14F-4D97-AF65-F5344CB8AC3E}">
        <p14:creationId xmlns:p14="http://schemas.microsoft.com/office/powerpoint/2010/main" val="18742180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1752600" y="381000"/>
            <a:ext cx="8610600" cy="685800"/>
          </a:xfrm>
        </p:spPr>
        <p:txBody>
          <a:bodyPr>
            <a:normAutofit fontScale="90000"/>
          </a:bodyPr>
          <a:lstStyle/>
          <a:p>
            <a:pPr eaLnBrk="1" hangingPunct="1"/>
            <a:r>
              <a:rPr lang="en-US">
                <a:latin typeface="Times New Roman" charset="0"/>
                <a:ea typeface="ＭＳ Ｐゴシック" charset="0"/>
                <a:cs typeface="Times New Roman" charset="0"/>
              </a:rPr>
              <a:t>6. Musical Form:</a:t>
            </a:r>
            <a:br>
              <a:rPr lang="en-US">
                <a:latin typeface="Times New Roman" charset="0"/>
                <a:ea typeface="ＭＳ Ｐゴシック" charset="0"/>
                <a:cs typeface="Times New Roman" charset="0"/>
              </a:rPr>
            </a:br>
            <a:r>
              <a:rPr lang="en-US">
                <a:latin typeface="Times New Roman" charset="0"/>
                <a:ea typeface="ＭＳ Ｐゴシック" charset="0"/>
                <a:cs typeface="Times New Roman" charset="0"/>
              </a:rPr>
              <a:t>The Building Blocks of Form </a:t>
            </a:r>
          </a:p>
        </p:txBody>
      </p:sp>
      <p:sp>
        <p:nvSpPr>
          <p:cNvPr id="161795" name="Footer Placeholder 4"/>
          <p:cNvSpPr>
            <a:spLocks noGrp="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eaLnBrk="1" hangingPunct="1"/>
            <a:r>
              <a:rPr lang="en-US" sz="1100" i="0"/>
              <a:t>The Enjoyment of Music 11th, Shorter Edition</a:t>
            </a:r>
          </a:p>
        </p:txBody>
      </p:sp>
      <p:sp>
        <p:nvSpPr>
          <p:cNvPr id="161796" name="Rectangle 9"/>
          <p:cNvSpPr>
            <a:spLocks noChangeArrowheads="1"/>
          </p:cNvSpPr>
          <p:nvPr/>
        </p:nvSpPr>
        <p:spPr bwMode="auto">
          <a:xfrm>
            <a:off x="2314576" y="2324100"/>
            <a:ext cx="34874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hlinkClick r:id="rId7" action="ppaction://hlinkfile"/>
              </a:rPr>
              <a:t>African traditional: </a:t>
            </a:r>
            <a:r>
              <a:rPr lang="ja-JP" altLang="en-US" dirty="0">
                <a:hlinkClick r:id="rId7" action="ppaction://hlinkfile"/>
              </a:rPr>
              <a:t>“</a:t>
            </a:r>
            <a:r>
              <a:rPr lang="en-US" dirty="0">
                <a:hlinkClick r:id="rId7" action="ppaction://hlinkfile"/>
              </a:rPr>
              <a:t>Porter</a:t>
            </a:r>
            <a:r>
              <a:rPr lang="ja-JP" altLang="en-US" dirty="0">
                <a:hlinkClick r:id="rId7" action="ppaction://hlinkfile"/>
              </a:rPr>
              <a:t>’</a:t>
            </a:r>
            <a:r>
              <a:rPr lang="en-US" dirty="0">
                <a:hlinkClick r:id="rId7" action="ppaction://hlinkfile"/>
              </a:rPr>
              <a:t>s Song</a:t>
            </a:r>
            <a:r>
              <a:rPr lang="ja-JP" altLang="en-US" dirty="0">
                <a:hlinkClick r:id="rId7" action="ppaction://hlinkfile"/>
              </a:rPr>
              <a:t>”</a:t>
            </a:r>
            <a:r>
              <a:rPr lang="en-US" dirty="0">
                <a:hlinkClick r:id="rId7" action="ppaction://hlinkfile"/>
              </a:rPr>
              <a:t> </a:t>
            </a:r>
            <a:endParaRPr lang="en-US" dirty="0"/>
          </a:p>
        </p:txBody>
      </p:sp>
      <p:sp>
        <p:nvSpPr>
          <p:cNvPr id="161798" name="Rectangle 13"/>
          <p:cNvSpPr>
            <a:spLocks noChangeArrowheads="1"/>
          </p:cNvSpPr>
          <p:nvPr/>
        </p:nvSpPr>
        <p:spPr bwMode="auto">
          <a:xfrm>
            <a:off x="2314576" y="4628388"/>
            <a:ext cx="501611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dirty="0">
                <a:hlinkClick r:id="rId8" action="ppaction://hlinkfile"/>
              </a:rPr>
              <a:t>Couperin: </a:t>
            </a:r>
            <a:r>
              <a:rPr lang="ja-JP" altLang="en-US" dirty="0">
                <a:hlinkClick r:id="rId8" action="ppaction://hlinkfile"/>
              </a:rPr>
              <a:t>“</a:t>
            </a:r>
            <a:r>
              <a:rPr lang="en-US" dirty="0">
                <a:hlinkClick r:id="rId8" action="ppaction://hlinkfile"/>
              </a:rPr>
              <a:t>Les barricades </a:t>
            </a:r>
            <a:r>
              <a:rPr lang="en-US" dirty="0" err="1">
                <a:hlinkClick r:id="rId8" action="ppaction://hlinkfile"/>
              </a:rPr>
              <a:t>misterieuses</a:t>
            </a:r>
            <a:r>
              <a:rPr lang="ja-JP" altLang="en-US" dirty="0">
                <a:hlinkClick r:id="rId8" action="ppaction://hlinkfile"/>
              </a:rPr>
              <a:t>”</a:t>
            </a:r>
            <a:endParaRPr lang="en-US" altLang="ja-JP" dirty="0"/>
          </a:p>
          <a:p>
            <a:endParaRPr lang="en-US" dirty="0"/>
          </a:p>
          <a:p>
            <a:r>
              <a:rPr lang="en-US" dirty="0"/>
              <a:t>Pachelbel’s Cannon and (Rant)</a:t>
            </a:r>
          </a:p>
          <a:p>
            <a:r>
              <a:rPr lang="en-US" dirty="0">
                <a:hlinkClick r:id="rId9"/>
              </a:rPr>
              <a:t>https://www.youtube.com/watch?v=NlprozGcs80</a:t>
            </a:r>
            <a:endParaRPr lang="en-US" dirty="0"/>
          </a:p>
          <a:p>
            <a:r>
              <a:rPr lang="en-US" dirty="0">
                <a:hlinkClick r:id="rId10"/>
              </a:rPr>
              <a:t>https://www.youtube.com/watch?v=JdxkVQy7QLM</a:t>
            </a:r>
            <a:endParaRPr lang="en-US" dirty="0"/>
          </a:p>
        </p:txBody>
      </p:sp>
      <p:sp>
        <p:nvSpPr>
          <p:cNvPr id="161799" name="Text Box 15"/>
          <p:cNvSpPr txBox="1">
            <a:spLocks noChangeArrowheads="1"/>
          </p:cNvSpPr>
          <p:nvPr/>
        </p:nvSpPr>
        <p:spPr bwMode="auto">
          <a:xfrm>
            <a:off x="1830389" y="1543050"/>
            <a:ext cx="5773737"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algn="ctr" eaLnBrk="1" hangingPunct="1"/>
            <a:r>
              <a:rPr lang="en-US" sz="3200" i="0">
                <a:solidFill>
                  <a:srgbClr val="741214"/>
                </a:solidFill>
              </a:rPr>
              <a:t>Call-and-response, or responsorial</a:t>
            </a:r>
          </a:p>
        </p:txBody>
      </p:sp>
      <p:sp>
        <p:nvSpPr>
          <p:cNvPr id="161800" name="Text Box 16"/>
          <p:cNvSpPr txBox="1">
            <a:spLocks noChangeArrowheads="1"/>
          </p:cNvSpPr>
          <p:nvPr/>
        </p:nvSpPr>
        <p:spPr bwMode="auto">
          <a:xfrm>
            <a:off x="1752600" y="3081472"/>
            <a:ext cx="15621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i="1">
                <a:solidFill>
                  <a:schemeClr val="tx1"/>
                </a:solidFill>
                <a:latin typeface="Times New Roman" charset="0"/>
                <a:ea typeface="ＭＳ Ｐゴシック" charset="0"/>
                <a:cs typeface="ＭＳ Ｐゴシック" charset="0"/>
              </a:defRPr>
            </a:lvl1pPr>
            <a:lvl2pPr marL="37931725" indent="-37474525" eaLnBrk="0" hangingPunct="0">
              <a:defRPr sz="2400" i="1">
                <a:solidFill>
                  <a:schemeClr val="tx1"/>
                </a:solidFill>
                <a:latin typeface="Times New Roman" charset="0"/>
                <a:ea typeface="ＭＳ Ｐゴシック" charset="0"/>
              </a:defRPr>
            </a:lvl2pPr>
            <a:lvl3pPr eaLnBrk="0" hangingPunct="0">
              <a:defRPr sz="2400" i="1">
                <a:solidFill>
                  <a:schemeClr val="tx1"/>
                </a:solidFill>
                <a:latin typeface="Times New Roman" charset="0"/>
                <a:ea typeface="ＭＳ Ｐゴシック" charset="0"/>
              </a:defRPr>
            </a:lvl3pPr>
            <a:lvl4pPr eaLnBrk="0" hangingPunct="0">
              <a:defRPr sz="2400" i="1">
                <a:solidFill>
                  <a:schemeClr val="tx1"/>
                </a:solidFill>
                <a:latin typeface="Times New Roman" charset="0"/>
                <a:ea typeface="ＭＳ Ｐゴシック" charset="0"/>
              </a:defRPr>
            </a:lvl4pPr>
            <a:lvl5pPr eaLnBrk="0" hangingPunct="0">
              <a:defRPr sz="2400" i="1">
                <a:solidFill>
                  <a:schemeClr val="tx1"/>
                </a:solidFill>
                <a:latin typeface="Times New Roman" charset="0"/>
                <a:ea typeface="ＭＳ Ｐゴシック" charset="0"/>
              </a:defRPr>
            </a:lvl5pPr>
            <a:lvl6pPr marL="457200" eaLnBrk="0" fontAlgn="base" hangingPunct="0">
              <a:spcBef>
                <a:spcPct val="0"/>
              </a:spcBef>
              <a:spcAft>
                <a:spcPct val="0"/>
              </a:spcAft>
              <a:defRPr sz="2400" i="1">
                <a:solidFill>
                  <a:schemeClr val="tx1"/>
                </a:solidFill>
                <a:latin typeface="Times New Roman" charset="0"/>
                <a:ea typeface="ＭＳ Ｐゴシック" charset="0"/>
              </a:defRPr>
            </a:lvl6pPr>
            <a:lvl7pPr marL="914400" eaLnBrk="0" fontAlgn="base" hangingPunct="0">
              <a:spcBef>
                <a:spcPct val="0"/>
              </a:spcBef>
              <a:spcAft>
                <a:spcPct val="0"/>
              </a:spcAft>
              <a:defRPr sz="2400" i="1">
                <a:solidFill>
                  <a:schemeClr val="tx1"/>
                </a:solidFill>
                <a:latin typeface="Times New Roman" charset="0"/>
                <a:ea typeface="ＭＳ Ｐゴシック" charset="0"/>
              </a:defRPr>
            </a:lvl7pPr>
            <a:lvl8pPr marL="1371600" eaLnBrk="0" fontAlgn="base" hangingPunct="0">
              <a:spcBef>
                <a:spcPct val="0"/>
              </a:spcBef>
              <a:spcAft>
                <a:spcPct val="0"/>
              </a:spcAft>
              <a:defRPr sz="2400" i="1">
                <a:solidFill>
                  <a:schemeClr val="tx1"/>
                </a:solidFill>
                <a:latin typeface="Times New Roman" charset="0"/>
                <a:ea typeface="ＭＳ Ｐゴシック" charset="0"/>
              </a:defRPr>
            </a:lvl8pPr>
            <a:lvl9pPr marL="1828800" eaLnBrk="0" fontAlgn="base" hangingPunct="0">
              <a:spcBef>
                <a:spcPct val="0"/>
              </a:spcBef>
              <a:spcAft>
                <a:spcPct val="0"/>
              </a:spcAft>
              <a:defRPr sz="2400" i="1">
                <a:solidFill>
                  <a:schemeClr val="tx1"/>
                </a:solidFill>
                <a:latin typeface="Times New Roman" charset="0"/>
                <a:ea typeface="ＭＳ Ｐゴシック" charset="0"/>
              </a:defRPr>
            </a:lvl9pPr>
          </a:lstStyle>
          <a:p>
            <a:pPr algn="ctr" eaLnBrk="1" hangingPunct="1"/>
            <a:r>
              <a:rPr lang="en-US" sz="3200" i="0" dirty="0">
                <a:solidFill>
                  <a:srgbClr val="741214"/>
                </a:solidFill>
              </a:rPr>
              <a:t>Ostinato</a:t>
            </a:r>
          </a:p>
        </p:txBody>
      </p:sp>
      <p:pic>
        <p:nvPicPr>
          <p:cNvPr id="5" name="PortersSongAfrican">
            <a:hlinkClick r:id="" action="ppaction://media"/>
            <a:extLst>
              <a:ext uri="{FF2B5EF4-FFF2-40B4-BE49-F238E27FC236}">
                <a16:creationId xmlns:a16="http://schemas.microsoft.com/office/drawing/2014/main" id="{F5FCB516-1A9F-479D-8D20-1AF490F2EC1A}"/>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1846263" y="2272630"/>
            <a:ext cx="487362" cy="487363"/>
          </a:xfrm>
          <a:prstGeom prst="rect">
            <a:avLst/>
          </a:prstGeom>
        </p:spPr>
      </p:pic>
      <p:pic>
        <p:nvPicPr>
          <p:cNvPr id="6" name="Couperin_Lesbarricade">
            <a:hlinkClick r:id="" action="ppaction://media"/>
            <a:extLst>
              <a:ext uri="{FF2B5EF4-FFF2-40B4-BE49-F238E27FC236}">
                <a16:creationId xmlns:a16="http://schemas.microsoft.com/office/drawing/2014/main" id="{11EA967F-205E-4662-BD7C-B09AD28A31A7}"/>
              </a:ext>
            </a:extLst>
          </p:cNvPr>
          <p:cNvPicPr>
            <a:picLocks noChangeAspect="1"/>
          </p:cNvPicPr>
          <p:nvPr>
            <a:audioFile r:link="rId4"/>
            <p:extLst>
              <p:ext uri="{DAA4B4D4-6D71-4841-9C94-3DE7FCFB9230}">
                <p14:media xmlns:p14="http://schemas.microsoft.com/office/powerpoint/2010/main" r:embed="rId3"/>
              </p:ext>
            </p:extLst>
          </p:nvPr>
        </p:nvPicPr>
        <p:blipFill>
          <a:blip r:embed="rId11"/>
          <a:stretch>
            <a:fillRect/>
          </a:stretch>
        </p:blipFill>
        <p:spPr>
          <a:xfrm>
            <a:off x="6307314" y="4611395"/>
            <a:ext cx="487363" cy="487362"/>
          </a:xfrm>
          <a:prstGeom prst="rect">
            <a:avLst/>
          </a:prstGeom>
        </p:spPr>
      </p:pic>
      <p:sp>
        <p:nvSpPr>
          <p:cNvPr id="7" name="TextBox 6">
            <a:extLst>
              <a:ext uri="{FF2B5EF4-FFF2-40B4-BE49-F238E27FC236}">
                <a16:creationId xmlns:a16="http://schemas.microsoft.com/office/drawing/2014/main" id="{A361EA7F-993F-4242-BE66-CF98DD6B6D99}"/>
              </a:ext>
            </a:extLst>
          </p:cNvPr>
          <p:cNvSpPr txBox="1"/>
          <p:nvPr/>
        </p:nvSpPr>
        <p:spPr>
          <a:xfrm>
            <a:off x="2314576" y="3991429"/>
            <a:ext cx="7620419" cy="369332"/>
          </a:xfrm>
          <a:prstGeom prst="rect">
            <a:avLst/>
          </a:prstGeom>
          <a:noFill/>
        </p:spPr>
        <p:txBody>
          <a:bodyPr wrap="none" rtlCol="0">
            <a:spAutoFit/>
          </a:bodyPr>
          <a:lstStyle/>
          <a:p>
            <a:r>
              <a:rPr lang="en-US" dirty="0"/>
              <a:t>Herbie Hancock: Chameleon </a:t>
            </a:r>
            <a:r>
              <a:rPr lang="en-US" dirty="0">
                <a:hlinkClick r:id="rId12"/>
              </a:rPr>
              <a:t>https://www.youtube.com/watch?v=UbkqE4fpvdI</a:t>
            </a:r>
            <a:r>
              <a:rPr lang="en-US" dirty="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0494"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59637"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5"/>
                </p:tgtEl>
              </p:cMediaNode>
            </p:audio>
            <p:audio>
              <p:cMediaNode vol="80000">
                <p:cTn id="12" fill="hold" display="0">
                  <p:stCondLst>
                    <p:cond delay="indefinite"/>
                  </p:stCondLst>
                  <p:endCondLst>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Times New Roman"/>
                <a:cs typeface="Times New Roman"/>
              </a:rPr>
              <a:t>Musical Form</a:t>
            </a:r>
          </a:p>
        </p:txBody>
      </p:sp>
      <p:sp>
        <p:nvSpPr>
          <p:cNvPr id="3" name="Content Placeholder 2"/>
          <p:cNvSpPr>
            <a:spLocks noGrp="1"/>
          </p:cNvSpPr>
          <p:nvPr>
            <p:ph idx="1"/>
          </p:nvPr>
        </p:nvSpPr>
        <p:spPr/>
        <p:txBody>
          <a:bodyPr/>
          <a:lstStyle/>
          <a:p>
            <a:r>
              <a:rPr lang="en-US" dirty="0">
                <a:latin typeface="Times New Roman"/>
                <a:cs typeface="Times New Roman"/>
              </a:rPr>
              <a:t>Form refers to the way the elements of a composition are combined to make it understandable</a:t>
            </a:r>
          </a:p>
          <a:p>
            <a:r>
              <a:rPr lang="en-US" dirty="0">
                <a:latin typeface="Times New Roman"/>
                <a:cs typeface="Times New Roman"/>
              </a:rPr>
              <a:t>Balance between unity and variety</a:t>
            </a:r>
          </a:p>
        </p:txBody>
      </p:sp>
    </p:spTree>
    <p:extLst>
      <p:ext uri="{BB962C8B-B14F-4D97-AF65-F5344CB8AC3E}">
        <p14:creationId xmlns:p14="http://schemas.microsoft.com/office/powerpoint/2010/main" val="16198922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Times New Roman"/>
                <a:cs typeface="Times New Roman"/>
              </a:rPr>
              <a:t>Structure and Design in Music</a:t>
            </a:r>
          </a:p>
        </p:txBody>
      </p:sp>
      <p:sp>
        <p:nvSpPr>
          <p:cNvPr id="3" name="Content Placeholder 2"/>
          <p:cNvSpPr>
            <a:spLocks noGrp="1"/>
          </p:cNvSpPr>
          <p:nvPr>
            <p:ph idx="1"/>
          </p:nvPr>
        </p:nvSpPr>
        <p:spPr/>
        <p:txBody>
          <a:bodyPr/>
          <a:lstStyle/>
          <a:p>
            <a:r>
              <a:rPr lang="en-US" dirty="0">
                <a:latin typeface="Times New Roman"/>
                <a:cs typeface="Times New Roman"/>
              </a:rPr>
              <a:t>Repetition and Contrast the basic elements</a:t>
            </a:r>
          </a:p>
          <a:p>
            <a:r>
              <a:rPr lang="en-US" dirty="0">
                <a:latin typeface="Times New Roman"/>
                <a:cs typeface="Times New Roman"/>
              </a:rPr>
              <a:t>Strophic form vs. Through-composed</a:t>
            </a:r>
          </a:p>
          <a:p>
            <a:r>
              <a:rPr lang="en-US" dirty="0">
                <a:latin typeface="Times New Roman"/>
                <a:cs typeface="Times New Roman"/>
              </a:rPr>
              <a:t>Variation form: some aspects of the music are altered, but original remains recognizable</a:t>
            </a:r>
          </a:p>
          <a:p>
            <a:r>
              <a:rPr lang="en-US" dirty="0">
                <a:latin typeface="Times New Roman"/>
                <a:cs typeface="Times New Roman"/>
              </a:rPr>
              <a:t>Improvisation: pieces created spontaneously in performance</a:t>
            </a:r>
          </a:p>
        </p:txBody>
      </p:sp>
    </p:spTree>
    <p:extLst>
      <p:ext uri="{BB962C8B-B14F-4D97-AF65-F5344CB8AC3E}">
        <p14:creationId xmlns:p14="http://schemas.microsoft.com/office/powerpoint/2010/main" val="19420098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Times New Roman"/>
                <a:cs typeface="Times New Roman"/>
              </a:rPr>
              <a:t>Blues, Binary and Ternary Forms</a:t>
            </a:r>
          </a:p>
        </p:txBody>
      </p:sp>
      <p:sp>
        <p:nvSpPr>
          <p:cNvPr id="3" name="Content Placeholder 2"/>
          <p:cNvSpPr>
            <a:spLocks noGrp="1"/>
          </p:cNvSpPr>
          <p:nvPr>
            <p:ph idx="1"/>
          </p:nvPr>
        </p:nvSpPr>
        <p:spPr/>
        <p:txBody>
          <a:bodyPr/>
          <a:lstStyle/>
          <a:p>
            <a:r>
              <a:rPr lang="en-US" dirty="0">
                <a:latin typeface="Times New Roman"/>
                <a:cs typeface="Times New Roman"/>
              </a:rPr>
              <a:t>Blues- a chord progression based mainly around the I, IV and V chords. Typically 12 measures in length that is repeated multiple times. </a:t>
            </a:r>
          </a:p>
          <a:p>
            <a:r>
              <a:rPr lang="en-US" dirty="0">
                <a:latin typeface="Times New Roman"/>
                <a:cs typeface="Times New Roman"/>
              </a:rPr>
              <a:t>Binary (two-part) contains a statement and a departure</a:t>
            </a:r>
          </a:p>
          <a:p>
            <a:pPr lvl="1"/>
            <a:r>
              <a:rPr lang="en-US" dirty="0">
                <a:latin typeface="Times New Roman"/>
                <a:cs typeface="Times New Roman"/>
              </a:rPr>
              <a:t>Outlined as A-B</a:t>
            </a:r>
          </a:p>
          <a:p>
            <a:r>
              <a:rPr lang="en-US" dirty="0">
                <a:latin typeface="Times New Roman"/>
                <a:cs typeface="Times New Roman"/>
              </a:rPr>
              <a:t>Ternary (three-part) contains a statement, a departure, and a return</a:t>
            </a:r>
          </a:p>
          <a:p>
            <a:pPr lvl="1"/>
            <a:r>
              <a:rPr lang="en-US" dirty="0">
                <a:latin typeface="Times New Roman"/>
                <a:cs typeface="Times New Roman"/>
              </a:rPr>
              <a:t>Outlined as A-B-A </a:t>
            </a:r>
          </a:p>
        </p:txBody>
      </p:sp>
      <p:sp>
        <p:nvSpPr>
          <p:cNvPr id="4" name="TextBox 3">
            <a:extLst>
              <a:ext uri="{FF2B5EF4-FFF2-40B4-BE49-F238E27FC236}">
                <a16:creationId xmlns:a16="http://schemas.microsoft.com/office/drawing/2014/main" id="{EA9EA829-AE4E-4BE0-8EC4-478A1F0072E6}"/>
              </a:ext>
            </a:extLst>
          </p:cNvPr>
          <p:cNvSpPr txBox="1"/>
          <p:nvPr/>
        </p:nvSpPr>
        <p:spPr>
          <a:xfrm>
            <a:off x="3581401" y="5029200"/>
            <a:ext cx="2312941" cy="369332"/>
          </a:xfrm>
          <a:prstGeom prst="rect">
            <a:avLst/>
          </a:prstGeom>
          <a:noFill/>
        </p:spPr>
        <p:txBody>
          <a:bodyPr wrap="none" rtlCol="0">
            <a:spAutoFit/>
          </a:bodyPr>
          <a:lstStyle/>
          <a:p>
            <a:r>
              <a:rPr lang="en-US" dirty="0"/>
              <a:t>Examples on next slide</a:t>
            </a:r>
          </a:p>
        </p:txBody>
      </p:sp>
    </p:spTree>
    <p:extLst>
      <p:ext uri="{BB962C8B-B14F-4D97-AF65-F5344CB8AC3E}">
        <p14:creationId xmlns:p14="http://schemas.microsoft.com/office/powerpoint/2010/main" val="23751045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836DC572-6B3E-409D-B8E4-960039ABBBD8}"/>
              </a:ext>
            </a:extLst>
          </p:cNvPr>
          <p:cNvSpPr>
            <a:spLocks noGrp="1" noChangeArrowheads="1"/>
          </p:cNvSpPr>
          <p:nvPr>
            <p:ph type="title"/>
          </p:nvPr>
        </p:nvSpPr>
        <p:spPr/>
        <p:txBody>
          <a:bodyPr/>
          <a:lstStyle/>
          <a:p>
            <a:pPr eaLnBrk="1" hangingPunct="1"/>
            <a:r>
              <a:rPr lang="en-IN" altLang="en-US">
                <a:solidFill>
                  <a:schemeClr val="tx1"/>
                </a:solidFill>
              </a:rPr>
              <a:t>Blues</a:t>
            </a:r>
          </a:p>
        </p:txBody>
      </p:sp>
      <p:sp>
        <p:nvSpPr>
          <p:cNvPr id="26627" name="Content Placeholder 2">
            <a:extLst>
              <a:ext uri="{FF2B5EF4-FFF2-40B4-BE49-F238E27FC236}">
                <a16:creationId xmlns:a16="http://schemas.microsoft.com/office/drawing/2014/main" id="{3B97E602-2EEC-483E-8447-FDEE05D43D7E}"/>
              </a:ext>
            </a:extLst>
          </p:cNvPr>
          <p:cNvSpPr>
            <a:spLocks noGrp="1"/>
          </p:cNvSpPr>
          <p:nvPr>
            <p:ph idx="1"/>
          </p:nvPr>
        </p:nvSpPr>
        <p:spPr>
          <a:xfrm>
            <a:off x="1981201" y="1600200"/>
            <a:ext cx="8507413" cy="5068888"/>
          </a:xfrm>
        </p:spPr>
        <p:txBody>
          <a:bodyPr/>
          <a:lstStyle/>
          <a:p>
            <a:pPr>
              <a:defRPr/>
            </a:pPr>
            <a:r>
              <a:rPr lang="en-IN" altLang="en-US" dirty="0"/>
              <a:t>The three-line (</a:t>
            </a:r>
            <a:r>
              <a:rPr lang="en-IN" altLang="en-US" b="1" dirty="0"/>
              <a:t>A </a:t>
            </a:r>
            <a:r>
              <a:rPr lang="en-IN" altLang="en-US" b="1" dirty="0" err="1"/>
              <a:t>A</a:t>
            </a:r>
            <a:r>
              <a:rPr lang="en-IN" altLang="en-US" b="1" dirty="0"/>
              <a:t> B</a:t>
            </a:r>
            <a:r>
              <a:rPr lang="en-IN" altLang="en-US" dirty="0"/>
              <a:t>) stanza distinguishes it from other forms, which usually were structured with two or four lines. </a:t>
            </a:r>
            <a:r>
              <a:rPr lang="en-IN" altLang="en-US" dirty="0">
                <a:solidFill>
                  <a:srgbClr val="FF0000"/>
                </a:solidFill>
              </a:rPr>
              <a:t>The blues also has a distinctive chord progression</a:t>
            </a:r>
            <a:r>
              <a:rPr lang="en-IN" altLang="en-US" dirty="0"/>
              <a:t>.</a:t>
            </a:r>
          </a:p>
          <a:p>
            <a:pPr>
              <a:defRPr/>
            </a:pPr>
            <a:r>
              <a:rPr lang="en-IN" altLang="en-US" dirty="0"/>
              <a:t>The blues was </a:t>
            </a:r>
            <a:r>
              <a:rPr lang="en-IN" altLang="en-US" dirty="0">
                <a:highlight>
                  <a:srgbClr val="FFFF00"/>
                </a:highlight>
              </a:rPr>
              <a:t>personal</a:t>
            </a:r>
            <a:r>
              <a:rPr lang="en-IN" altLang="en-US" dirty="0"/>
              <a:t>, which reflected the cultural shift from slave community to individualism and the former slaves’ engagement with freedom.</a:t>
            </a:r>
          </a:p>
          <a:p>
            <a:pPr eaLnBrk="1" hangingPunct="1">
              <a:buFontTx/>
              <a:buNone/>
              <a:defRPr/>
            </a:pPr>
            <a:endParaRPr lang="en-I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7378FF98-9531-4B19-AE36-3EDC0DBFD21D}"/>
              </a:ext>
            </a:extLst>
          </p:cNvPr>
          <p:cNvSpPr>
            <a:spLocks noGrp="1" noChangeArrowheads="1"/>
          </p:cNvSpPr>
          <p:nvPr>
            <p:ph type="title"/>
          </p:nvPr>
        </p:nvSpPr>
        <p:spPr>
          <a:xfrm>
            <a:off x="838200" y="365126"/>
            <a:ext cx="10515600" cy="562338"/>
          </a:xfrm>
        </p:spPr>
        <p:txBody>
          <a:bodyPr>
            <a:normAutofit fontScale="90000"/>
          </a:bodyPr>
          <a:lstStyle/>
          <a:p>
            <a:pPr eaLnBrk="1" hangingPunct="1"/>
            <a:r>
              <a:rPr lang="en-IN" altLang="en-US" dirty="0">
                <a:solidFill>
                  <a:schemeClr val="tx1"/>
                </a:solidFill>
              </a:rPr>
              <a:t>Blues (cont’d)</a:t>
            </a:r>
          </a:p>
        </p:txBody>
      </p:sp>
      <p:sp>
        <p:nvSpPr>
          <p:cNvPr id="27651" name="Content Placeholder 2">
            <a:extLst>
              <a:ext uri="{FF2B5EF4-FFF2-40B4-BE49-F238E27FC236}">
                <a16:creationId xmlns:a16="http://schemas.microsoft.com/office/drawing/2014/main" id="{20D3EE60-A7CC-4B11-860C-0319DCCC8334}"/>
              </a:ext>
            </a:extLst>
          </p:cNvPr>
          <p:cNvSpPr>
            <a:spLocks noGrp="1"/>
          </p:cNvSpPr>
          <p:nvPr>
            <p:ph idx="1"/>
          </p:nvPr>
        </p:nvSpPr>
        <p:spPr>
          <a:xfrm>
            <a:off x="1752600" y="1051560"/>
            <a:ext cx="8686800" cy="5806440"/>
          </a:xfrm>
        </p:spPr>
        <p:txBody>
          <a:bodyPr>
            <a:normAutofit/>
          </a:bodyPr>
          <a:lstStyle/>
          <a:p>
            <a:pPr eaLnBrk="1" hangingPunct="1">
              <a:defRPr/>
            </a:pPr>
            <a:r>
              <a:rPr lang="en-IN" spc="-100" dirty="0"/>
              <a:t>1. Country Blues</a:t>
            </a:r>
          </a:p>
          <a:p>
            <a:pPr marL="914400" lvl="1" indent="-457200">
              <a:buFontTx/>
              <a:buAutoNum type="arabicPeriod"/>
              <a:defRPr/>
            </a:pPr>
            <a:r>
              <a:rPr lang="en-IN" spc="-100" dirty="0"/>
              <a:t>Combination of folk elements (e.g., field holler *insert examples) and new technology (wide availability of the guitar).</a:t>
            </a:r>
          </a:p>
          <a:p>
            <a:pPr marL="914400" lvl="1" indent="-457200">
              <a:buFontTx/>
              <a:buAutoNum type="arabicPeriod"/>
              <a:defRPr/>
            </a:pPr>
            <a:r>
              <a:rPr lang="en-IN" spc="-100" dirty="0"/>
              <a:t>Performed by solitary male musicians accompanying themselves on guitar in the American South; loosely based around blues form.</a:t>
            </a:r>
          </a:p>
          <a:p>
            <a:pPr marL="45720" indent="0">
              <a:buNone/>
            </a:pPr>
            <a:r>
              <a:rPr lang="en-US" sz="2700" u="sng" dirty="0"/>
              <a:t>Characteristics of Country Blues Form</a:t>
            </a:r>
          </a:p>
          <a:p>
            <a:r>
              <a:rPr lang="en-US" sz="2400" dirty="0"/>
              <a:t>Open Form- Extended the phrases</a:t>
            </a:r>
          </a:p>
          <a:p>
            <a:pPr lvl="1"/>
            <a:r>
              <a:rPr lang="en-US" dirty="0"/>
              <a:t>Improvisation</a:t>
            </a:r>
          </a:p>
          <a:p>
            <a:pPr lvl="1"/>
            <a:r>
              <a:rPr lang="en-US" dirty="0"/>
              <a:t>Conveys strong emotions</a:t>
            </a:r>
          </a:p>
          <a:p>
            <a:pPr lvl="1"/>
            <a:r>
              <a:rPr lang="en-US" dirty="0"/>
              <a:t>Individual story telling</a:t>
            </a:r>
          </a:p>
          <a:p>
            <a:pPr marL="365760" lvl="1" indent="0">
              <a:buNone/>
            </a:pPr>
            <a:r>
              <a:rPr lang="en-US" dirty="0"/>
              <a:t>Charlie Patton</a:t>
            </a:r>
          </a:p>
          <a:p>
            <a:pPr marL="365760" lvl="1" indent="0">
              <a:buNone/>
            </a:pPr>
            <a:r>
              <a:rPr lang="en-US" dirty="0"/>
              <a:t>	Father of Country Blues </a:t>
            </a:r>
          </a:p>
          <a:p>
            <a:pPr marL="365760" lvl="1" indent="0">
              <a:buNone/>
            </a:pPr>
            <a:r>
              <a:rPr lang="en-US" dirty="0">
                <a:hlinkClick r:id="rId3"/>
              </a:rPr>
              <a:t>	Pony Blues</a:t>
            </a:r>
            <a:endParaRPr lang="en-US" dirty="0"/>
          </a:p>
          <a:p>
            <a:pPr marL="914400" lvl="1" indent="-457200">
              <a:buFontTx/>
              <a:buAutoNum type="arabicPeriod"/>
              <a:defRPr/>
            </a:pPr>
            <a:endParaRPr lang="en-IN" spc="-100" dirty="0"/>
          </a:p>
          <a:p>
            <a:pPr marL="800100" lvl="2" indent="-457200">
              <a:buFontTx/>
              <a:buAutoNum type="arabicPeriod"/>
              <a:defRPr/>
            </a:pPr>
            <a:endParaRPr lang="en-IN" spc="-1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06D52B15-841F-4594-9477-7ED5623F596B}"/>
              </a:ext>
            </a:extLst>
          </p:cNvPr>
          <p:cNvSpPr>
            <a:spLocks noGrp="1" noChangeArrowheads="1"/>
          </p:cNvSpPr>
          <p:nvPr>
            <p:ph type="title"/>
          </p:nvPr>
        </p:nvSpPr>
        <p:spPr/>
        <p:txBody>
          <a:bodyPr/>
          <a:lstStyle/>
          <a:p>
            <a:pPr eaLnBrk="1" hangingPunct="1"/>
            <a:r>
              <a:rPr lang="en-IN" altLang="en-US">
                <a:solidFill>
                  <a:schemeClr val="tx1"/>
                </a:solidFill>
              </a:rPr>
              <a:t>Blues (cont’d)</a:t>
            </a:r>
          </a:p>
        </p:txBody>
      </p:sp>
      <p:sp>
        <p:nvSpPr>
          <p:cNvPr id="29699" name="Content Placeholder 2">
            <a:extLst>
              <a:ext uri="{FF2B5EF4-FFF2-40B4-BE49-F238E27FC236}">
                <a16:creationId xmlns:a16="http://schemas.microsoft.com/office/drawing/2014/main" id="{6C6DB6C1-5528-477F-B2D9-FA1ECFFB790E}"/>
              </a:ext>
            </a:extLst>
          </p:cNvPr>
          <p:cNvSpPr>
            <a:spLocks noGrp="1"/>
          </p:cNvSpPr>
          <p:nvPr>
            <p:ph idx="1"/>
          </p:nvPr>
        </p:nvSpPr>
        <p:spPr>
          <a:xfrm>
            <a:off x="1992313" y="1557339"/>
            <a:ext cx="8578850" cy="5104717"/>
          </a:xfrm>
        </p:spPr>
        <p:txBody>
          <a:bodyPr>
            <a:normAutofit/>
          </a:bodyPr>
          <a:lstStyle/>
          <a:p>
            <a:pPr>
              <a:defRPr/>
            </a:pPr>
            <a:r>
              <a:rPr lang="en-IN" spc="-100" dirty="0"/>
              <a:t>2. Vaudeville (Classic) Blues</a:t>
            </a:r>
          </a:p>
          <a:p>
            <a:pPr marL="857250" lvl="2" indent="-457200">
              <a:buFontTx/>
              <a:buAutoNum type="arabicPeriod"/>
              <a:defRPr/>
            </a:pPr>
            <a:r>
              <a:rPr lang="en-IN" spc="-100" dirty="0"/>
              <a:t>When blues crossed over into pop music, jazz musicians became involved. For example, Gertrude Pritchett (“Ma” Rainey, 1886–1939) heard blues in St. Louis and transformed it into a theatrical form for the black vaudeville circuit during the 1910s and 1920s, featuring a female singer and small band.</a:t>
            </a:r>
          </a:p>
          <a:p>
            <a:pPr marL="800100" lvl="2" indent="-457200">
              <a:buFontTx/>
              <a:buAutoNum type="arabicPeriod"/>
              <a:defRPr/>
            </a:pPr>
            <a:endParaRPr lang="en-IN" spc="-100" dirty="0"/>
          </a:p>
          <a:p>
            <a:pPr marL="857250" lvl="1" indent="-457200">
              <a:buFont typeface="Calibri" panose="020F0502020204030204" pitchFamily="34" charset="0"/>
              <a:buAutoNum type="arabicPeriod" startAt="2"/>
              <a:defRPr/>
            </a:pPr>
            <a:r>
              <a:rPr lang="en-IN" altLang="en-US" dirty="0">
                <a:solidFill>
                  <a:srgbClr val="FF0000"/>
                </a:solidFill>
              </a:rPr>
              <a:t>Blues became more codified (12-bar stanzas, written harmony), </a:t>
            </a:r>
            <a:r>
              <a:rPr lang="en-IN" altLang="en-US" dirty="0"/>
              <a:t>more closely resembling the basic blues form known and practiced today. Jazz musicians also played in these bands.</a:t>
            </a:r>
          </a:p>
          <a:p>
            <a:pPr marL="857250" lvl="1" indent="-457200">
              <a:buFont typeface="Calibri" panose="020F0502020204030204" pitchFamily="34" charset="0"/>
              <a:buAutoNum type="arabicPeriod" startAt="2"/>
              <a:defRPr/>
            </a:pPr>
            <a:r>
              <a:rPr lang="en-IN" altLang="en-US" dirty="0">
                <a:highlight>
                  <a:srgbClr val="FFFF00"/>
                </a:highlight>
              </a:rPr>
              <a:t>W. C. Handy</a:t>
            </a:r>
            <a:r>
              <a:rPr lang="en-IN" altLang="en-US" dirty="0"/>
              <a:t>: cornet player who heard the blues in Mississippi. He started writing and publishing blues for dance ensembles, and a number of them became hits.</a:t>
            </a:r>
          </a:p>
          <a:p>
            <a:pPr marL="400050" lvl="1" indent="0">
              <a:buNone/>
              <a:defRPr/>
            </a:pPr>
            <a:endParaRPr lang="en-I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052161" y="2285364"/>
            <a:ext cx="3848101" cy="2717709"/>
          </a:xfrm>
        </p:spPr>
        <p:txBody>
          <a:bodyPr>
            <a:normAutofit fontScale="90000"/>
          </a:bodyPr>
          <a:lstStyle/>
          <a:p>
            <a:br>
              <a:rPr lang="en-US" sz="2400" dirty="0">
                <a:hlinkClick r:id="rId2"/>
              </a:rPr>
            </a:br>
            <a:br>
              <a:rPr lang="en-US" sz="2400" dirty="0">
                <a:hlinkClick r:id="rId2"/>
              </a:rPr>
            </a:br>
            <a:r>
              <a:rPr lang="en-US" sz="2400" dirty="0">
                <a:hlinkClick r:id="rId2"/>
              </a:rPr>
              <a:t>Jump Jive and Wail</a:t>
            </a:r>
            <a:br>
              <a:rPr lang="en-US" sz="2400" dirty="0"/>
            </a:br>
            <a:br>
              <a:rPr lang="en-US" sz="2400" dirty="0"/>
            </a:br>
            <a:r>
              <a:rPr lang="en-US" sz="2400" dirty="0">
                <a:hlinkClick r:id="rId3"/>
              </a:rPr>
              <a:t>"Kiss" Prince</a:t>
            </a:r>
            <a:br>
              <a:rPr lang="en-US" sz="2400" dirty="0"/>
            </a:br>
            <a:br>
              <a:rPr lang="en-US" sz="2400" dirty="0"/>
            </a:br>
            <a:r>
              <a:rPr lang="en-US" sz="2400" dirty="0">
                <a:hlinkClick r:id="rId4"/>
              </a:rPr>
              <a:t>Boogie Shoes</a:t>
            </a:r>
            <a:br>
              <a:rPr lang="en-US" sz="2400" dirty="0"/>
            </a:br>
            <a:br>
              <a:rPr lang="en-US" sz="2400" dirty="0"/>
            </a:br>
            <a:r>
              <a:rPr lang="en-US" sz="2400" dirty="0">
                <a:hlinkClick r:id="rId5"/>
              </a:rPr>
              <a:t>"</a:t>
            </a:r>
            <a:r>
              <a:rPr lang="en-US" sz="2400" dirty="0" err="1">
                <a:hlinkClick r:id="rId5"/>
              </a:rPr>
              <a:t>Gimme</a:t>
            </a:r>
            <a:r>
              <a:rPr lang="en-US" sz="2400" dirty="0">
                <a:hlinkClick r:id="rId5"/>
              </a:rPr>
              <a:t> One </a:t>
            </a:r>
            <a:r>
              <a:rPr lang="en-US" sz="2400" dirty="0" err="1">
                <a:hlinkClick r:id="rId5"/>
              </a:rPr>
              <a:t>Reasonj</a:t>
            </a:r>
            <a:r>
              <a:rPr lang="en-US" sz="2400" dirty="0">
                <a:hlinkClick r:id="rId5"/>
              </a:rPr>
              <a:t>"  Tracey Chapman</a:t>
            </a:r>
            <a:endParaRPr lang="en-US" sz="2400" dirty="0"/>
          </a:p>
        </p:txBody>
      </p:sp>
      <p:sp>
        <p:nvSpPr>
          <p:cNvPr id="3" name="Content Placeholder 2"/>
          <p:cNvSpPr>
            <a:spLocks noGrp="1"/>
          </p:cNvSpPr>
          <p:nvPr>
            <p:ph sz="quarter" idx="13"/>
          </p:nvPr>
        </p:nvSpPr>
        <p:spPr>
          <a:xfrm>
            <a:off x="509451" y="1589314"/>
            <a:ext cx="7239000" cy="4419600"/>
          </a:xfrm>
        </p:spPr>
        <p:txBody>
          <a:bodyPr>
            <a:noAutofit/>
          </a:bodyPr>
          <a:lstStyle/>
          <a:p>
            <a:r>
              <a:rPr lang="en-US" sz="2400" dirty="0"/>
              <a:t>Standard Version of The Blues</a:t>
            </a:r>
          </a:p>
          <a:p>
            <a:pPr lvl="1"/>
            <a:r>
              <a:rPr lang="en-US" dirty="0"/>
              <a:t>AAB rhyme scheme</a:t>
            </a:r>
          </a:p>
          <a:p>
            <a:pPr lvl="1"/>
            <a:r>
              <a:rPr lang="en-US" dirty="0"/>
              <a:t>12 measure blues- </a:t>
            </a:r>
          </a:p>
          <a:p>
            <a:pPr lvl="1"/>
            <a:r>
              <a:rPr lang="en-US" dirty="0"/>
              <a:t>1 verse has 3 lines, each line has 4 bars </a:t>
            </a:r>
          </a:p>
          <a:p>
            <a:endParaRPr lang="en-US" sz="2400" dirty="0"/>
          </a:p>
          <a:p>
            <a:r>
              <a:rPr lang="en-US" sz="2400" dirty="0"/>
              <a:t>Typically words occupy ½ of each line leaving room for either a sung response or improvisation </a:t>
            </a:r>
          </a:p>
          <a:p>
            <a:endParaRPr lang="en-US" sz="2400" dirty="0"/>
          </a:p>
          <a:p>
            <a:r>
              <a:rPr lang="en-US" sz="2400" dirty="0"/>
              <a:t>I-IV-I-I</a:t>
            </a:r>
          </a:p>
          <a:p>
            <a:r>
              <a:rPr lang="en-US" sz="2400" dirty="0"/>
              <a:t>IV-IV-I-I</a:t>
            </a:r>
          </a:p>
          <a:p>
            <a:r>
              <a:rPr lang="en-US" sz="2400" dirty="0"/>
              <a:t>ii-V-I-I</a:t>
            </a:r>
          </a:p>
          <a:p>
            <a:endParaRPr lang="en-US" sz="2400" dirty="0"/>
          </a:p>
        </p:txBody>
      </p:sp>
      <p:sp>
        <p:nvSpPr>
          <p:cNvPr id="5" name="TextBox 4">
            <a:extLst>
              <a:ext uri="{FF2B5EF4-FFF2-40B4-BE49-F238E27FC236}">
                <a16:creationId xmlns:a16="http://schemas.microsoft.com/office/drawing/2014/main" id="{32752EFE-A899-4A5A-B12F-6E246DD07D1C}"/>
              </a:ext>
            </a:extLst>
          </p:cNvPr>
          <p:cNvSpPr txBox="1"/>
          <p:nvPr/>
        </p:nvSpPr>
        <p:spPr>
          <a:xfrm>
            <a:off x="625928" y="479754"/>
            <a:ext cx="7426234" cy="830997"/>
          </a:xfrm>
          <a:prstGeom prst="rect">
            <a:avLst/>
          </a:prstGeom>
          <a:noFill/>
        </p:spPr>
        <p:txBody>
          <a:bodyPr wrap="square">
            <a:spAutoFit/>
          </a:bodyPr>
          <a:lstStyle/>
          <a:p>
            <a:r>
              <a:rPr lang="en-US" sz="2400" dirty="0">
                <a:latin typeface="Times New Roman"/>
                <a:cs typeface="Times New Roman"/>
              </a:rPr>
              <a:t>Blues- Typically 12 measures in length that is repeated multiple times. </a:t>
            </a:r>
          </a:p>
        </p:txBody>
      </p:sp>
      <p:sp>
        <p:nvSpPr>
          <p:cNvPr id="6" name="TextBox 5">
            <a:extLst>
              <a:ext uri="{FF2B5EF4-FFF2-40B4-BE49-F238E27FC236}">
                <a16:creationId xmlns:a16="http://schemas.microsoft.com/office/drawing/2014/main" id="{B8610D0F-9619-4F08-84FE-DE69D5C6034E}"/>
              </a:ext>
            </a:extLst>
          </p:cNvPr>
          <p:cNvSpPr txBox="1"/>
          <p:nvPr/>
        </p:nvSpPr>
        <p:spPr>
          <a:xfrm>
            <a:off x="8052161" y="1059394"/>
            <a:ext cx="3500845" cy="1754326"/>
          </a:xfrm>
          <a:prstGeom prst="rect">
            <a:avLst/>
          </a:prstGeom>
          <a:noFill/>
        </p:spPr>
        <p:txBody>
          <a:bodyPr wrap="square" rtlCol="0">
            <a:spAutoFit/>
          </a:bodyPr>
          <a:lstStyle/>
          <a:p>
            <a:r>
              <a:rPr lang="en-US" dirty="0">
                <a:hlinkClick r:id="rId6"/>
              </a:rPr>
              <a:t>"Jailhouse Rock" Elvis P.</a:t>
            </a:r>
            <a:endParaRPr lang="en-US" dirty="0"/>
          </a:p>
          <a:p>
            <a:endParaRPr lang="en-US" dirty="0"/>
          </a:p>
          <a:p>
            <a:r>
              <a:rPr lang="en-US" dirty="0"/>
              <a:t>Heartbreak Hotel </a:t>
            </a:r>
            <a:r>
              <a:rPr lang="en-US" dirty="0">
                <a:hlinkClick r:id="rId7"/>
              </a:rPr>
              <a:t>https://www.youtube.com/watch?v=W4euyTDhFnk</a:t>
            </a:r>
            <a:endParaRPr lang="en-US" dirty="0"/>
          </a:p>
          <a:p>
            <a:endParaRPr lang="en-US" dirty="0"/>
          </a:p>
        </p:txBody>
      </p:sp>
    </p:spTree>
    <p:extLst>
      <p:ext uri="{BB962C8B-B14F-4D97-AF65-F5344CB8AC3E}">
        <p14:creationId xmlns:p14="http://schemas.microsoft.com/office/powerpoint/2010/main" val="11405965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105</TotalTime>
  <Words>2810</Words>
  <Application>Microsoft Office PowerPoint</Application>
  <PresentationFormat>Widescreen</PresentationFormat>
  <Paragraphs>252</Paragraphs>
  <Slides>20</Slides>
  <Notes>18</Notes>
  <HiddenSlides>0</HiddenSlides>
  <MMClips>19</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Blackadder ITC</vt:lpstr>
      <vt:lpstr>Calibri</vt:lpstr>
      <vt:lpstr>Calibri Light</vt:lpstr>
      <vt:lpstr>French Script MT</vt:lpstr>
      <vt:lpstr>Impact</vt:lpstr>
      <vt:lpstr>Inkpen2</vt:lpstr>
      <vt:lpstr>Times New Roman</vt:lpstr>
      <vt:lpstr>Office Theme</vt:lpstr>
      <vt:lpstr>Form</vt:lpstr>
      <vt:lpstr>PowerPoint Presentation</vt:lpstr>
      <vt:lpstr>Musical Form</vt:lpstr>
      <vt:lpstr>Structure and Design in Music</vt:lpstr>
      <vt:lpstr>Blues, Binary and Ternary Forms</vt:lpstr>
      <vt:lpstr>Blues</vt:lpstr>
      <vt:lpstr>Blues (cont’d)</vt:lpstr>
      <vt:lpstr>Blues (cont’d)</vt:lpstr>
      <vt:lpstr>  Jump Jive and Wail  "Kiss" Prince  Boogie Shoes  "Gimme One Reasonj"  Tracey Chapman</vt:lpstr>
      <vt:lpstr>PowerPoint Presentation</vt:lpstr>
      <vt:lpstr>6. Musical Form: Two-Part continued </vt:lpstr>
      <vt:lpstr>Three-Part Form </vt:lpstr>
      <vt:lpstr>6. Musical Form: Structure and Design in Music </vt:lpstr>
      <vt:lpstr>6. Musical Form: Structure and Design in Music </vt:lpstr>
      <vt:lpstr>6. Musical Form: The Building Blocks of Form </vt:lpstr>
      <vt:lpstr>6. Musical Form: The Building Blocks of Form: Theme </vt:lpstr>
      <vt:lpstr>The Building Blocks of Form</vt:lpstr>
      <vt:lpstr>PowerPoint Presentation</vt:lpstr>
      <vt:lpstr>The Key as a Form-Building Element</vt:lpstr>
      <vt:lpstr>6. Musical Form: The Building Blocks of Form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Form 2.0</dc:title>
  <dc:creator>David Phy</dc:creator>
  <cp:lastModifiedBy>David Phy</cp:lastModifiedBy>
  <cp:revision>8</cp:revision>
  <dcterms:created xsi:type="dcterms:W3CDTF">2020-03-29T17:04:02Z</dcterms:created>
  <dcterms:modified xsi:type="dcterms:W3CDTF">2021-04-14T16:47:04Z</dcterms:modified>
</cp:coreProperties>
</file>