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305" r:id="rId3"/>
    <p:sldId id="306" r:id="rId4"/>
    <p:sldId id="308" r:id="rId5"/>
    <p:sldId id="269" r:id="rId6"/>
    <p:sldId id="270" r:id="rId7"/>
    <p:sldId id="429" r:id="rId8"/>
    <p:sldId id="310" r:id="rId9"/>
    <p:sldId id="271" r:id="rId10"/>
    <p:sldId id="333" r:id="rId11"/>
    <p:sldId id="430" r:id="rId12"/>
    <p:sldId id="31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661CF-D4A6-4114-90F3-F827E77E9605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665C9-5F47-43CE-A61C-BB2C6A5EF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8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2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47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80196D1-44B8-4709-A04D-AA678BF1B84D}" type="datetime1">
              <a:rPr lang="en-US" smtClean="0"/>
              <a:t>4/7/2022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94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1101-C31D-47C0-80D3-14E23C585C4F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1599A025-B77C-43FF-85F6-F15088DFBD3B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97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35ED-69A7-41BA-93DD-D6D28B780BD0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979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14B4-5D33-496A-99A8-950A6D34DE43}" type="datetime1">
              <a:rPr lang="en-US" smtClean="0"/>
              <a:t>4/7/2022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13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4DAD58C-43CF-4770-8442-E69CEA2CA109}" type="datetime1">
              <a:rPr lang="en-US" smtClean="0"/>
              <a:t>4/7/2022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87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2F38F92-040F-4A16-BB2B-C76EC0EF6E5D}" type="datetime1">
              <a:rPr lang="en-US" smtClean="0"/>
              <a:t>4/7/2022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11296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DF24-571D-4EF2-AABB-17814848975A}" type="datetime1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4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B4BC6-D871-4FA6-99FB-66C1399806A2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271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BA-264E-4E09-96E1-AB7BC39A0CE6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18089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E757C515-5952-4FB4-A9AF-488C53C57F5A}" type="datetime1">
              <a:rPr lang="en-US" smtClean="0"/>
              <a:t>4/7/2022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3199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0968F9-C269-4D89-A97B-6CA9F5A2FF60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5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15 Part 2</a:t>
            </a:r>
          </a:p>
        </p:txBody>
      </p:sp>
    </p:spTree>
    <p:extLst>
      <p:ext uri="{BB962C8B-B14F-4D97-AF65-F5344CB8AC3E}">
        <p14:creationId xmlns:p14="http://schemas.microsoft.com/office/powerpoint/2010/main" val="1781270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4DD38-7FD1-4355-AFBA-71D2CEA5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Fractional 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197769-5373-4613-84CD-3663B79E4DA0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A solution contains </a:t>
                </a:r>
                <a14:m>
                  <m:oMath xmlns:m="http://schemas.openxmlformats.org/officeDocument/2006/math"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1.0×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180" dirty="0"/>
                  <a:t> and </a:t>
                </a:r>
                <a14:m>
                  <m:oMath xmlns:m="http://schemas.openxmlformats.org/officeDocument/2006/math"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2180" dirty="0"/>
                  <a:t>. 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180" dirty="0"/>
                  <a:t> is added, both AgCl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8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sp</m:t>
                            </m:r>
                          </m:sub>
                        </m:sSub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=1.8×</m:t>
                        </m:r>
                        <m:sSup>
                          <m:sSupPr>
                            <m:ctrlPr>
                              <a:rPr lang="en-US" sz="218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−10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18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PbC</m:t>
                    </m:r>
                    <m:sSub>
                      <m:sSub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180" b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18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sp</m:t>
                            </m:r>
                          </m:sub>
                        </m:sSub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=1.7×</m:t>
                        </m:r>
                        <m:sSup>
                          <m:sSupPr>
                            <m:ctrlPr>
                              <a:rPr lang="en-US" sz="218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180" b="0" i="0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180" dirty="0"/>
                  <a:t> can precipitate. (A) What concentration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18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180" dirty="0"/>
                  <a:t> is necessary to begin the precipitation of each salt? (B) Which salt precipitates first? (C) When the second salt </a:t>
                </a:r>
                <a:r>
                  <a:rPr lang="en-US" sz="2000" dirty="0"/>
                  <a:t>begins to precipitate, what is will be the concentration of the cation of the first salt remaining in solution?</a:t>
                </a:r>
              </a:p>
              <a:p>
                <a:pPr marL="0" indent="0">
                  <a:buNone/>
                </a:pPr>
                <a:endParaRPr lang="en-US" sz="218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197769-5373-4613-84CD-3663B79E4D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 r="-1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8279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Fractional Precipitation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Addition of which salt will selectively precipitate lead from a mixture of Pb</a:t>
            </a:r>
            <a:r>
              <a:rPr lang="en-US" sz="2400" baseline="30000" dirty="0"/>
              <a:t>2+</a:t>
            </a:r>
            <a:r>
              <a:rPr lang="en-US" sz="2400" dirty="0"/>
              <a:t> and Mg</a:t>
            </a:r>
            <a:r>
              <a:rPr lang="en-US" sz="2400" baseline="30000" dirty="0"/>
              <a:t>2+</a:t>
            </a:r>
            <a:r>
              <a:rPr lang="en-US" sz="2400" dirty="0"/>
              <a:t>?</a:t>
            </a: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Na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 err="1"/>
              <a:t>NaF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both Na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en-US" sz="2400" dirty="0"/>
              <a:t> and </a:t>
            </a:r>
            <a:r>
              <a:rPr lang="en-US" sz="2400" dirty="0" err="1"/>
              <a:t>NaF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neither Na</a:t>
            </a:r>
            <a:r>
              <a:rPr lang="en-US" sz="2400" baseline="-25000" dirty="0"/>
              <a:t>2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en-US" sz="2400" dirty="0"/>
              <a:t> nor </a:t>
            </a:r>
            <a:r>
              <a:rPr lang="en-US" sz="2400" dirty="0" err="1"/>
              <a:t>NaF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D7A4896A-4084-AF4D-805B-4F6D6B6336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2587264"/>
                  </p:ext>
                </p:extLst>
              </p:nvPr>
            </p:nvGraphicFramePr>
            <p:xfrm>
              <a:off x="5105400" y="2505075"/>
              <a:ext cx="3848100" cy="2286000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2324100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Formula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err="1"/>
                            <a:t>K</a:t>
                          </a:r>
                          <a:r>
                            <a:rPr lang="en-US" sz="2400" baseline="-25000" dirty="0" err="1"/>
                            <a:t>sp</a:t>
                          </a:r>
                          <a:endParaRPr lang="en-US" sz="2400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PbCO</a:t>
                          </a:r>
                          <a:r>
                            <a:rPr lang="en-US" sz="2400" baseline="-250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smtClean="0">
                                    <a:latin typeface="Cambria Math" panose="02040503050406030204" pitchFamily="18" charset="0"/>
                                  </a:rPr>
                                  <m:t>7.4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0" smtClean="0">
                                        <a:latin typeface="Cambria Math" panose="02040503050406030204" pitchFamily="18" charset="0"/>
                                      </a:rPr>
                                      <m:t>14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MgCO</a:t>
                          </a:r>
                          <a:r>
                            <a:rPr lang="en-US" sz="2400" baseline="-250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smtClean="0">
                                    <a:latin typeface="Cambria Math" panose="02040503050406030204" pitchFamily="18" charset="0"/>
                                  </a:rPr>
                                  <m:t>6.82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0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PbF</a:t>
                          </a:r>
                          <a:r>
                            <a:rPr lang="en-US" sz="2400" baseline="-250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smtClean="0">
                                    <a:latin typeface="Cambria Math" panose="02040503050406030204" pitchFamily="18" charset="0"/>
                                  </a:rPr>
                                  <m:t>3.3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0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79628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MgF</a:t>
                          </a:r>
                          <a:r>
                            <a:rPr lang="en-US" sz="2400" baseline="-250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smtClean="0">
                                    <a:latin typeface="Cambria Math" panose="02040503050406030204" pitchFamily="18" charset="0"/>
                                  </a:rPr>
                                  <m:t>5.16</m:t>
                                </m:r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400" b="0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501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D7A4896A-4084-AF4D-805B-4F6D6B6336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2587264"/>
                  </p:ext>
                </p:extLst>
              </p:nvPr>
            </p:nvGraphicFramePr>
            <p:xfrm>
              <a:off x="5105400" y="2505075"/>
              <a:ext cx="3848100" cy="2286000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2324100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Formula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err="1"/>
                            <a:t>K</a:t>
                          </a:r>
                          <a:r>
                            <a:rPr lang="en-US" sz="2400" baseline="-25000" dirty="0" err="1"/>
                            <a:t>sp</a:t>
                          </a:r>
                          <a:endParaRPr lang="en-US" sz="2400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PbCO</a:t>
                          </a:r>
                          <a:r>
                            <a:rPr lang="en-US" sz="2400" baseline="-250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5707" t="-109333" r="-262" b="-33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MgCO</a:t>
                          </a:r>
                          <a:r>
                            <a:rPr lang="en-US" sz="2400" baseline="-250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5707" t="-206579" r="-262" b="-227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PbF</a:t>
                          </a:r>
                          <a:r>
                            <a:rPr lang="en-US" sz="2400" baseline="-250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5707" t="-310667" r="-262" b="-13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796285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MgF</a:t>
                          </a:r>
                          <a:r>
                            <a:rPr lang="en-US" sz="2400" baseline="-2500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5707" t="-410667" r="-262" b="-3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765019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5434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Solubility and pH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Should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Mg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(s) precipitate from a solution that is 0.010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MgC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and also 0.10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Mg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−11</m:t>
                        </m:r>
                      </m:sup>
                    </m:sSup>
                  </m:oMath>
                </a14:m>
                <a:r>
                  <a:rPr lang="en-US" sz="2400" dirty="0"/>
                  <a:t>.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 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600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</a:t>
            </a:r>
            <a:r>
              <a:rPr lang="en-US" baseline="-25000" dirty="0" err="1"/>
              <a:t>sp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AgCl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200" dirty="0"/>
                  <a:t>If for the equilibrium concentrations,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A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200" dirty="0"/>
                  <a:t>Then for any concentrations,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A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1151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AgCl</m:t>
                      </m:r>
                      <m:d>
                        <m:d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200" dirty="0"/>
                  <a:t>If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A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n-US" sz="2200">
                          <a:latin typeface="Cambria Math" panose="02040503050406030204" pitchFamily="18" charset="0"/>
                        </a:rPr>
                        <m:t>=1.77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200" dirty="0"/>
                  <a:t>and for a particular set of conditions,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A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5.3×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200" dirty="0"/>
                  <a:t>Will a precipitant form?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2098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is smaller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, a precipitant will not form.</a:t>
                </a:r>
              </a:p>
              <a:p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is larger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, a precipitant will form.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409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A solution containing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is mixed with one containing </a:t>
                </a:r>
                <a:r>
                  <a:rPr lang="en-US" sz="2000" dirty="0" err="1"/>
                  <a:t>NaBr</a:t>
                </a:r>
                <a:r>
                  <a:rPr lang="en-US" sz="2000" dirty="0"/>
                  <a:t> to form a solution that is 0.0150 M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and 0.00350 M in </a:t>
                </a:r>
                <a:r>
                  <a:rPr lang="en-US" sz="2000" dirty="0" err="1"/>
                  <a:t>NaBr</a:t>
                </a:r>
                <a:r>
                  <a:rPr lang="en-US" sz="2000" dirty="0"/>
                  <a:t>.  Will a precipitant form in the newly mixed solution?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PbB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=4.67×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8730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200" dirty="0"/>
                  <a:t>The first step in a commercial process in which magnesium is obtained from seawater involves precipitating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2200" dirty="0"/>
                  <a:t> as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Mg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20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200" dirty="0"/>
                  <a:t> The magnesium ion concentration in seawater is about 0.059 M.  If a seawater sample is treated so that its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200" dirty="0"/>
                  <a:t> is maintained at </a:t>
                </a:r>
                <a14:m>
                  <m:oMath xmlns:m="http://schemas.openxmlformats.org/officeDocument/2006/math">
                    <m:r>
                      <a:rPr lang="en-US" sz="2200"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200" dirty="0"/>
                  <a:t> what will be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M</m:t>
                        </m:r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  <m:sup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200" dirty="0"/>
                  <a:t> remaining in solution when precipitation stops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=1.8×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? 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152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Precipitation,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067" t="-4938" b="-14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Consider the generic reaction: </a:t>
                </a:r>
              </a:p>
              <a:p>
                <a:pPr marL="0" indent="0" algn="ctr">
                  <a:buNone/>
                </a:pPr>
                <a:r>
                  <a:rPr lang="en-US" sz="2400" dirty="0"/>
                  <a:t>AB(s) ⇌ A</a:t>
                </a:r>
                <a:r>
                  <a:rPr lang="en-US" sz="2400" baseline="30000" dirty="0"/>
                  <a:t>2+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B</a:t>
                </a:r>
                <a:r>
                  <a:rPr lang="en-US" sz="2400" baseline="30000" dirty="0"/>
                  <a:t>2–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</a:t>
                </a:r>
              </a:p>
              <a:p>
                <a:pPr marL="0" indent="0">
                  <a:buNone/>
                </a:pPr>
                <a:r>
                  <a:rPr lang="en-US" sz="2400" dirty="0"/>
                  <a:t>Under which condition will a precipitate form?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&lt; 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sp</a:t>
                </a:r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= 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sp</a:t>
                </a:r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&gt; 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sp</a:t>
                </a:r>
                <a:endParaRPr lang="en-US" sz="240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a precipitate forms under all conditions</a:t>
                </a:r>
                <a:endParaRPr lang="en-US" baseline="-250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4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403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Fractional 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When two anions form slightly soluble compounds with the same cation, the less soluble compound (usually, the compound with the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) precipitates first when adding the cation to a solution of both anions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2" t="-1085" r="-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680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Fractional Precipitation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AgN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(</a:t>
                </a:r>
                <a:r>
                  <a:rPr lang="en-US" sz="2200" dirty="0" err="1"/>
                  <a:t>aq</a:t>
                </a:r>
                <a:r>
                  <a:rPr lang="en-US" sz="2200" dirty="0"/>
                  <a:t>) is slowly added to a solution that has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Cr</m:t>
                            </m:r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sz="2200" dirty="0"/>
                              <m:t> </m:t>
                            </m:r>
                          </m:e>
                          <m:sup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</m:e>
                    </m:d>
                    <m:r>
                      <a:rPr lang="en-US" sz="2200">
                        <a:latin typeface="Cambria Math" panose="02040503050406030204" pitchFamily="18" charset="0"/>
                      </a:rPr>
                      <m:t>=0.010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r>
                      <a:rPr lang="en-US" sz="220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]=0.010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2200" dirty="0"/>
                  <a:t>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2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Cr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=1.1×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2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2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AgBr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=5.0×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US" sz="2200" dirty="0"/>
                  <a:t>.</a:t>
                </a:r>
              </a:p>
              <a:p>
                <a:pPr marL="0" indent="0">
                  <a:buNone/>
                </a:pPr>
                <a:endParaRPr lang="en-US" sz="22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200" dirty="0"/>
                  <a:t>Show that </a:t>
                </a:r>
                <a:r>
                  <a:rPr lang="en-US" sz="2200" dirty="0" err="1"/>
                  <a:t>AgBr</a:t>
                </a:r>
                <a:r>
                  <a:rPr lang="en-US" sz="2200" dirty="0"/>
                  <a:t>(s) should precipitate before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Cr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does by finding </a:t>
                </a:r>
                <a14:m>
                  <m:oMath xmlns:m="http://schemas.openxmlformats.org/officeDocument/2006/math">
                    <m:r>
                      <a:rPr lang="en-US" sz="220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200" dirty="0"/>
                  <a:t> at both </a:t>
                </a:r>
                <a:r>
                  <a:rPr lang="en-US" sz="2200" dirty="0" err="1"/>
                  <a:t>equilbriums</a:t>
                </a:r>
                <a:r>
                  <a:rPr lang="en-US" sz="2200" dirty="0"/>
                  <a:t>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200" dirty="0"/>
                  <a:t>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Cr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begins to precipitate, what is </a:t>
                </a:r>
                <a14:m>
                  <m:oMath xmlns:m="http://schemas.openxmlformats.org/officeDocument/2006/math">
                    <m:r>
                      <a:rPr lang="en-US" sz="220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200" dirty="0"/>
                  <a:t> remaining in solution?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449" t="-950" r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5060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1311</TotalTime>
  <Words>602</Words>
  <Application>Microsoft Office PowerPoint</Application>
  <PresentationFormat>On-screen Show (4:3)</PresentationFormat>
  <Paragraphs>62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Cambria Math</vt:lpstr>
      <vt:lpstr>Wingdings</vt:lpstr>
      <vt:lpstr>Wingdings 2</vt:lpstr>
      <vt:lpstr>Median</vt:lpstr>
      <vt:lpstr>Chapter 15 Part 2</vt:lpstr>
      <vt:lpstr>Qsp</vt:lpstr>
      <vt:lpstr>Precipitation</vt:lpstr>
      <vt:lpstr>Precipitation</vt:lpstr>
      <vt:lpstr>Precipitation</vt:lpstr>
      <vt:lpstr>Precipitation</vt:lpstr>
      <vt:lpstr>Precipitation, Q_sp, and K_sp</vt:lpstr>
      <vt:lpstr>Fractional Precipitation</vt:lpstr>
      <vt:lpstr>Fractional Precipitation</vt:lpstr>
      <vt:lpstr>Fractional Precipitation</vt:lpstr>
      <vt:lpstr>Fractional Precipitation</vt:lpstr>
      <vt:lpstr>Solubility and pH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3</dc:title>
  <dc:creator>Walter Turner</dc:creator>
  <cp:lastModifiedBy>Walter Turner</cp:lastModifiedBy>
  <cp:revision>88</cp:revision>
  <dcterms:created xsi:type="dcterms:W3CDTF">2018-03-05T13:36:52Z</dcterms:created>
  <dcterms:modified xsi:type="dcterms:W3CDTF">2022-04-08T01:53:21Z</dcterms:modified>
</cp:coreProperties>
</file>