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7" r:id="rId2"/>
    <p:sldId id="276" r:id="rId3"/>
    <p:sldId id="278" r:id="rId4"/>
    <p:sldId id="274" r:id="rId5"/>
    <p:sldId id="275" r:id="rId6"/>
    <p:sldId id="281" r:id="rId7"/>
    <p:sldId id="283" r:id="rId8"/>
    <p:sldId id="427" r:id="rId9"/>
    <p:sldId id="265" r:id="rId10"/>
    <p:sldId id="289" r:id="rId11"/>
    <p:sldId id="287" r:id="rId12"/>
    <p:sldId id="290" r:id="rId13"/>
    <p:sldId id="259" r:id="rId14"/>
    <p:sldId id="426" r:id="rId15"/>
    <p:sldId id="297" r:id="rId16"/>
    <p:sldId id="300" r:id="rId17"/>
    <p:sldId id="261" r:id="rId18"/>
    <p:sldId id="32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5" autoAdjust="0"/>
    <p:restoredTop sz="94660"/>
  </p:normalViewPr>
  <p:slideViewPr>
    <p:cSldViewPr snapToGrid="0">
      <p:cViewPr varScale="1">
        <p:scale>
          <a:sx n="60" d="100"/>
          <a:sy n="60" d="100"/>
        </p:scale>
        <p:origin x="140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F661CF-D4A6-4114-90F3-F827E77E9605}" type="datetimeFigureOut">
              <a:rPr lang="en-US" smtClean="0"/>
              <a:t>4/7/2022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C665C9-5F47-43CE-A61C-BB2C6A5EFE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9875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DE1985-F4C0-49E1-8C03-9E2693B206F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3214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0706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689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80196D1-44B8-4709-A04D-AA678BF1B84D}" type="datetime1">
              <a:rPr lang="en-US" smtClean="0"/>
              <a:t>4/7/2022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0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9920122-5F74-4FF1-BD94-2FBF3C9F03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2941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31101-C31D-47C0-80D3-14E23C585C4F}" type="datetime1">
              <a:rPr lang="en-US" smtClean="0"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20122-5F74-4FF1-BD94-2FBF3C9F03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366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2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4"/>
            <a:ext cx="2209800" cy="365125"/>
          </a:xfrm>
        </p:spPr>
        <p:txBody>
          <a:bodyPr/>
          <a:lstStyle/>
          <a:p>
            <a:fld id="{1599A025-B77C-43FF-85F6-F15088DFBD3B}" type="datetime1">
              <a:rPr lang="en-US" smtClean="0"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2" y="6248209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C9920122-5F74-4FF1-BD94-2FBF3C9F03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3972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B35ED-69A7-41BA-93DD-D6D28B780BD0}" type="datetime1">
              <a:rPr lang="en-US" smtClean="0"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920122-5F74-4FF1-BD94-2FBF3C9F03C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89797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1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814B4-5D33-496A-99A8-950A6D34DE43}" type="datetime1">
              <a:rPr lang="en-US" smtClean="0"/>
              <a:t>4/7/2022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9920122-5F74-4FF1-BD94-2FBF3C9F03C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3132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4DAD58C-43CF-4770-8442-E69CEA2CA109}" type="datetime1">
              <a:rPr lang="en-US" smtClean="0"/>
              <a:t>4/7/2022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9920122-5F74-4FF1-BD94-2FBF3C9F03C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08718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2F38F92-040F-4A16-BB2B-C76EC0EF6E5D}" type="datetime1">
              <a:rPr lang="en-US" smtClean="0"/>
              <a:t>4/7/2022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9920122-5F74-4FF1-BD94-2FBF3C9F03C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112962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DDF24-571D-4EF2-AABB-17814848975A}" type="datetime1">
              <a:rPr lang="en-US" smtClean="0"/>
              <a:t>4/7/2022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920122-5F74-4FF1-BD94-2FBF3C9F03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645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B4BC6-D871-4FA6-99FB-66C1399806A2}" type="datetime1">
              <a:rPr lang="en-US" smtClean="0"/>
              <a:t>4/7/2022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9920122-5F74-4FF1-BD94-2FBF3C9F03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9271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776BA-264E-4E09-96E1-AB7BC39A0CE6}" type="datetime1">
              <a:rPr lang="en-US" smtClean="0"/>
              <a:t>4/7/2022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920122-5F74-4FF1-BD94-2FBF3C9F03C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218089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2"/>
            <a:ext cx="2667000" cy="365125"/>
          </a:xfrm>
        </p:spPr>
        <p:txBody>
          <a:bodyPr rtlCol="0"/>
          <a:lstStyle/>
          <a:p>
            <a:fld id="{E757C515-5952-4FB4-A9AF-488C53C57F5A}" type="datetime1">
              <a:rPr lang="en-US" smtClean="0"/>
              <a:t>4/7/2022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9920122-5F74-4FF1-BD94-2FBF3C9F03C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8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931996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2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10968F9-C269-4D89-A97B-6CA9F5A2FF60}" type="datetime1">
              <a:rPr lang="en-US" smtClean="0"/>
              <a:t>4/7/2022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6248208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9920122-5F74-4FF1-BD94-2FBF3C9F03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855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Dr. Turner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15 Part 1</a:t>
            </a:r>
          </a:p>
        </p:txBody>
      </p:sp>
    </p:spTree>
    <p:extLst>
      <p:ext uri="{BB962C8B-B14F-4D97-AF65-F5344CB8AC3E}">
        <p14:creationId xmlns:p14="http://schemas.microsoft.com/office/powerpoint/2010/main" val="17812702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Formally, what is solubility?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The solubility of a compound is the maximum possible concentration of that compound that can dissolve in a solvent</a:t>
            </a:r>
          </a:p>
        </p:txBody>
      </p:sp>
    </p:spTree>
    <p:extLst>
      <p:ext uri="{BB962C8B-B14F-4D97-AF65-F5344CB8AC3E}">
        <p14:creationId xmlns:p14="http://schemas.microsoft.com/office/powerpoint/2010/main" val="6750380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Calculating Solubility from </a:t>
            </a:r>
            <a:r>
              <a:rPr lang="en-US" dirty="0" err="1"/>
              <a:t>K</a:t>
            </a:r>
            <a:r>
              <a:rPr lang="en-US" baseline="-25000" dirty="0" err="1"/>
              <a:t>sp</a:t>
            </a:r>
            <a:endParaRPr lang="en-US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Calculate the molar solubility of </a:t>
                </a:r>
                <a:r>
                  <a:rPr lang="en-US" sz="2400" dirty="0" err="1"/>
                  <a:t>AgCl</a:t>
                </a:r>
                <a:r>
                  <a:rPr lang="en-US" sz="2400" dirty="0"/>
                  <a:t> in water at 25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</m:t>
                    </m:r>
                  </m:oMath>
                </a14:m>
                <a:r>
                  <a:rPr lang="en-US" sz="2400" dirty="0"/>
                  <a:t>, given that its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sp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=1.77×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−10</m:t>
                        </m:r>
                      </m:sup>
                    </m:sSup>
                  </m:oMath>
                </a14:m>
                <a:r>
                  <a:rPr lang="en-US" sz="2400" dirty="0"/>
                  <a:t>.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841" t="-12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54424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Calculating Solubility from </a:t>
            </a:r>
            <a:r>
              <a:rPr lang="en-US" dirty="0" err="1"/>
              <a:t>K</a:t>
            </a:r>
            <a:r>
              <a:rPr lang="en-US" baseline="-25000" dirty="0" err="1"/>
              <a:t>sp</a:t>
            </a:r>
            <a:endParaRPr lang="en-US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Calculate the molar solubility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Pb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I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/>
                  <a:t> in water at 25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</m:t>
                    </m:r>
                  </m:oMath>
                </a14:m>
                <a:r>
                  <a:rPr lang="en-US" sz="2400" dirty="0"/>
                  <a:t>, given that its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sp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=7.1×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−9</m:t>
                        </m:r>
                      </m:sup>
                    </m:sSup>
                  </m:oMath>
                </a14:m>
                <a:r>
                  <a:rPr lang="en-US" sz="2400" dirty="0"/>
                  <a:t>.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841" t="-12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303234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Calculating </a:t>
            </a:r>
            <a:r>
              <a:rPr lang="en-US" dirty="0" err="1"/>
              <a:t>K</a:t>
            </a:r>
            <a:r>
              <a:rPr lang="en-US" baseline="-25000" dirty="0" err="1"/>
              <a:t>sp</a:t>
            </a:r>
            <a:r>
              <a:rPr lang="en-US" dirty="0"/>
              <a:t> from solubility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000" dirty="0"/>
                  <a:t>A handbook lists the solubility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CaS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sz="2000" dirty="0"/>
                  <a:t> (136 g/</a:t>
                </a:r>
                <a:r>
                  <a:rPr lang="en-US" sz="2000" dirty="0" err="1"/>
                  <a:t>mol</a:t>
                </a:r>
                <a:r>
                  <a:rPr lang="en-US" sz="2000" dirty="0"/>
                  <a:t>) at 25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</m:t>
                    </m:r>
                  </m:oMath>
                </a14:m>
                <a:r>
                  <a:rPr lang="en-US" sz="2000" dirty="0"/>
                  <a:t> as 0.20 g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CaS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sz="2000" dirty="0"/>
                  <a:t>/100 </a:t>
                </a:r>
                <a:r>
                  <a:rPr lang="en-US" sz="2000" dirty="0" err="1"/>
                  <a:t>mL.</a:t>
                </a:r>
                <a:r>
                  <a:rPr lang="en-US" sz="2000" dirty="0"/>
                  <a:t>  What is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sp</m:t>
                        </m:r>
                      </m:sub>
                    </m:sSub>
                  </m:oMath>
                </a14:m>
                <a:r>
                  <a:rPr lang="en-US" sz="2000" dirty="0"/>
                  <a:t>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CaS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sz="2000" dirty="0"/>
                  <a:t>?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823"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302990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Relating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sp</m:t>
                        </m:r>
                      </m:sub>
                    </m:sSub>
                  </m:oMath>
                </a14:m>
                <a:r>
                  <a:rPr lang="en-US" dirty="0"/>
                  <a:t> and molar solubility</a:t>
                </a:r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3067" t="-4938" r="-1870" b="-141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Identify the correct relationship between the solubility product constant, </a:t>
            </a:r>
            <a:r>
              <a:rPr lang="en-US" sz="2400" dirty="0" err="1"/>
              <a:t>K</a:t>
            </a:r>
            <a:r>
              <a:rPr lang="en-US" sz="2400" baseline="-25000" dirty="0" err="1"/>
              <a:t>sp</a:t>
            </a:r>
            <a:r>
              <a:rPr lang="en-US" sz="2400" dirty="0"/>
              <a:t>, and molar solubility, s, for Al(OH)</a:t>
            </a:r>
            <a:r>
              <a:rPr lang="en-US" sz="2400" baseline="-25000" dirty="0"/>
              <a:t>3</a:t>
            </a:r>
            <a:r>
              <a:rPr lang="en-US" sz="2400" dirty="0"/>
              <a:t>.</a:t>
            </a:r>
          </a:p>
          <a:p>
            <a:pPr marL="0" indent="0">
              <a:buNone/>
            </a:pPr>
            <a:r>
              <a:rPr lang="en-US" sz="2400" dirty="0"/>
              <a:t> 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 </a:t>
            </a:r>
            <a:r>
              <a:rPr lang="en-US" sz="2400" dirty="0" err="1"/>
              <a:t>K</a:t>
            </a:r>
            <a:r>
              <a:rPr lang="en-US" sz="2400" baseline="-25000" dirty="0" err="1"/>
              <a:t>sp</a:t>
            </a:r>
            <a:r>
              <a:rPr lang="en-US" sz="2400" dirty="0"/>
              <a:t> = s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 </a:t>
            </a:r>
            <a:r>
              <a:rPr lang="en-US" sz="2400" dirty="0" err="1"/>
              <a:t>K</a:t>
            </a:r>
            <a:r>
              <a:rPr lang="en-US" sz="2400" baseline="-25000" dirty="0" err="1"/>
              <a:t>sp</a:t>
            </a:r>
            <a:r>
              <a:rPr lang="en-US" sz="2400" dirty="0"/>
              <a:t> = 3s</a:t>
            </a:r>
            <a:r>
              <a:rPr lang="en-US" sz="2400" baseline="30000" dirty="0"/>
              <a:t>2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 </a:t>
            </a:r>
            <a:r>
              <a:rPr lang="en-US" sz="2400" dirty="0" err="1"/>
              <a:t>K</a:t>
            </a:r>
            <a:r>
              <a:rPr lang="en-US" sz="2400" baseline="-25000" dirty="0" err="1"/>
              <a:t>sp</a:t>
            </a:r>
            <a:r>
              <a:rPr lang="en-US" sz="2400" dirty="0"/>
              <a:t> = s</a:t>
            </a:r>
            <a:r>
              <a:rPr lang="en-US" sz="2400" baseline="30000" dirty="0"/>
              <a:t>4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 </a:t>
            </a:r>
            <a:r>
              <a:rPr lang="en-US" sz="2400" dirty="0" err="1"/>
              <a:t>K</a:t>
            </a:r>
            <a:r>
              <a:rPr lang="en-US" sz="2400" baseline="-25000" dirty="0" err="1"/>
              <a:t>sp</a:t>
            </a:r>
            <a:r>
              <a:rPr lang="en-US" sz="2400" dirty="0"/>
              <a:t> = 9s</a:t>
            </a:r>
            <a:r>
              <a:rPr lang="en-US" sz="2400" baseline="30000" dirty="0"/>
              <a:t>4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 </a:t>
            </a:r>
            <a:r>
              <a:rPr lang="en-US" sz="2400" dirty="0" err="1"/>
              <a:t>K</a:t>
            </a:r>
            <a:r>
              <a:rPr lang="en-US" sz="2400" baseline="-25000" dirty="0" err="1"/>
              <a:t>sp</a:t>
            </a:r>
            <a:r>
              <a:rPr lang="en-US" sz="2400" dirty="0"/>
              <a:t> = 27s</a:t>
            </a:r>
            <a:r>
              <a:rPr lang="en-US" sz="2400" baseline="30000" dirty="0"/>
              <a:t>4</a:t>
            </a:r>
            <a:endParaRPr lang="en-US" sz="2400" dirty="0"/>
          </a:p>
          <a:p>
            <a:pPr marL="514350" indent="-514350">
              <a:buFont typeface="+mj-lt"/>
              <a:buAutoNum type="alphaU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55122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Ion Effect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en-US" sz="24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PbI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⇋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P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2+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I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What direction will the reaction shift to reestablish equilibrium if we add 0.10 M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NaI</m:t>
                    </m:r>
                  </m:oMath>
                </a14:m>
                <a:r>
                  <a:rPr lang="en-US" sz="2400" dirty="0"/>
                  <a:t> (</a:t>
                </a:r>
                <a:r>
                  <a:rPr lang="en-US" sz="2400" dirty="0" err="1"/>
                  <a:t>aq</a:t>
                </a:r>
                <a:r>
                  <a:rPr lang="en-US" sz="2400" dirty="0"/>
                  <a:t>)?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32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31151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Ion Effect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US" sz="24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PbI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⇋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P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2+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+2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I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What direction will the reaction shift to reestablish equilibrium if we add 0.10 M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NaI</m:t>
                    </m:r>
                  </m:oMath>
                </a14:m>
                <a:r>
                  <a:rPr lang="en-US" sz="2400" dirty="0"/>
                  <a:t> (</a:t>
                </a:r>
                <a:r>
                  <a:rPr lang="en-US" sz="2400" dirty="0" err="1"/>
                  <a:t>aq</a:t>
                </a:r>
                <a:r>
                  <a:rPr lang="en-US" sz="2400" dirty="0"/>
                  <a:t>)?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Thus, does the addition of the common 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I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dirty="0"/>
                  <a:t> make 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Pb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I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/>
                  <a:t> more or less soluble?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749342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Common Ion Effect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400" dirty="0"/>
                  <a:t>What is the molar solubility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Pb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I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/>
                  <a:t> in 0.10 M KI(</a:t>
                </a:r>
                <a:r>
                  <a:rPr lang="en-US" sz="2400" dirty="0" err="1"/>
                  <a:t>aq</a:t>
                </a:r>
                <a:r>
                  <a:rPr lang="en-US" sz="2400" dirty="0"/>
                  <a:t>)? 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sp</m:t>
                        </m:r>
                      </m:sub>
                    </m:sSub>
                  </m:oMath>
                </a14:m>
                <a:r>
                  <a:rPr lang="en-US" sz="2400" dirty="0"/>
                  <a:t>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Pb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I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/>
                  <a:t> is 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7.1×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−9</m:t>
                        </m:r>
                      </m:sup>
                    </m:sSup>
                  </m:oMath>
                </a14:m>
                <a:r>
                  <a:rPr lang="en-US" sz="2400" dirty="0"/>
                  <a:t>.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841" t="-12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58739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Common Ion Effect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400" dirty="0"/>
                  <a:t>What is the molar solubility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C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d</m:t>
                        </m:r>
                      </m:e>
                      <m:sub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As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400" b="0" i="0" smtClean="0">
                                    <a:latin typeface="Cambria Math" panose="02040503050406030204" pitchFamily="18" charset="0"/>
                                  </a:rPr>
                                  <m:t>O</m:t>
                                </m:r>
                              </m:e>
                              <m:sub>
                                <m:r>
                                  <a:rPr lang="en-US" sz="2400" b="0" i="0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/>
                  <a:t> in 0.0045 M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L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e>
                      <m:sub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As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sz="2400" dirty="0"/>
                  <a:t>(</a:t>
                </a:r>
                <a:r>
                  <a:rPr lang="en-US" sz="2400" dirty="0" err="1"/>
                  <a:t>aq</a:t>
                </a:r>
                <a:r>
                  <a:rPr lang="en-US" sz="2400" dirty="0"/>
                  <a:t>)? 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sp</m:t>
                        </m:r>
                      </m:sub>
                    </m:sSub>
                  </m:oMath>
                </a14:m>
                <a:r>
                  <a:rPr lang="en-US" sz="2400" dirty="0"/>
                  <a:t>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i="0">
                        <a:latin typeface="Cambria Math" panose="02040503050406030204" pitchFamily="18" charset="0"/>
                      </a:rPr>
                      <m:t>C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d</m:t>
                        </m:r>
                      </m:e>
                      <m:sub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400" i="0">
                                <a:latin typeface="Cambria Math" panose="02040503050406030204" pitchFamily="18" charset="0"/>
                              </a:rPr>
                              <m:t>As</m:t>
                            </m:r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400" i="0">
                                    <a:latin typeface="Cambria Math" panose="02040503050406030204" pitchFamily="18" charset="0"/>
                                  </a:rPr>
                                  <m:t>O</m:t>
                                </m:r>
                              </m:e>
                              <m:sub>
                                <m:r>
                                  <a:rPr lang="en-US" sz="2400" i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/>
                  <a:t>is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2.2</m:t>
                    </m:r>
                    <m:r>
                      <a:rPr lang="en-US" sz="2400" i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33</m:t>
                        </m:r>
                      </m:sup>
                    </m:sSup>
                  </m:oMath>
                </a14:m>
                <a:r>
                  <a:rPr lang="en-US" sz="2400" dirty="0"/>
                  <a:t>.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08566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question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Is </a:t>
            </a:r>
            <a:r>
              <a:rPr lang="en-US" sz="2400" dirty="0" err="1"/>
              <a:t>AgCl</a:t>
            </a:r>
            <a:r>
              <a:rPr lang="en-US" sz="2400" dirty="0"/>
              <a:t> soluble based on the solubility rules?</a:t>
            </a:r>
          </a:p>
        </p:txBody>
      </p:sp>
    </p:spTree>
    <p:extLst>
      <p:ext uri="{BB962C8B-B14F-4D97-AF65-F5344CB8AC3E}">
        <p14:creationId xmlns:p14="http://schemas.microsoft.com/office/powerpoint/2010/main" val="3950522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question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Is </a:t>
            </a:r>
            <a:r>
              <a:rPr lang="en-US" sz="2400" dirty="0" err="1"/>
              <a:t>AgCl</a:t>
            </a:r>
            <a:r>
              <a:rPr lang="en-US" sz="2400" dirty="0"/>
              <a:t> soluble in general?</a:t>
            </a:r>
          </a:p>
        </p:txBody>
      </p:sp>
    </p:spTree>
    <p:extLst>
      <p:ext uri="{BB962C8B-B14F-4D97-AF65-F5344CB8AC3E}">
        <p14:creationId xmlns:p14="http://schemas.microsoft.com/office/powerpoint/2010/main" val="4130297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Solubility Equilibrium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AgCl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⇋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A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20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)+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C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0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sz="2200" dirty="0"/>
                  <a:t>The large white dots are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A</m:t>
                    </m:r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  <m:sup>
                        <m:r>
                          <a:rPr lang="en-US" sz="22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en-US" sz="2200" dirty="0"/>
              </a:p>
              <a:p>
                <a:r>
                  <a:rPr lang="en-US" sz="2200" dirty="0"/>
                  <a:t>The smaller green dots are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p>
                        <m:r>
                          <a:rPr lang="en-US" sz="220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sz="2200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6615" y="2060760"/>
            <a:ext cx="5970770" cy="313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362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Solubility Equilibrium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Solubility equilibrium is a measure of dissolution of a solid in aqueous solution</a:t>
            </a:r>
          </a:p>
        </p:txBody>
      </p:sp>
    </p:spTree>
    <p:extLst>
      <p:ext uri="{BB962C8B-B14F-4D97-AF65-F5344CB8AC3E}">
        <p14:creationId xmlns:p14="http://schemas.microsoft.com/office/powerpoint/2010/main" val="21638720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Solubility Equilibrium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AgCl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⇋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A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24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)+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C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4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Based on our previous discussions of equilibrium expressions and which states are included in equilibrium expressions, write the solubility product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sp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expression for the reaction above.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197" r="-16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279617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Solubility Equilibrium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AgCl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⇋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A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24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)+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C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4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sp</m:t>
                          </m:r>
                        </m:sub>
                      </m:sSub>
                      <m:r>
                        <a:rPr lang="en-US" sz="240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g</m:t>
                              </m:r>
                            </m:e>
                            <m:sup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C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e>
                            <m:sup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=1.77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−10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Based on the expression above, would you expect </a:t>
                </a:r>
                <a:r>
                  <a:rPr lang="en-US" sz="2400" dirty="0" err="1"/>
                  <a:t>AgCl</a:t>
                </a:r>
                <a:r>
                  <a:rPr lang="en-US" sz="2400" dirty="0"/>
                  <a:t> to have a high or low solubility in water?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38871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sp</m:t>
                        </m:r>
                      </m:sub>
                    </m:sSub>
                  </m:oMath>
                </a14:m>
                <a:r>
                  <a:rPr lang="en-US" dirty="0"/>
                  <a:t> and solubility</a:t>
                </a:r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t="-4938" b="-141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Identify the compound likely to be the most soluble.</a:t>
                </a:r>
                <a:endParaRPr lang="en-US" sz="2400" b="1" dirty="0"/>
              </a:p>
              <a:p>
                <a:pPr marL="514350" indent="-514350">
                  <a:buFont typeface="+mj-lt"/>
                  <a:buAutoNum type="alphaUcPeriod"/>
                </a:pPr>
                <a:endParaRPr lang="en-US" sz="2400" b="1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Ba(NO</a:t>
                </a:r>
                <a:r>
                  <a:rPr lang="en-US" sz="2400" baseline="-25000" dirty="0"/>
                  <a:t>3</a:t>
                </a:r>
                <a:r>
                  <a:rPr lang="en-US" sz="2400" dirty="0"/>
                  <a:t>)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sp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=4.64</m:t>
                    </m:r>
                    <m:r>
                      <a:rPr lang="en-US" sz="2400" b="0" i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 </m:t>
                    </m:r>
                    <m:sSup>
                      <m:sSupPr>
                        <m:ctrl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sz="24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Hg(OH)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sp</m:t>
                        </m:r>
                      </m:sub>
                    </m:sSub>
                    <m:r>
                      <a:rPr lang="en-US" sz="2400" b="0" i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3.6</m:t>
                    </m:r>
                    <m:r>
                      <a:rPr lang="en-US" sz="2400" b="0" i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 </m:t>
                    </m:r>
                    <m:sSup>
                      <m:sSupPr>
                        <m:ctrl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26</m:t>
                        </m:r>
                      </m:sup>
                    </m:sSup>
                  </m:oMath>
                </a14:m>
                <a:endParaRPr lang="en-US" sz="24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PbCl</a:t>
                </a:r>
                <a:r>
                  <a:rPr lang="en-US" sz="2400" baseline="-25000" dirty="0"/>
                  <a:t>2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sp</m:t>
                        </m:r>
                      </m:sub>
                    </m:sSub>
                    <m:r>
                      <a:rPr lang="en-US" sz="2400" b="0" i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1.7</m:t>
                    </m:r>
                    <m:r>
                      <a:rPr lang="en-US" sz="2400" b="0" i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 </m:t>
                    </m:r>
                    <m:sSup>
                      <m:sSupPr>
                        <m:ctrl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endParaRPr lang="en-US" sz="24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SnS</a:t>
                </a:r>
                <a:r>
                  <a:rPr lang="en-US" sz="2400" baseline="-25000" dirty="0"/>
                  <a:t>2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>
                            <a:latin typeface="Cambria Math" panose="02040503050406030204" pitchFamily="18" charset="0"/>
                          </a:rPr>
                          <m:t>sp</m:t>
                        </m:r>
                      </m:sub>
                    </m:sSub>
                    <m:r>
                      <a:rPr lang="en-US" sz="2400" b="0" i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400" b="0" i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 </m:t>
                    </m:r>
                    <m:sSup>
                      <m:sSupPr>
                        <m:ctrl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70</m:t>
                        </m:r>
                      </m:sup>
                    </m:sSup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4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488151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</a:t>
            </a:r>
            <a:r>
              <a:rPr lang="en-US" baseline="-25000" dirty="0" err="1"/>
              <a:t>sp</a:t>
            </a:r>
            <a:r>
              <a:rPr lang="en-US" dirty="0"/>
              <a:t> Expressions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200" dirty="0"/>
                  <a:t>For each of the ionic compounds (1) write the equations for the dissolution and (2) the solubility product constant expressions.</a:t>
                </a:r>
              </a:p>
              <a:p>
                <a:pPr marL="0" indent="0">
                  <a:buNone/>
                </a:pPr>
                <a:endParaRPr lang="en-US" sz="22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200" dirty="0"/>
                  <a:t>CaF</a:t>
                </a:r>
                <a:r>
                  <a:rPr lang="en-US" sz="2200" baseline="-25000" dirty="0"/>
                  <a:t>2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200" dirty="0"/>
                  <a:t>BaCO</a:t>
                </a:r>
                <a:r>
                  <a:rPr lang="en-US" sz="2200" baseline="-25000" dirty="0"/>
                  <a:t>3</a:t>
                </a:r>
              </a:p>
              <a:p>
                <a:pPr marL="514350" indent="-51435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C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u</m:t>
                        </m:r>
                      </m:e>
                      <m:sub>
                        <m:r>
                          <a:rPr lang="en-US" sz="22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200">
                                <a:latin typeface="Cambria Math" panose="02040503050406030204" pitchFamily="18" charset="0"/>
                              </a:rPr>
                              <m:t>As</m:t>
                            </m:r>
                            <m:sSub>
                              <m:sSubPr>
                                <m:ctrlPr>
                                  <a:rPr lang="en-US" sz="2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200">
                                    <a:latin typeface="Cambria Math" panose="02040503050406030204" pitchFamily="18" charset="0"/>
                                  </a:rPr>
                                  <m:t>O</m:t>
                                </m:r>
                              </m:e>
                              <m:sub>
                                <m:r>
                                  <a:rPr lang="en-US" sz="220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n-US" sz="22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200" dirty="0"/>
                  <a:t> 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200" dirty="0"/>
                  <a:t>Eu(OH)</a:t>
                </a:r>
                <a:r>
                  <a:rPr lang="en-US" sz="2200" baseline="-25000" dirty="0"/>
                  <a:t>3</a:t>
                </a:r>
              </a:p>
              <a:p>
                <a:pPr marL="514350" indent="-514350">
                  <a:buFont typeface="+mj-lt"/>
                  <a:buAutoNum type="alphaUcPeriod"/>
                </a:pPr>
                <a:endParaRPr lang="en-US" sz="2200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972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181032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" id="{C81E0E53-31CD-4C35-8B6A-415A53D816AA}" vid="{DBE256A4-CD7B-437B-B054-3AB0F8BF08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1314</TotalTime>
  <Words>552</Words>
  <Application>Microsoft Office PowerPoint</Application>
  <PresentationFormat>On-screen Show (4:3)</PresentationFormat>
  <Paragraphs>90</Paragraphs>
  <Slides>18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Calibri</vt:lpstr>
      <vt:lpstr>Cambria Math</vt:lpstr>
      <vt:lpstr>Wingdings</vt:lpstr>
      <vt:lpstr>Wingdings 2</vt:lpstr>
      <vt:lpstr>Median</vt:lpstr>
      <vt:lpstr>Chapter 15 Part 1</vt:lpstr>
      <vt:lpstr>A question</vt:lpstr>
      <vt:lpstr>A question</vt:lpstr>
      <vt:lpstr>Solubility Equilibrium</vt:lpstr>
      <vt:lpstr>Solubility Equilibrium</vt:lpstr>
      <vt:lpstr>Solubility Equilibrium</vt:lpstr>
      <vt:lpstr>Solubility Equilibrium</vt:lpstr>
      <vt:lpstr>K_sp and solubility</vt:lpstr>
      <vt:lpstr>Ksp Expressions</vt:lpstr>
      <vt:lpstr>Formally, what is solubility?</vt:lpstr>
      <vt:lpstr>Calculating Solubility from Ksp</vt:lpstr>
      <vt:lpstr>Calculating Solubility from Ksp</vt:lpstr>
      <vt:lpstr>Calculating Ksp from solubility</vt:lpstr>
      <vt:lpstr>Relating K_sp and molar solubility</vt:lpstr>
      <vt:lpstr>Common Ion Effect</vt:lpstr>
      <vt:lpstr>Common Ion Effect</vt:lpstr>
      <vt:lpstr>Common Ion Effect</vt:lpstr>
      <vt:lpstr>Common Ion Effect</vt:lpstr>
    </vt:vector>
  </TitlesOfParts>
  <Company>Armstrong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14 Part 3</dc:title>
  <dc:creator>Walter Turner</dc:creator>
  <cp:lastModifiedBy>Walter Turner</cp:lastModifiedBy>
  <cp:revision>88</cp:revision>
  <dcterms:created xsi:type="dcterms:W3CDTF">2018-03-05T13:36:52Z</dcterms:created>
  <dcterms:modified xsi:type="dcterms:W3CDTF">2022-04-08T01:49:42Z</dcterms:modified>
</cp:coreProperties>
</file>