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300" r:id="rId2"/>
    <p:sldId id="421" r:id="rId3"/>
    <p:sldId id="408" r:id="rId4"/>
    <p:sldId id="409" r:id="rId5"/>
    <p:sldId id="410" r:id="rId6"/>
    <p:sldId id="412" r:id="rId7"/>
    <p:sldId id="413" r:id="rId8"/>
    <p:sldId id="414" r:id="rId9"/>
    <p:sldId id="415" r:id="rId10"/>
    <p:sldId id="416" r:id="rId11"/>
    <p:sldId id="417" r:id="rId12"/>
    <p:sldId id="418" r:id="rId13"/>
    <p:sldId id="419" r:id="rId14"/>
    <p:sldId id="42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44" autoAdjust="0"/>
    <p:restoredTop sz="94476" autoAdjust="0"/>
  </p:normalViewPr>
  <p:slideViewPr>
    <p:cSldViewPr snapToGrid="0">
      <p:cViewPr varScale="1">
        <p:scale>
          <a:sx n="112" d="100"/>
          <a:sy n="112" d="100"/>
        </p:scale>
        <p:origin x="15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6E86B-F327-4BB8-89C3-8EDB5F512E30}" type="datetimeFigureOut">
              <a:rPr lang="en-US" smtClean="0"/>
              <a:t>4/10/2022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E9E218-CC27-4351-A931-DCF9F69D25E7}" type="slidenum">
              <a:rPr lang="en-US" smtClean="0"/>
              <a:t>‹#›</a:t>
            </a:fld>
            <a:endParaRPr lang="en-US"/>
          </a:p>
        </p:txBody>
      </p:sp>
    </p:spTree>
    <p:extLst>
      <p:ext uri="{BB962C8B-B14F-4D97-AF65-F5344CB8AC3E}">
        <p14:creationId xmlns:p14="http://schemas.microsoft.com/office/powerpoint/2010/main" val="1987437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BDFC0F53-B383-462D-87D9-10C7D6F7E39F}" type="datetimeFigureOut">
              <a:rPr lang="en-US" smtClean="0"/>
              <a:pPr/>
              <a:t>4/10/2022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6463079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FC0F53-B383-462D-87D9-10C7D6F7E39F}"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017371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BDFC0F53-B383-462D-87D9-10C7D6F7E39F}" type="datetimeFigureOut">
              <a:rPr lang="en-US" smtClean="0"/>
              <a:pPr/>
              <a:t>4/10/2022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4467942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FC0F53-B383-462D-87D9-10C7D6F7E39F}"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9102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BDFC0F53-B383-462D-87D9-10C7D6F7E39F}" type="datetimeFigureOut">
              <a:rPr lang="en-US" smtClean="0"/>
              <a:pPr/>
              <a:t>4/10/2022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60603572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BDFC0F53-B383-462D-87D9-10C7D6F7E39F}" type="datetimeFigureOut">
              <a:rPr lang="en-US" smtClean="0"/>
              <a:pPr/>
              <a:t>4/10/2022</a:t>
            </a:fld>
            <a:endParaRPr lang="en-US"/>
          </a:p>
        </p:txBody>
      </p:sp>
      <p:sp>
        <p:nvSpPr>
          <p:cNvPr id="10" name="Slide Number Placeholder 9"/>
          <p:cNvSpPr>
            <a:spLocks noGrp="1"/>
          </p:cNvSpPr>
          <p:nvPr>
            <p:ph type="sldNum" sz="quarter" idx="16"/>
          </p:nvPr>
        </p:nvSpPr>
        <p:spPr/>
        <p:txBody>
          <a:bodyPr rtlCol="0"/>
          <a:lstStyle/>
          <a:p>
            <a:fld id="{E799A7BF-9592-47D9-8E2F-CE731F57D57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33787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BDFC0F53-B383-462D-87D9-10C7D6F7E39F}" type="datetimeFigureOut">
              <a:rPr lang="en-US" smtClean="0"/>
              <a:pPr/>
              <a:t>4/10/2022</a:t>
            </a:fld>
            <a:endParaRPr lang="en-US"/>
          </a:p>
        </p:txBody>
      </p:sp>
      <p:sp>
        <p:nvSpPr>
          <p:cNvPr id="12" name="Slide Number Placeholder 11"/>
          <p:cNvSpPr>
            <a:spLocks noGrp="1"/>
          </p:cNvSpPr>
          <p:nvPr>
            <p:ph type="sldNum" sz="quarter" idx="16"/>
          </p:nvPr>
        </p:nvSpPr>
        <p:spPr/>
        <p:txBody>
          <a:bodyPr rtlCol="0"/>
          <a:lstStyle/>
          <a:p>
            <a:fld id="{E799A7BF-9592-47D9-8E2F-CE731F57D57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3169088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BDFC0F53-B383-462D-87D9-10C7D6F7E39F}" type="datetimeFigureOut">
              <a:rPr lang="en-US" smtClean="0"/>
              <a:pPr/>
              <a:t>4/10/2022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121627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FC0F53-B383-462D-87D9-10C7D6F7E39F}" type="datetimeFigureOut">
              <a:rPr lang="en-US" smtClean="0"/>
              <a:pPr/>
              <a:t>4/10/2022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93555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BDFC0F53-B383-462D-87D9-10C7D6F7E39F}" type="datetimeFigureOut">
              <a:rPr lang="en-US" smtClean="0"/>
              <a:pPr/>
              <a:t>4/10/2022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89151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BDFC0F53-B383-462D-87D9-10C7D6F7E39F}" type="datetimeFigureOut">
              <a:rPr lang="en-US" smtClean="0"/>
              <a:pPr/>
              <a:t>4/10/2022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18471907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BDFC0F53-B383-462D-87D9-10C7D6F7E39F}" type="datetimeFigureOut">
              <a:rPr lang="en-US" smtClean="0"/>
              <a:pPr/>
              <a:t>4/10/2022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9025893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sz="2400" dirty="0"/>
              <a:t>Dr. Turner</a:t>
            </a:r>
          </a:p>
          <a:p>
            <a:endParaRPr lang="en-US" dirty="0"/>
          </a:p>
        </p:txBody>
      </p:sp>
      <p:sp>
        <p:nvSpPr>
          <p:cNvPr id="4" name="Title 3"/>
          <p:cNvSpPr>
            <a:spLocks noGrp="1"/>
          </p:cNvSpPr>
          <p:nvPr>
            <p:ph type="title"/>
          </p:nvPr>
        </p:nvSpPr>
        <p:spPr/>
        <p:txBody>
          <a:bodyPr>
            <a:normAutofit/>
          </a:bodyPr>
          <a:lstStyle/>
          <a:p>
            <a:r>
              <a:rPr lang="en-US" sz="3600" dirty="0"/>
              <a:t>Module 2 Paper</a:t>
            </a:r>
          </a:p>
        </p:txBody>
      </p:sp>
    </p:spTree>
    <p:extLst>
      <p:ext uri="{BB962C8B-B14F-4D97-AF65-F5344CB8AC3E}">
        <p14:creationId xmlns:p14="http://schemas.microsoft.com/office/powerpoint/2010/main" val="1824162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A4C4A-FCF1-45F7-BEE0-ED561FD7A81F}"/>
              </a:ext>
            </a:extLst>
          </p:cNvPr>
          <p:cNvSpPr>
            <a:spLocks noGrp="1"/>
          </p:cNvSpPr>
          <p:nvPr>
            <p:ph type="title"/>
          </p:nvPr>
        </p:nvSpPr>
        <p:spPr/>
        <p:txBody>
          <a:bodyPr>
            <a:normAutofit/>
          </a:bodyPr>
          <a:lstStyle/>
          <a:p>
            <a:r>
              <a:rPr lang="en-US" dirty="0"/>
              <a:t>Results and Observations (15 pts)</a:t>
            </a:r>
          </a:p>
        </p:txBody>
      </p:sp>
      <p:sp>
        <p:nvSpPr>
          <p:cNvPr id="3" name="Content Placeholder 2">
            <a:extLst>
              <a:ext uri="{FF2B5EF4-FFF2-40B4-BE49-F238E27FC236}">
                <a16:creationId xmlns:a16="http://schemas.microsoft.com/office/drawing/2014/main" id="{FFFFDF98-8B0E-40CB-8D1C-A484D985B070}"/>
              </a:ext>
            </a:extLst>
          </p:cNvPr>
          <p:cNvSpPr>
            <a:spLocks noGrp="1"/>
          </p:cNvSpPr>
          <p:nvPr>
            <p:ph sz="quarter" idx="1"/>
          </p:nvPr>
        </p:nvSpPr>
        <p:spPr/>
        <p:txBody>
          <a:bodyPr>
            <a:normAutofit lnSpcReduction="10000"/>
          </a:bodyPr>
          <a:lstStyle/>
          <a:p>
            <a:r>
              <a:rPr lang="en-US" sz="2000" dirty="0"/>
              <a:t>Give the results of your experiments without an analysis of the results.  This includes all your group’s raw data from the analytical techniques.  </a:t>
            </a:r>
            <a:r>
              <a:rPr lang="en-US" sz="2000" b="1" dirty="0"/>
              <a:t>Also include the portions that your lab partner did.  </a:t>
            </a:r>
            <a:endParaRPr lang="en-US" sz="2000" dirty="0"/>
          </a:p>
          <a:p>
            <a:r>
              <a:rPr lang="en-US" sz="2000" dirty="0"/>
              <a:t>Include sample calculations for each of your analytical methods. You only need to show calculations for one sample of each analytical method.</a:t>
            </a:r>
          </a:p>
          <a:p>
            <a:r>
              <a:rPr lang="en-US" sz="2000" dirty="0"/>
              <a:t>You don’t have to explain or show the titration and spectroscopy calculations again when discussing the alanine complex.  You should instead state that you used the same methodology as the model compound.</a:t>
            </a:r>
          </a:p>
          <a:p>
            <a:r>
              <a:rPr lang="en-US" sz="2000" dirty="0"/>
              <a:t>Include the calibration curves for the spectroscopy analysis as well as all tables of the class data.</a:t>
            </a:r>
          </a:p>
          <a:p>
            <a:r>
              <a:rPr lang="en-US" sz="2000" dirty="0"/>
              <a:t>Note any problems that your group encountered such as not producing product</a:t>
            </a:r>
          </a:p>
        </p:txBody>
      </p:sp>
    </p:spTree>
    <p:extLst>
      <p:ext uri="{BB962C8B-B14F-4D97-AF65-F5344CB8AC3E}">
        <p14:creationId xmlns:p14="http://schemas.microsoft.com/office/powerpoint/2010/main" val="1111071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ABDE8-DF07-484C-8B9C-4221492FF643}"/>
              </a:ext>
            </a:extLst>
          </p:cNvPr>
          <p:cNvSpPr>
            <a:spLocks noGrp="1"/>
          </p:cNvSpPr>
          <p:nvPr>
            <p:ph type="title"/>
          </p:nvPr>
        </p:nvSpPr>
        <p:spPr/>
        <p:txBody>
          <a:bodyPr/>
          <a:lstStyle/>
          <a:p>
            <a:r>
              <a:rPr lang="en-US" dirty="0"/>
              <a:t>Discussion (20 pts)</a:t>
            </a:r>
          </a:p>
        </p:txBody>
      </p:sp>
      <p:sp>
        <p:nvSpPr>
          <p:cNvPr id="3" name="Content Placeholder 2">
            <a:extLst>
              <a:ext uri="{FF2B5EF4-FFF2-40B4-BE49-F238E27FC236}">
                <a16:creationId xmlns:a16="http://schemas.microsoft.com/office/drawing/2014/main" id="{99ED891F-82F9-48B1-91AF-38834F49597A}"/>
              </a:ext>
            </a:extLst>
          </p:cNvPr>
          <p:cNvSpPr>
            <a:spLocks noGrp="1"/>
          </p:cNvSpPr>
          <p:nvPr>
            <p:ph sz="quarter" idx="1"/>
          </p:nvPr>
        </p:nvSpPr>
        <p:spPr/>
        <p:txBody>
          <a:bodyPr/>
          <a:lstStyle/>
          <a:p>
            <a:r>
              <a:rPr lang="en-US" dirty="0"/>
              <a:t>Since the empirical formula of the model compound is known, did your group get the correct empirical formula?</a:t>
            </a:r>
          </a:p>
          <a:p>
            <a:r>
              <a:rPr lang="en-US" dirty="0"/>
              <a:t>If not, identify sources of error in the synthesis and analysis of the model compound that led to your incorrect formula.</a:t>
            </a:r>
          </a:p>
          <a:p>
            <a:r>
              <a:rPr lang="en-US" dirty="0"/>
              <a:t>Perform a similar analysis on the class results for the model compound.</a:t>
            </a:r>
          </a:p>
          <a:p>
            <a:r>
              <a:rPr lang="en-US" dirty="0"/>
              <a:t>Based on the determined empirical formula of the amino acid complex, is alanine monodentate or bidentate, and does the copper have 4 or 6 chelation sites in the complex.</a:t>
            </a:r>
          </a:p>
          <a:p>
            <a:endParaRPr lang="en-US" dirty="0"/>
          </a:p>
        </p:txBody>
      </p:sp>
    </p:spTree>
    <p:extLst>
      <p:ext uri="{BB962C8B-B14F-4D97-AF65-F5344CB8AC3E}">
        <p14:creationId xmlns:p14="http://schemas.microsoft.com/office/powerpoint/2010/main" val="890715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34E53-5B7F-4BE1-B9B1-2C5B04B96B8A}"/>
              </a:ext>
            </a:extLst>
          </p:cNvPr>
          <p:cNvSpPr>
            <a:spLocks noGrp="1"/>
          </p:cNvSpPr>
          <p:nvPr>
            <p:ph type="title"/>
          </p:nvPr>
        </p:nvSpPr>
        <p:spPr/>
        <p:txBody>
          <a:bodyPr/>
          <a:lstStyle/>
          <a:p>
            <a:r>
              <a:rPr lang="en-US" dirty="0"/>
              <a:t>Discussion cont.</a:t>
            </a:r>
          </a:p>
        </p:txBody>
      </p:sp>
      <p:sp>
        <p:nvSpPr>
          <p:cNvPr id="3" name="Content Placeholder 2">
            <a:extLst>
              <a:ext uri="{FF2B5EF4-FFF2-40B4-BE49-F238E27FC236}">
                <a16:creationId xmlns:a16="http://schemas.microsoft.com/office/drawing/2014/main" id="{89564FBE-F431-4B27-A6C9-64DCC3788C13}"/>
              </a:ext>
            </a:extLst>
          </p:cNvPr>
          <p:cNvSpPr>
            <a:spLocks noGrp="1"/>
          </p:cNvSpPr>
          <p:nvPr>
            <p:ph sz="quarter" idx="1"/>
          </p:nvPr>
        </p:nvSpPr>
        <p:spPr/>
        <p:txBody>
          <a:bodyPr/>
          <a:lstStyle/>
          <a:p>
            <a:r>
              <a:rPr lang="en-US" dirty="0"/>
              <a:t>Utilize the class percent yield data to discuss which compounds were easier/harder to make.</a:t>
            </a:r>
          </a:p>
          <a:p>
            <a:r>
              <a:rPr lang="en-US" dirty="0"/>
              <a:t>Utilize the deviations of your individual and class calculated mass </a:t>
            </a:r>
            <a:r>
              <a:rPr lang="en-US" dirty="0" err="1"/>
              <a:t>percents</a:t>
            </a:r>
            <a:r>
              <a:rPr lang="en-US" dirty="0"/>
              <a:t> from the true mass </a:t>
            </a:r>
            <a:r>
              <a:rPr lang="en-US" dirty="0" err="1"/>
              <a:t>percents</a:t>
            </a:r>
            <a:r>
              <a:rPr lang="en-US" dirty="0"/>
              <a:t> to discuss the effectiveness of each of the analytical techniques. </a:t>
            </a:r>
          </a:p>
          <a:p>
            <a:r>
              <a:rPr lang="en-US" dirty="0"/>
              <a:t>If you could synthesize any other metal-ion amino acid combination, what would you choose and why?</a:t>
            </a:r>
          </a:p>
          <a:p>
            <a:endParaRPr lang="en-US" dirty="0"/>
          </a:p>
          <a:p>
            <a:endParaRPr lang="en-US" dirty="0"/>
          </a:p>
        </p:txBody>
      </p:sp>
    </p:spTree>
    <p:extLst>
      <p:ext uri="{BB962C8B-B14F-4D97-AF65-F5344CB8AC3E}">
        <p14:creationId xmlns:p14="http://schemas.microsoft.com/office/powerpoint/2010/main" val="2105197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30DCD-EB16-41B2-9C46-4C48AE51A5DA}"/>
              </a:ext>
            </a:extLst>
          </p:cNvPr>
          <p:cNvSpPr>
            <a:spLocks noGrp="1"/>
          </p:cNvSpPr>
          <p:nvPr>
            <p:ph type="title"/>
          </p:nvPr>
        </p:nvSpPr>
        <p:spPr/>
        <p:txBody>
          <a:bodyPr/>
          <a:lstStyle/>
          <a:p>
            <a:r>
              <a:rPr lang="en-US" dirty="0"/>
              <a:t>Conclusion (7 pts)</a:t>
            </a:r>
          </a:p>
        </p:txBody>
      </p:sp>
      <p:sp>
        <p:nvSpPr>
          <p:cNvPr id="3" name="Content Placeholder 2">
            <a:extLst>
              <a:ext uri="{FF2B5EF4-FFF2-40B4-BE49-F238E27FC236}">
                <a16:creationId xmlns:a16="http://schemas.microsoft.com/office/drawing/2014/main" id="{8A2C9F1C-00D6-4110-8858-69AE3C1440E8}"/>
              </a:ext>
            </a:extLst>
          </p:cNvPr>
          <p:cNvSpPr>
            <a:spLocks noGrp="1"/>
          </p:cNvSpPr>
          <p:nvPr>
            <p:ph sz="quarter" idx="1"/>
          </p:nvPr>
        </p:nvSpPr>
        <p:spPr/>
        <p:txBody>
          <a:bodyPr/>
          <a:lstStyle/>
          <a:p>
            <a:r>
              <a:rPr lang="en-US" dirty="0"/>
              <a:t>State the determined alanine copper complex empirical formula.</a:t>
            </a:r>
          </a:p>
          <a:p>
            <a:r>
              <a:rPr lang="en-US" dirty="0"/>
              <a:t>Summarize the key factors leading to this outcome.</a:t>
            </a:r>
          </a:p>
          <a:p>
            <a:r>
              <a:rPr lang="en-US" dirty="0"/>
              <a:t>Discuss any modifications that you would make to the experimental design to improve the results.</a:t>
            </a:r>
          </a:p>
        </p:txBody>
      </p:sp>
    </p:spTree>
    <p:extLst>
      <p:ext uri="{BB962C8B-B14F-4D97-AF65-F5344CB8AC3E}">
        <p14:creationId xmlns:p14="http://schemas.microsoft.com/office/powerpoint/2010/main" val="3370004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D92B8-3F10-41D3-93B7-36AB7D7A9C05}"/>
              </a:ext>
            </a:extLst>
          </p:cNvPr>
          <p:cNvSpPr>
            <a:spLocks noGrp="1"/>
          </p:cNvSpPr>
          <p:nvPr>
            <p:ph type="title"/>
          </p:nvPr>
        </p:nvSpPr>
        <p:spPr/>
        <p:txBody>
          <a:bodyPr/>
          <a:lstStyle/>
          <a:p>
            <a:r>
              <a:rPr lang="en-US" dirty="0"/>
              <a:t>Grammar and Spelling (10 pts)</a:t>
            </a:r>
          </a:p>
        </p:txBody>
      </p:sp>
      <p:sp>
        <p:nvSpPr>
          <p:cNvPr id="3" name="Content Placeholder 2">
            <a:extLst>
              <a:ext uri="{FF2B5EF4-FFF2-40B4-BE49-F238E27FC236}">
                <a16:creationId xmlns:a16="http://schemas.microsoft.com/office/drawing/2014/main" id="{F22CC56F-9BC7-497C-AAA4-2D967880E1A6}"/>
              </a:ext>
            </a:extLst>
          </p:cNvPr>
          <p:cNvSpPr>
            <a:spLocks noGrp="1"/>
          </p:cNvSpPr>
          <p:nvPr>
            <p:ph sz="quarter" idx="1"/>
          </p:nvPr>
        </p:nvSpPr>
        <p:spPr/>
        <p:txBody>
          <a:bodyPr/>
          <a:lstStyle/>
          <a:p>
            <a:r>
              <a:rPr lang="en-US" dirty="0"/>
              <a:t>Use appropriate syntax and grammar</a:t>
            </a:r>
          </a:p>
          <a:p>
            <a:r>
              <a:rPr lang="en-US" dirty="0"/>
              <a:t>Avoid first and second person pronouns</a:t>
            </a:r>
          </a:p>
          <a:p>
            <a:r>
              <a:rPr lang="en-US" dirty="0"/>
              <a:t>Avoid awkward phrasing and language</a:t>
            </a:r>
          </a:p>
          <a:p>
            <a:r>
              <a:rPr lang="en-US" dirty="0"/>
              <a:t>Your paper should be clear and concise</a:t>
            </a:r>
          </a:p>
          <a:p>
            <a:r>
              <a:rPr lang="en-US" dirty="0"/>
              <a:t>Avoid flowery or unnecessary wording</a:t>
            </a:r>
          </a:p>
          <a:p>
            <a:r>
              <a:rPr lang="en-US" dirty="0"/>
              <a:t>Cite at least 3 sources</a:t>
            </a:r>
          </a:p>
        </p:txBody>
      </p:sp>
    </p:spTree>
    <p:extLst>
      <p:ext uri="{BB962C8B-B14F-4D97-AF65-F5344CB8AC3E}">
        <p14:creationId xmlns:p14="http://schemas.microsoft.com/office/powerpoint/2010/main" val="1028975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5FB7E7D-7917-465C-8740-2208D7365F73}"/>
              </a:ext>
            </a:extLst>
          </p:cNvPr>
          <p:cNvSpPr>
            <a:spLocks noGrp="1"/>
          </p:cNvSpPr>
          <p:nvPr>
            <p:ph type="title"/>
          </p:nvPr>
        </p:nvSpPr>
        <p:spPr/>
        <p:txBody>
          <a:bodyPr/>
          <a:lstStyle/>
          <a:p>
            <a:r>
              <a:rPr lang="en-US" dirty="0"/>
              <a:t>Synthesis Equations</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6F0AD7D7-DA2C-4ACA-9DAF-8E673FAD0E45}"/>
                  </a:ext>
                </a:extLst>
              </p:cNvPr>
              <p:cNvSpPr>
                <a:spLocks noGrp="1"/>
              </p:cNvSpPr>
              <p:nvPr>
                <p:ph sz="quarter" idx="1"/>
              </p:nvPr>
            </p:nvSpPr>
            <p:spPr>
              <a:xfrm>
                <a:off x="612647" y="1600200"/>
                <a:ext cx="8309161" cy="4495800"/>
              </a:xfrm>
            </p:spPr>
            <p:txBody>
              <a:bodyPr/>
              <a:lstStyle/>
              <a:p>
                <a:pPr marL="0" indent="0">
                  <a:buNone/>
                </a:pPr>
                <a:r>
                  <a:rPr lang="en-US" sz="2000" b="0" i="0" dirty="0">
                    <a:latin typeface="Cambria Math" panose="02040503050406030204" pitchFamily="18" charset="0"/>
                  </a:rPr>
                  <a:t>Model compound </a:t>
                </a:r>
              </a:p>
              <a:p>
                <a:pPr marL="0" indent="0">
                  <a:buNone/>
                </a:pPr>
                <a:endParaRPr lang="en-US" sz="2000" b="0" i="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CuS</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4</m:t>
                          </m:r>
                        </m:sub>
                      </m:sSub>
                      <m:r>
                        <a:rPr lang="en-US" sz="2000" i="0">
                          <a:latin typeface="Cambria Math" panose="02040503050406030204" pitchFamily="18" charset="0"/>
                          <a:ea typeface="Cambria Math" panose="02040503050406030204" pitchFamily="18" charset="0"/>
                        </a:rPr>
                        <m:t>∙</m:t>
                      </m:r>
                      <m:r>
                        <a:rPr lang="en-US" sz="2000" b="0" i="0" smtClean="0">
                          <a:latin typeface="Cambria Math" panose="02040503050406030204" pitchFamily="18" charset="0"/>
                          <a:ea typeface="Cambria Math" panose="02040503050406030204" pitchFamily="18" charset="0"/>
                        </a:rPr>
                        <m:t>5</m:t>
                      </m:r>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H</m:t>
                          </m:r>
                        </m:e>
                        <m:sub>
                          <m:r>
                            <a:rPr lang="en-US" sz="2000" b="0" i="0" smtClean="0">
                              <a:latin typeface="Cambria Math" panose="02040503050406030204" pitchFamily="18" charset="0"/>
                              <a:ea typeface="Cambria Math" panose="02040503050406030204" pitchFamily="18" charset="0"/>
                            </a:rPr>
                            <m:t>2</m:t>
                          </m:r>
                        </m:sub>
                      </m:sSub>
                      <m:r>
                        <m:rPr>
                          <m:sty m:val="p"/>
                        </m:rPr>
                        <a:rPr lang="en-US" sz="2000" b="0" i="0" smtClean="0">
                          <a:latin typeface="Cambria Math" panose="02040503050406030204" pitchFamily="18" charset="0"/>
                          <a:ea typeface="Cambria Math" panose="02040503050406030204" pitchFamily="18" charset="0"/>
                        </a:rPr>
                        <m:t>O</m:t>
                      </m:r>
                      <m:d>
                        <m:dPr>
                          <m:ctrlPr>
                            <a:rPr lang="en-US" sz="2000" b="0" i="1" smtClean="0">
                              <a:latin typeface="Cambria Math" panose="02040503050406030204" pitchFamily="18" charset="0"/>
                              <a:ea typeface="Cambria Math" panose="02040503050406030204" pitchFamily="18" charset="0"/>
                            </a:rPr>
                          </m:ctrlPr>
                        </m:dPr>
                        <m:e>
                          <m:r>
                            <m:rPr>
                              <m:sty m:val="p"/>
                            </m:rPr>
                            <a:rPr lang="en-US" sz="2000" b="0" i="0" smtClean="0">
                              <a:latin typeface="Cambria Math" panose="02040503050406030204" pitchFamily="18" charset="0"/>
                              <a:ea typeface="Cambria Math" panose="02040503050406030204" pitchFamily="18" charset="0"/>
                            </a:rPr>
                            <m:t>s</m:t>
                          </m:r>
                        </m:e>
                      </m:d>
                      <m:r>
                        <a:rPr lang="en-US" sz="2000" b="0" i="0" smtClean="0">
                          <a:latin typeface="Cambria Math" panose="02040503050406030204" pitchFamily="18" charset="0"/>
                          <a:ea typeface="Cambria Math" panose="02040503050406030204" pitchFamily="18" charset="0"/>
                        </a:rPr>
                        <m:t>+4 </m:t>
                      </m:r>
                      <m:r>
                        <m:rPr>
                          <m:sty m:val="p"/>
                        </m:rPr>
                        <a:rPr lang="en-US" sz="2000" b="0" i="0" smtClean="0">
                          <a:latin typeface="Cambria Math" panose="02040503050406030204" pitchFamily="18" charset="0"/>
                          <a:ea typeface="Cambria Math" panose="02040503050406030204" pitchFamily="18" charset="0"/>
                        </a:rPr>
                        <m:t>N</m:t>
                      </m:r>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H</m:t>
                          </m:r>
                        </m:e>
                        <m:sub>
                          <m:r>
                            <a:rPr lang="en-US" sz="2000" b="0" i="0" smtClean="0">
                              <a:latin typeface="Cambria Math" panose="02040503050406030204" pitchFamily="18" charset="0"/>
                              <a:ea typeface="Cambria Math" panose="02040503050406030204" pitchFamily="18" charset="0"/>
                            </a:rPr>
                            <m:t>3</m:t>
                          </m:r>
                        </m:sub>
                      </m:sSub>
                      <m:d>
                        <m:dPr>
                          <m:ctrlPr>
                            <a:rPr lang="en-US" sz="2000" b="0" i="1" smtClean="0">
                              <a:latin typeface="Cambria Math" panose="02040503050406030204" pitchFamily="18" charset="0"/>
                              <a:ea typeface="Cambria Math" panose="02040503050406030204" pitchFamily="18" charset="0"/>
                            </a:rPr>
                          </m:ctrlPr>
                        </m:dPr>
                        <m:e>
                          <m:r>
                            <m:rPr>
                              <m:sty m:val="p"/>
                            </m:rPr>
                            <a:rPr lang="en-US" sz="2000" b="0" i="0" smtClean="0">
                              <a:latin typeface="Cambria Math" panose="02040503050406030204" pitchFamily="18" charset="0"/>
                              <a:ea typeface="Cambria Math" panose="02040503050406030204" pitchFamily="18" charset="0"/>
                            </a:rPr>
                            <m:t>l</m:t>
                          </m:r>
                        </m:e>
                      </m:d>
                      <m:r>
                        <a:rPr lang="en-US" sz="2000" b="0" i="0"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ea typeface="Cambria Math" panose="02040503050406030204" pitchFamily="18" charset="0"/>
                        </a:rPr>
                        <m:t>Cu</m:t>
                      </m:r>
                      <m:sSub>
                        <m:sSubPr>
                          <m:ctrlPr>
                            <a:rPr lang="en-US" sz="2000" b="0" i="1" smtClean="0">
                              <a:latin typeface="Cambria Math" panose="02040503050406030204" pitchFamily="18" charset="0"/>
                              <a:ea typeface="Cambria Math" panose="02040503050406030204" pitchFamily="18" charset="0"/>
                            </a:rPr>
                          </m:ctrlPr>
                        </m:sSubPr>
                        <m:e>
                          <m:d>
                            <m:dPr>
                              <m:ctrlPr>
                                <a:rPr lang="en-US" sz="2000" b="0" i="1" smtClean="0">
                                  <a:latin typeface="Cambria Math" panose="02040503050406030204" pitchFamily="18" charset="0"/>
                                  <a:ea typeface="Cambria Math" panose="02040503050406030204" pitchFamily="18" charset="0"/>
                                </a:rPr>
                              </m:ctrlPr>
                            </m:dPr>
                            <m:e>
                              <m:r>
                                <m:rPr>
                                  <m:sty m:val="p"/>
                                </m:rPr>
                                <a:rPr lang="en-US" sz="2000" b="0" i="0" smtClean="0">
                                  <a:latin typeface="Cambria Math" panose="02040503050406030204" pitchFamily="18" charset="0"/>
                                  <a:ea typeface="Cambria Math" panose="02040503050406030204" pitchFamily="18" charset="0"/>
                                </a:rPr>
                                <m:t>N</m:t>
                              </m:r>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H</m:t>
                                  </m:r>
                                </m:e>
                                <m:sub>
                                  <m:r>
                                    <a:rPr lang="en-US" sz="2000" b="0" i="0" smtClean="0">
                                      <a:latin typeface="Cambria Math" panose="02040503050406030204" pitchFamily="18" charset="0"/>
                                      <a:ea typeface="Cambria Math" panose="02040503050406030204" pitchFamily="18" charset="0"/>
                                    </a:rPr>
                                    <m:t>3</m:t>
                                  </m:r>
                                </m:sub>
                              </m:sSub>
                            </m:e>
                          </m:d>
                        </m:e>
                        <m:sub>
                          <m:r>
                            <a:rPr lang="en-US" sz="2000" b="0" i="0" smtClean="0">
                              <a:latin typeface="Cambria Math" panose="02040503050406030204" pitchFamily="18" charset="0"/>
                              <a:ea typeface="Cambria Math" panose="02040503050406030204" pitchFamily="18" charset="0"/>
                            </a:rPr>
                            <m:t>4</m:t>
                          </m:r>
                        </m:sub>
                      </m:sSub>
                      <m:r>
                        <m:rPr>
                          <m:sty m:val="p"/>
                        </m:rPr>
                        <a:rPr lang="en-US" sz="2000" b="0" i="0" smtClean="0">
                          <a:latin typeface="Cambria Math" panose="02040503050406030204" pitchFamily="18" charset="0"/>
                          <a:ea typeface="Cambria Math" panose="02040503050406030204" pitchFamily="18" charset="0"/>
                        </a:rPr>
                        <m:t>S</m:t>
                      </m:r>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O</m:t>
                          </m:r>
                        </m:e>
                        <m:sub>
                          <m:r>
                            <a:rPr lang="en-US" sz="2000" b="0" i="0" smtClean="0">
                              <a:latin typeface="Cambria Math" panose="02040503050406030204" pitchFamily="18" charset="0"/>
                              <a:ea typeface="Cambria Math" panose="02040503050406030204" pitchFamily="18" charset="0"/>
                            </a:rPr>
                            <m:t>4</m:t>
                          </m:r>
                        </m:sub>
                      </m:sSub>
                      <m:d>
                        <m:dPr>
                          <m:ctrlPr>
                            <a:rPr lang="en-US" sz="2000" b="0" i="1" smtClean="0">
                              <a:latin typeface="Cambria Math" panose="02040503050406030204" pitchFamily="18" charset="0"/>
                              <a:ea typeface="Cambria Math" panose="02040503050406030204" pitchFamily="18" charset="0"/>
                            </a:rPr>
                          </m:ctrlPr>
                        </m:dPr>
                        <m:e>
                          <m:r>
                            <m:rPr>
                              <m:sty m:val="p"/>
                            </m:rPr>
                            <a:rPr lang="en-US" sz="2000" b="0" i="0" smtClean="0">
                              <a:latin typeface="Cambria Math" panose="02040503050406030204" pitchFamily="18" charset="0"/>
                              <a:ea typeface="Cambria Math" panose="02040503050406030204" pitchFamily="18" charset="0"/>
                            </a:rPr>
                            <m:t>s</m:t>
                          </m:r>
                        </m:e>
                      </m:d>
                      <m:r>
                        <a:rPr lang="en-US" sz="2000" b="0" i="0" smtClean="0">
                          <a:latin typeface="Cambria Math" panose="02040503050406030204" pitchFamily="18" charset="0"/>
                          <a:ea typeface="Cambria Math" panose="02040503050406030204" pitchFamily="18" charset="0"/>
                        </a:rPr>
                        <m:t>+5 </m:t>
                      </m:r>
                      <m:sSub>
                        <m:sSubPr>
                          <m:ctrlPr>
                            <a:rPr lang="en-US" sz="2000" b="0" i="1" smtClean="0">
                              <a:latin typeface="Cambria Math" panose="02040503050406030204" pitchFamily="18" charset="0"/>
                              <a:ea typeface="Cambria Math" panose="02040503050406030204" pitchFamily="18" charset="0"/>
                            </a:rPr>
                          </m:ctrlPr>
                        </m:sSubPr>
                        <m:e>
                          <m:r>
                            <m:rPr>
                              <m:sty m:val="p"/>
                            </m:rPr>
                            <a:rPr lang="en-US" sz="2000" b="0" i="0" smtClean="0">
                              <a:latin typeface="Cambria Math" panose="02040503050406030204" pitchFamily="18" charset="0"/>
                              <a:ea typeface="Cambria Math" panose="02040503050406030204" pitchFamily="18" charset="0"/>
                            </a:rPr>
                            <m:t>H</m:t>
                          </m:r>
                        </m:e>
                        <m:sub>
                          <m:r>
                            <a:rPr lang="en-US" sz="2000" b="0" i="0" smtClean="0">
                              <a:latin typeface="Cambria Math" panose="02040503050406030204" pitchFamily="18" charset="0"/>
                              <a:ea typeface="Cambria Math" panose="02040503050406030204" pitchFamily="18" charset="0"/>
                            </a:rPr>
                            <m:t>2</m:t>
                          </m:r>
                        </m:sub>
                      </m:sSub>
                      <m:r>
                        <m:rPr>
                          <m:sty m:val="p"/>
                        </m:rPr>
                        <a:rPr lang="en-US" sz="2000" b="0" i="0" smtClean="0">
                          <a:latin typeface="Cambria Math" panose="02040503050406030204" pitchFamily="18" charset="0"/>
                          <a:ea typeface="Cambria Math" panose="02040503050406030204" pitchFamily="18" charset="0"/>
                        </a:rPr>
                        <m:t>O</m:t>
                      </m:r>
                      <m:r>
                        <a:rPr lang="en-US" sz="2000" b="0" i="0" smtClean="0">
                          <a:latin typeface="Cambria Math" panose="02040503050406030204" pitchFamily="18" charset="0"/>
                          <a:ea typeface="Cambria Math" panose="02040503050406030204" pitchFamily="18" charset="0"/>
                        </a:rPr>
                        <m:t>(</m:t>
                      </m:r>
                      <m:r>
                        <m:rPr>
                          <m:sty m:val="p"/>
                        </m:rPr>
                        <a:rPr lang="en-US" sz="2000" b="0" i="0" smtClean="0">
                          <a:latin typeface="Cambria Math" panose="02040503050406030204" pitchFamily="18" charset="0"/>
                          <a:ea typeface="Cambria Math" panose="02040503050406030204" pitchFamily="18" charset="0"/>
                        </a:rPr>
                        <m:t>l</m:t>
                      </m:r>
                      <m:r>
                        <a:rPr lang="en-US" sz="2000" b="0" i="0" smtClean="0">
                          <a:latin typeface="Cambria Math" panose="02040503050406030204" pitchFamily="18" charset="0"/>
                          <a:ea typeface="Cambria Math" panose="02040503050406030204" pitchFamily="18" charset="0"/>
                        </a:rPr>
                        <m:t>)</m:t>
                      </m:r>
                    </m:oMath>
                  </m:oMathPara>
                </a14:m>
                <a:endParaRPr lang="en-US" sz="2000" dirty="0"/>
              </a:p>
              <a:p>
                <a:pPr marL="0" indent="0">
                  <a:buNone/>
                </a:pPr>
                <a:endParaRPr lang="en-US" dirty="0"/>
              </a:p>
              <a:p>
                <a:pPr marL="0" indent="0">
                  <a:buNone/>
                </a:pPr>
                <a:r>
                  <a:rPr lang="en-US" dirty="0"/>
                  <a:t>Alanine complex</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Cu</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OH</m:t>
                              </m:r>
                            </m:e>
                          </m:d>
                        </m:e>
                        <m:sub>
                          <m:r>
                            <a:rPr lang="en-US" b="0" i="0" smtClean="0">
                              <a:latin typeface="Cambria Math" panose="02040503050406030204" pitchFamily="18" charset="0"/>
                            </a:rPr>
                            <m:t>2</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s</m:t>
                          </m:r>
                        </m:e>
                      </m:d>
                      <m:r>
                        <a:rPr lang="en-US" b="0" i="0" smtClean="0">
                          <a:latin typeface="Cambria Math" panose="02040503050406030204" pitchFamily="18" charset="0"/>
                        </a:rPr>
                        <m:t>+2 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a:rPr lang="en-US" b="0" i="0" smtClean="0">
                              <a:latin typeface="Cambria Math" panose="02040503050406030204" pitchFamily="18" charset="0"/>
                            </a:rPr>
                            <m:t>3</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7</m:t>
                          </m:r>
                        </m:sub>
                      </m:sSub>
                      <m:r>
                        <m:rPr>
                          <m:sty m:val="p"/>
                        </m:rPr>
                        <a:rPr lang="en-US" b="0" i="0" smtClean="0">
                          <a:latin typeface="Cambria Math" panose="02040503050406030204" pitchFamily="18" charset="0"/>
                        </a:rPr>
                        <m:t>N</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l</m:t>
                          </m:r>
                        </m:e>
                      </m:d>
                      <m:r>
                        <a:rPr lang="en-US" b="0" i="0" smtClean="0">
                          <a:latin typeface="Cambria Math" panose="02040503050406030204" pitchFamily="18" charset="0"/>
                        </a:rPr>
                        <m:t>→</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Cu</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C</m:t>
                                          </m:r>
                                        </m:e>
                                        <m:sub>
                                          <m:r>
                                            <a:rPr lang="en-US" b="0" i="0" smtClean="0">
                                              <a:latin typeface="Cambria Math" panose="02040503050406030204" pitchFamily="18" charset="0"/>
                                            </a:rPr>
                                            <m:t>3</m:t>
                                          </m:r>
                                        </m:sub>
                                      </m:sSub>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H</m:t>
                                          </m:r>
                                        </m:e>
                                        <m:sub>
                                          <m:r>
                                            <a:rPr lang="en-US" b="0" i="0" smtClean="0">
                                              <a:latin typeface="Cambria Math" panose="02040503050406030204" pitchFamily="18" charset="0"/>
                                            </a:rPr>
                                            <m:t>7</m:t>
                                          </m:r>
                                        </m:sub>
                                      </m:sSub>
                                      <m:r>
                                        <m:rPr>
                                          <m:sty m:val="p"/>
                                        </m:rPr>
                                        <a:rPr lang="en-US" b="0" i="0" smtClean="0">
                                          <a:latin typeface="Cambria Math" panose="02040503050406030204" pitchFamily="18" charset="0"/>
                                        </a:rPr>
                                        <m:t>N</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2</m:t>
                                          </m:r>
                                        </m:sub>
                                      </m:sSub>
                                    </m:e>
                                  </m:d>
                                </m:e>
                                <m:sub>
                                  <m:r>
                                    <a:rPr lang="en-US" b="0" i="0" smtClean="0">
                                      <a:latin typeface="Cambria Math" panose="02040503050406030204" pitchFamily="18" charset="0"/>
                                    </a:rPr>
                                    <m:t>2</m:t>
                                  </m:r>
                                </m:sub>
                              </m:sSub>
                            </m:e>
                          </m:d>
                        </m:e>
                        <m:sup>
                          <m:r>
                            <a:rPr lang="en-US" b="0" i="0" smtClean="0">
                              <a:latin typeface="Cambria Math" panose="02040503050406030204" pitchFamily="18" charset="0"/>
                            </a:rPr>
                            <m:t>2+</m:t>
                          </m:r>
                        </m:sup>
                      </m:sSup>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s</m:t>
                          </m:r>
                        </m:e>
                      </m:d>
                      <m:r>
                        <a:rPr lang="en-US" b="0" i="0" smtClean="0">
                          <a:latin typeface="Cambria Math" panose="02040503050406030204" pitchFamily="18" charset="0"/>
                        </a:rPr>
                        <m:t>+2 </m:t>
                      </m:r>
                      <m:r>
                        <m:rPr>
                          <m:sty m:val="p"/>
                        </m:rPr>
                        <a:rPr lang="en-US" b="0" i="0" smtClean="0">
                          <a:latin typeface="Cambria Math" panose="02040503050406030204" pitchFamily="18" charset="0"/>
                        </a:rPr>
                        <m:t>O</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H</m:t>
                          </m:r>
                        </m:e>
                        <m:sup>
                          <m:r>
                            <a:rPr lang="en-US" b="0" i="0" smtClean="0">
                              <a:latin typeface="Cambria Math" panose="02040503050406030204" pitchFamily="18" charset="0"/>
                            </a:rPr>
                            <m:t>−</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oMath>
                  </m:oMathPara>
                </a14:m>
                <a:endParaRPr lang="en-US" dirty="0"/>
              </a:p>
            </p:txBody>
          </p:sp>
        </mc:Choice>
        <mc:Fallback xmlns="">
          <p:sp>
            <p:nvSpPr>
              <p:cNvPr id="5" name="Content Placeholder 4">
                <a:extLst>
                  <a:ext uri="{FF2B5EF4-FFF2-40B4-BE49-F238E27FC236}">
                    <a16:creationId xmlns:a16="http://schemas.microsoft.com/office/drawing/2014/main" id="{6F0AD7D7-DA2C-4ACA-9DAF-8E673FAD0E45}"/>
                  </a:ext>
                </a:extLst>
              </p:cNvPr>
              <p:cNvSpPr>
                <a:spLocks noGrp="1" noRot="1" noChangeAspect="1" noMove="1" noResize="1" noEditPoints="1" noAdjustHandles="1" noChangeArrowheads="1" noChangeShapeType="1" noTextEdit="1"/>
              </p:cNvSpPr>
              <p:nvPr>
                <p:ph sz="quarter" idx="1"/>
              </p:nvPr>
            </p:nvSpPr>
            <p:spPr>
              <a:xfrm>
                <a:off x="612647" y="1600200"/>
                <a:ext cx="8309161" cy="4495800"/>
              </a:xfrm>
              <a:blipFill>
                <a:blip r:embed="rId2"/>
                <a:stretch>
                  <a:fillRect l="-880" t="-814"/>
                </a:stretch>
              </a:blipFill>
            </p:spPr>
            <p:txBody>
              <a:bodyPr/>
              <a:lstStyle/>
              <a:p>
                <a:r>
                  <a:rPr lang="en-US">
                    <a:noFill/>
                  </a:rPr>
                  <a:t> </a:t>
                </a:r>
              </a:p>
            </p:txBody>
          </p:sp>
        </mc:Fallback>
      </mc:AlternateContent>
    </p:spTree>
    <p:extLst>
      <p:ext uri="{BB962C8B-B14F-4D97-AF65-F5344CB8AC3E}">
        <p14:creationId xmlns:p14="http://schemas.microsoft.com/office/powerpoint/2010/main" val="2793987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71EC6-1C93-4CF2-98B1-A36F11A95FF6}"/>
              </a:ext>
            </a:extLst>
          </p:cNvPr>
          <p:cNvSpPr>
            <a:spLocks noGrp="1"/>
          </p:cNvSpPr>
          <p:nvPr>
            <p:ph type="title"/>
          </p:nvPr>
        </p:nvSpPr>
        <p:spPr/>
        <p:txBody>
          <a:bodyPr/>
          <a:lstStyle/>
          <a:p>
            <a:r>
              <a:rPr lang="en-US" dirty="0"/>
              <a:t>The paper (10-12ish pages)</a:t>
            </a:r>
          </a:p>
        </p:txBody>
      </p:sp>
      <p:sp>
        <p:nvSpPr>
          <p:cNvPr id="3" name="Content Placeholder 2">
            <a:extLst>
              <a:ext uri="{FF2B5EF4-FFF2-40B4-BE49-F238E27FC236}">
                <a16:creationId xmlns:a16="http://schemas.microsoft.com/office/drawing/2014/main" id="{3BF8E477-FC8A-42E9-B222-31598239AA55}"/>
              </a:ext>
            </a:extLst>
          </p:cNvPr>
          <p:cNvSpPr>
            <a:spLocks noGrp="1"/>
          </p:cNvSpPr>
          <p:nvPr>
            <p:ph sz="quarter" idx="1"/>
          </p:nvPr>
        </p:nvSpPr>
        <p:spPr/>
        <p:txBody>
          <a:bodyPr/>
          <a:lstStyle/>
          <a:p>
            <a:r>
              <a:rPr lang="en-US" sz="2180" dirty="0"/>
              <a:t>7 Sections</a:t>
            </a:r>
          </a:p>
          <a:p>
            <a:pPr lvl="1"/>
            <a:r>
              <a:rPr lang="en-US" sz="2180" dirty="0"/>
              <a:t>Title Page (3 pts)</a:t>
            </a:r>
          </a:p>
          <a:p>
            <a:pPr lvl="1"/>
            <a:r>
              <a:rPr lang="en-US" sz="2180" dirty="0"/>
              <a:t>Abstract (10 pts)</a:t>
            </a:r>
          </a:p>
          <a:p>
            <a:pPr lvl="1"/>
            <a:r>
              <a:rPr lang="en-US" sz="2180" dirty="0"/>
              <a:t>Introduction (20 pts)</a:t>
            </a:r>
          </a:p>
          <a:p>
            <a:pPr lvl="1"/>
            <a:r>
              <a:rPr lang="en-US" sz="2180" dirty="0"/>
              <a:t>Experimental Procedure (15 pts)</a:t>
            </a:r>
          </a:p>
          <a:p>
            <a:pPr lvl="1"/>
            <a:r>
              <a:rPr lang="en-US" sz="2180" dirty="0"/>
              <a:t>Results and Observations (15 pts)</a:t>
            </a:r>
          </a:p>
          <a:p>
            <a:pPr lvl="1"/>
            <a:r>
              <a:rPr lang="en-US" sz="2180" dirty="0"/>
              <a:t>Discussion (20 pts)</a:t>
            </a:r>
          </a:p>
          <a:p>
            <a:pPr lvl="1"/>
            <a:r>
              <a:rPr lang="en-US" sz="2180" dirty="0"/>
              <a:t>Conclusion (7 pts)</a:t>
            </a:r>
          </a:p>
          <a:p>
            <a:pPr lvl="1"/>
            <a:r>
              <a:rPr lang="en-US" sz="2180" dirty="0"/>
              <a:t>Grammar and Spelling provide the remaining 10 points</a:t>
            </a:r>
          </a:p>
          <a:p>
            <a:pPr marL="274320" lvl="1" indent="0" algn="r">
              <a:buNone/>
            </a:pPr>
            <a:endParaRPr lang="en-US" dirty="0"/>
          </a:p>
        </p:txBody>
      </p:sp>
    </p:spTree>
    <p:extLst>
      <p:ext uri="{BB962C8B-B14F-4D97-AF65-F5344CB8AC3E}">
        <p14:creationId xmlns:p14="http://schemas.microsoft.com/office/powerpoint/2010/main" val="4162412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548D9-B20F-465F-8CC9-D410852C0743}"/>
              </a:ext>
            </a:extLst>
          </p:cNvPr>
          <p:cNvSpPr>
            <a:spLocks noGrp="1"/>
          </p:cNvSpPr>
          <p:nvPr>
            <p:ph type="title"/>
          </p:nvPr>
        </p:nvSpPr>
        <p:spPr/>
        <p:txBody>
          <a:bodyPr/>
          <a:lstStyle/>
          <a:p>
            <a:r>
              <a:rPr lang="en-US" dirty="0"/>
              <a:t>Title Page</a:t>
            </a:r>
          </a:p>
        </p:txBody>
      </p:sp>
      <p:sp>
        <p:nvSpPr>
          <p:cNvPr id="3" name="Content Placeholder 2">
            <a:extLst>
              <a:ext uri="{FF2B5EF4-FFF2-40B4-BE49-F238E27FC236}">
                <a16:creationId xmlns:a16="http://schemas.microsoft.com/office/drawing/2014/main" id="{AE01D23B-6FCB-4F29-B2F1-D42361B566DE}"/>
              </a:ext>
            </a:extLst>
          </p:cNvPr>
          <p:cNvSpPr>
            <a:spLocks noGrp="1"/>
          </p:cNvSpPr>
          <p:nvPr>
            <p:ph sz="quarter" idx="1"/>
          </p:nvPr>
        </p:nvSpPr>
        <p:spPr/>
        <p:txBody>
          <a:bodyPr>
            <a:normAutofit/>
          </a:bodyPr>
          <a:lstStyle/>
          <a:p>
            <a:r>
              <a:rPr lang="en-US" sz="2180" dirty="0"/>
              <a:t>Same as last time.  Must include:</a:t>
            </a:r>
          </a:p>
          <a:p>
            <a:pPr lvl="1"/>
            <a:r>
              <a:rPr lang="en-US" sz="2180" dirty="0"/>
              <a:t>Title</a:t>
            </a:r>
          </a:p>
          <a:p>
            <a:pPr lvl="1"/>
            <a:r>
              <a:rPr lang="en-US" sz="2180" dirty="0"/>
              <a:t>Lab section</a:t>
            </a:r>
          </a:p>
          <a:p>
            <a:pPr lvl="1"/>
            <a:r>
              <a:rPr lang="en-US" sz="2180" dirty="0"/>
              <a:t>Date (that you turn in the paper)</a:t>
            </a:r>
          </a:p>
          <a:p>
            <a:pPr lvl="1"/>
            <a:r>
              <a:rPr lang="en-US" sz="2180" dirty="0"/>
              <a:t>Names of all group members</a:t>
            </a:r>
          </a:p>
        </p:txBody>
      </p:sp>
    </p:spTree>
    <p:extLst>
      <p:ext uri="{BB962C8B-B14F-4D97-AF65-F5344CB8AC3E}">
        <p14:creationId xmlns:p14="http://schemas.microsoft.com/office/powerpoint/2010/main" val="326277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63DCC-4205-44C1-AA38-B878170C740B}"/>
              </a:ext>
            </a:extLst>
          </p:cNvPr>
          <p:cNvSpPr>
            <a:spLocks noGrp="1"/>
          </p:cNvSpPr>
          <p:nvPr>
            <p:ph type="title"/>
          </p:nvPr>
        </p:nvSpPr>
        <p:spPr/>
        <p:txBody>
          <a:bodyPr/>
          <a:lstStyle/>
          <a:p>
            <a:r>
              <a:rPr lang="en-US" dirty="0"/>
              <a:t> Abstract (10 pts)</a:t>
            </a:r>
          </a:p>
        </p:txBody>
      </p:sp>
      <p:sp>
        <p:nvSpPr>
          <p:cNvPr id="3" name="Content Placeholder 2">
            <a:extLst>
              <a:ext uri="{FF2B5EF4-FFF2-40B4-BE49-F238E27FC236}">
                <a16:creationId xmlns:a16="http://schemas.microsoft.com/office/drawing/2014/main" id="{F4FEA1F6-F0E3-4A94-9CBE-C1FDCD0E9AC2}"/>
              </a:ext>
            </a:extLst>
          </p:cNvPr>
          <p:cNvSpPr>
            <a:spLocks noGrp="1"/>
          </p:cNvSpPr>
          <p:nvPr>
            <p:ph sz="quarter" idx="1"/>
          </p:nvPr>
        </p:nvSpPr>
        <p:spPr/>
        <p:txBody>
          <a:bodyPr/>
          <a:lstStyle/>
          <a:p>
            <a:r>
              <a:rPr lang="en-US" dirty="0"/>
              <a:t>One paragraph</a:t>
            </a:r>
          </a:p>
          <a:p>
            <a:r>
              <a:rPr lang="en-US" dirty="0"/>
              <a:t>First, state the goal of the experiment</a:t>
            </a:r>
          </a:p>
          <a:p>
            <a:r>
              <a:rPr lang="en-US" dirty="0"/>
              <a:t>Give a brief overview of the approach that you took to reach the goal</a:t>
            </a:r>
          </a:p>
          <a:p>
            <a:r>
              <a:rPr lang="en-US" dirty="0"/>
              <a:t>Include the class results</a:t>
            </a:r>
          </a:p>
          <a:p>
            <a:r>
              <a:rPr lang="en-US" dirty="0"/>
              <a:t>Only include your results if they differ from the class’s</a:t>
            </a:r>
          </a:p>
          <a:p>
            <a:r>
              <a:rPr lang="en-US" dirty="0"/>
              <a:t>Should be able to be read and understood independent of the paper </a:t>
            </a:r>
          </a:p>
        </p:txBody>
      </p:sp>
    </p:spTree>
    <p:extLst>
      <p:ext uri="{BB962C8B-B14F-4D97-AF65-F5344CB8AC3E}">
        <p14:creationId xmlns:p14="http://schemas.microsoft.com/office/powerpoint/2010/main" val="4137662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D18A-29D5-420E-819B-EE24C9EB1985}"/>
              </a:ext>
            </a:extLst>
          </p:cNvPr>
          <p:cNvSpPr>
            <a:spLocks noGrp="1"/>
          </p:cNvSpPr>
          <p:nvPr>
            <p:ph type="title"/>
          </p:nvPr>
        </p:nvSpPr>
        <p:spPr/>
        <p:txBody>
          <a:bodyPr/>
          <a:lstStyle/>
          <a:p>
            <a:r>
              <a:rPr lang="en-US" dirty="0"/>
              <a:t>Introduction (20 pts)</a:t>
            </a:r>
          </a:p>
        </p:txBody>
      </p:sp>
      <p:sp>
        <p:nvSpPr>
          <p:cNvPr id="8" name="Content Placeholder 7">
            <a:extLst>
              <a:ext uri="{FF2B5EF4-FFF2-40B4-BE49-F238E27FC236}">
                <a16:creationId xmlns:a16="http://schemas.microsoft.com/office/drawing/2014/main" id="{2EFCBCE0-9D97-498F-B821-0A88ACF4AE98}"/>
              </a:ext>
            </a:extLst>
          </p:cNvPr>
          <p:cNvSpPr>
            <a:spLocks noGrp="1"/>
          </p:cNvSpPr>
          <p:nvPr>
            <p:ph sz="quarter" idx="1"/>
          </p:nvPr>
        </p:nvSpPr>
        <p:spPr>
          <a:xfrm>
            <a:off x="4060272" y="1600200"/>
            <a:ext cx="4705776" cy="4495800"/>
          </a:xfrm>
        </p:spPr>
        <p:txBody>
          <a:bodyPr/>
          <a:lstStyle/>
          <a:p>
            <a:pPr marL="0" indent="0">
              <a:buNone/>
            </a:pPr>
            <a:r>
              <a:rPr lang="en-US" dirty="0"/>
              <a:t>Start broad, and narrow to the focus of the study</a:t>
            </a:r>
          </a:p>
          <a:p>
            <a:endParaRPr lang="en-US" dirty="0"/>
          </a:p>
          <a:p>
            <a:r>
              <a:rPr lang="en-US" dirty="0"/>
              <a:t>Part 1 – Supplements</a:t>
            </a:r>
          </a:p>
          <a:p>
            <a:r>
              <a:rPr lang="en-US" dirty="0"/>
              <a:t>Part 2 – Your Project</a:t>
            </a:r>
          </a:p>
          <a:p>
            <a:endParaRPr lang="en-US" dirty="0"/>
          </a:p>
          <a:p>
            <a:pPr marL="0" indent="0">
              <a:buNone/>
            </a:pPr>
            <a:r>
              <a:rPr lang="en-US" dirty="0"/>
              <a:t>(Don’t label these as two different parts)</a:t>
            </a:r>
          </a:p>
          <a:p>
            <a:pPr marL="0" indent="0">
              <a:buNone/>
            </a:pPr>
            <a:endParaRPr lang="en-US" dirty="0"/>
          </a:p>
        </p:txBody>
      </p:sp>
      <p:grpSp>
        <p:nvGrpSpPr>
          <p:cNvPr id="6" name="Group 5">
            <a:extLst>
              <a:ext uri="{FF2B5EF4-FFF2-40B4-BE49-F238E27FC236}">
                <a16:creationId xmlns:a16="http://schemas.microsoft.com/office/drawing/2014/main" id="{2A21B90B-253F-4FDA-8369-26CE8CA3ECD9}"/>
              </a:ext>
            </a:extLst>
          </p:cNvPr>
          <p:cNvGrpSpPr/>
          <p:nvPr/>
        </p:nvGrpSpPr>
        <p:grpSpPr>
          <a:xfrm>
            <a:off x="612648" y="2174846"/>
            <a:ext cx="2969451" cy="2925660"/>
            <a:chOff x="2332139" y="2273417"/>
            <a:chExt cx="4479721" cy="2864840"/>
          </a:xfrm>
        </p:grpSpPr>
        <p:sp>
          <p:nvSpPr>
            <p:cNvPr id="4" name="Isosceles Triangle 3">
              <a:extLst>
                <a:ext uri="{FF2B5EF4-FFF2-40B4-BE49-F238E27FC236}">
                  <a16:creationId xmlns:a16="http://schemas.microsoft.com/office/drawing/2014/main" id="{0CDAE472-36F5-4ADA-922D-5548A873AA59}"/>
                </a:ext>
              </a:extLst>
            </p:cNvPr>
            <p:cNvSpPr/>
            <p:nvPr/>
          </p:nvSpPr>
          <p:spPr>
            <a:xfrm flipV="1">
              <a:off x="2332139" y="2273417"/>
              <a:ext cx="4479721" cy="2046913"/>
            </a:xfrm>
            <a:prstGeom prst="triangle">
              <a:avLst>
                <a:gd name="adj" fmla="val 507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6F864A86-175E-4DF9-9F14-0EA67A169DF4}"/>
                </a:ext>
              </a:extLst>
            </p:cNvPr>
            <p:cNvSpPr/>
            <p:nvPr/>
          </p:nvSpPr>
          <p:spPr>
            <a:xfrm flipV="1">
              <a:off x="4269995" y="4026716"/>
              <a:ext cx="654342" cy="1111541"/>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BFD75491-06D4-47AC-BE92-449FEA49510D}"/>
              </a:ext>
            </a:extLst>
          </p:cNvPr>
          <p:cNvSpPr txBox="1"/>
          <p:nvPr/>
        </p:nvSpPr>
        <p:spPr>
          <a:xfrm>
            <a:off x="7214532" y="2273417"/>
            <a:ext cx="981512" cy="1333849"/>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3278887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D18A-29D5-420E-819B-EE24C9EB1985}"/>
              </a:ext>
            </a:extLst>
          </p:cNvPr>
          <p:cNvSpPr>
            <a:spLocks noGrp="1"/>
          </p:cNvSpPr>
          <p:nvPr>
            <p:ph type="title"/>
          </p:nvPr>
        </p:nvSpPr>
        <p:spPr/>
        <p:txBody>
          <a:bodyPr/>
          <a:lstStyle/>
          <a:p>
            <a:r>
              <a:rPr lang="en-US" dirty="0"/>
              <a:t>Introduction: Part 1 – Supplements </a:t>
            </a:r>
          </a:p>
        </p:txBody>
      </p:sp>
      <p:sp>
        <p:nvSpPr>
          <p:cNvPr id="8" name="Content Placeholder 7">
            <a:extLst>
              <a:ext uri="{FF2B5EF4-FFF2-40B4-BE49-F238E27FC236}">
                <a16:creationId xmlns:a16="http://schemas.microsoft.com/office/drawing/2014/main" id="{2EFCBCE0-9D97-498F-B821-0A88ACF4AE98}"/>
              </a:ext>
            </a:extLst>
          </p:cNvPr>
          <p:cNvSpPr>
            <a:spLocks noGrp="1"/>
          </p:cNvSpPr>
          <p:nvPr>
            <p:ph sz="quarter" idx="1"/>
          </p:nvPr>
        </p:nvSpPr>
        <p:spPr>
          <a:xfrm>
            <a:off x="4060272" y="1600200"/>
            <a:ext cx="4705776" cy="4495800"/>
          </a:xfrm>
        </p:spPr>
        <p:txBody>
          <a:bodyPr>
            <a:normAutofit/>
          </a:bodyPr>
          <a:lstStyle/>
          <a:p>
            <a:r>
              <a:rPr lang="en-US" sz="2000" dirty="0"/>
              <a:t>Supplements are beneficial</a:t>
            </a:r>
          </a:p>
          <a:p>
            <a:r>
              <a:rPr lang="en-US" sz="2000" dirty="0"/>
              <a:t>Supplements provide nutritionally important metals, but the bioavailability of these differs with source</a:t>
            </a:r>
          </a:p>
          <a:p>
            <a:r>
              <a:rPr lang="en-US" sz="2000" dirty="0"/>
              <a:t>You chose copper because it has certain beneficial properties</a:t>
            </a:r>
          </a:p>
          <a:p>
            <a:r>
              <a:rPr lang="en-US" sz="2000" dirty="0"/>
              <a:t>Polysaccharide complexes vs amino acid complexes are different ligand options that have pros and cons with affecting bioavailability</a:t>
            </a:r>
          </a:p>
          <a:p>
            <a:r>
              <a:rPr lang="en-US" sz="2000" dirty="0"/>
              <a:t>You chose your amino acid because it has certain beneficial properties</a:t>
            </a:r>
          </a:p>
          <a:p>
            <a:endParaRPr lang="en-US" dirty="0"/>
          </a:p>
        </p:txBody>
      </p:sp>
      <p:grpSp>
        <p:nvGrpSpPr>
          <p:cNvPr id="6" name="Group 5">
            <a:extLst>
              <a:ext uri="{FF2B5EF4-FFF2-40B4-BE49-F238E27FC236}">
                <a16:creationId xmlns:a16="http://schemas.microsoft.com/office/drawing/2014/main" id="{2A21B90B-253F-4FDA-8369-26CE8CA3ECD9}"/>
              </a:ext>
            </a:extLst>
          </p:cNvPr>
          <p:cNvGrpSpPr/>
          <p:nvPr/>
        </p:nvGrpSpPr>
        <p:grpSpPr>
          <a:xfrm>
            <a:off x="612648" y="2174846"/>
            <a:ext cx="2969451" cy="2925660"/>
            <a:chOff x="2332139" y="2273417"/>
            <a:chExt cx="4479721" cy="2864840"/>
          </a:xfrm>
        </p:grpSpPr>
        <p:sp>
          <p:nvSpPr>
            <p:cNvPr id="4" name="Isosceles Triangle 3">
              <a:extLst>
                <a:ext uri="{FF2B5EF4-FFF2-40B4-BE49-F238E27FC236}">
                  <a16:creationId xmlns:a16="http://schemas.microsoft.com/office/drawing/2014/main" id="{0CDAE472-36F5-4ADA-922D-5548A873AA59}"/>
                </a:ext>
              </a:extLst>
            </p:cNvPr>
            <p:cNvSpPr/>
            <p:nvPr/>
          </p:nvSpPr>
          <p:spPr>
            <a:xfrm flipV="1">
              <a:off x="2332139" y="2273417"/>
              <a:ext cx="4479721" cy="2046913"/>
            </a:xfrm>
            <a:prstGeom prst="triangle">
              <a:avLst>
                <a:gd name="adj" fmla="val 507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6F864A86-175E-4DF9-9F14-0EA67A169DF4}"/>
                </a:ext>
              </a:extLst>
            </p:cNvPr>
            <p:cNvSpPr/>
            <p:nvPr/>
          </p:nvSpPr>
          <p:spPr>
            <a:xfrm flipV="1">
              <a:off x="4269995" y="4026716"/>
              <a:ext cx="654342" cy="1111541"/>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BFD75491-06D4-47AC-BE92-449FEA49510D}"/>
              </a:ext>
            </a:extLst>
          </p:cNvPr>
          <p:cNvSpPr txBox="1"/>
          <p:nvPr/>
        </p:nvSpPr>
        <p:spPr>
          <a:xfrm>
            <a:off x="7214532" y="2273417"/>
            <a:ext cx="981512" cy="1333849"/>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4114368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D18A-29D5-420E-819B-EE24C9EB1985}"/>
              </a:ext>
            </a:extLst>
          </p:cNvPr>
          <p:cNvSpPr>
            <a:spLocks noGrp="1"/>
          </p:cNvSpPr>
          <p:nvPr>
            <p:ph type="title"/>
          </p:nvPr>
        </p:nvSpPr>
        <p:spPr/>
        <p:txBody>
          <a:bodyPr/>
          <a:lstStyle/>
          <a:p>
            <a:r>
              <a:rPr lang="en-US" dirty="0"/>
              <a:t>Introduction: Part 2 – Your Project </a:t>
            </a:r>
          </a:p>
        </p:txBody>
      </p:sp>
      <p:sp>
        <p:nvSpPr>
          <p:cNvPr id="8" name="Content Placeholder 7">
            <a:extLst>
              <a:ext uri="{FF2B5EF4-FFF2-40B4-BE49-F238E27FC236}">
                <a16:creationId xmlns:a16="http://schemas.microsoft.com/office/drawing/2014/main" id="{2EFCBCE0-9D97-498F-B821-0A88ACF4AE98}"/>
              </a:ext>
            </a:extLst>
          </p:cNvPr>
          <p:cNvSpPr>
            <a:spLocks noGrp="1"/>
          </p:cNvSpPr>
          <p:nvPr>
            <p:ph sz="quarter" idx="1"/>
          </p:nvPr>
        </p:nvSpPr>
        <p:spPr>
          <a:xfrm>
            <a:off x="4060272" y="1600200"/>
            <a:ext cx="4705776" cy="5169716"/>
          </a:xfrm>
        </p:spPr>
        <p:txBody>
          <a:bodyPr>
            <a:normAutofit/>
          </a:bodyPr>
          <a:lstStyle/>
          <a:p>
            <a:r>
              <a:rPr lang="en-US" sz="2000" dirty="0"/>
              <a:t>State the goal of your project.</a:t>
            </a:r>
          </a:p>
          <a:p>
            <a:r>
              <a:rPr lang="en-US" sz="2000" dirty="0"/>
              <a:t>Define and explain empirical formulas.</a:t>
            </a:r>
          </a:p>
          <a:p>
            <a:r>
              <a:rPr lang="en-US" sz="2000" dirty="0"/>
              <a:t>What is a model compound and why was it used?</a:t>
            </a:r>
          </a:p>
          <a:p>
            <a:r>
              <a:rPr lang="en-US" sz="2000" dirty="0"/>
              <a:t>Describe the analytical techniques used to determine the empirical formula, and how they help determine it.</a:t>
            </a:r>
          </a:p>
          <a:p>
            <a:r>
              <a:rPr lang="en-US" sz="2000" dirty="0"/>
              <a:t>Use our discussions of metal complexes, monodentate ligands, bidentate ligands, and chelation sites to hypothesize four candidate empirical formulas for the copper alanine complex.</a:t>
            </a:r>
          </a:p>
          <a:p>
            <a:pPr marL="0" indent="0">
              <a:buNone/>
            </a:pPr>
            <a:endParaRPr lang="en-US" sz="2000" dirty="0"/>
          </a:p>
          <a:p>
            <a:endParaRPr lang="en-US" sz="2000" dirty="0"/>
          </a:p>
        </p:txBody>
      </p:sp>
      <p:grpSp>
        <p:nvGrpSpPr>
          <p:cNvPr id="6" name="Group 5">
            <a:extLst>
              <a:ext uri="{FF2B5EF4-FFF2-40B4-BE49-F238E27FC236}">
                <a16:creationId xmlns:a16="http://schemas.microsoft.com/office/drawing/2014/main" id="{2A21B90B-253F-4FDA-8369-26CE8CA3ECD9}"/>
              </a:ext>
            </a:extLst>
          </p:cNvPr>
          <p:cNvGrpSpPr/>
          <p:nvPr/>
        </p:nvGrpSpPr>
        <p:grpSpPr>
          <a:xfrm>
            <a:off x="612648" y="2174846"/>
            <a:ext cx="2969451" cy="2925660"/>
            <a:chOff x="2332139" y="2273417"/>
            <a:chExt cx="4479721" cy="2864840"/>
          </a:xfrm>
        </p:grpSpPr>
        <p:sp>
          <p:nvSpPr>
            <p:cNvPr id="4" name="Isosceles Triangle 3">
              <a:extLst>
                <a:ext uri="{FF2B5EF4-FFF2-40B4-BE49-F238E27FC236}">
                  <a16:creationId xmlns:a16="http://schemas.microsoft.com/office/drawing/2014/main" id="{0CDAE472-36F5-4ADA-922D-5548A873AA59}"/>
                </a:ext>
              </a:extLst>
            </p:cNvPr>
            <p:cNvSpPr/>
            <p:nvPr/>
          </p:nvSpPr>
          <p:spPr>
            <a:xfrm flipV="1">
              <a:off x="2332139" y="2273417"/>
              <a:ext cx="4479721" cy="2046913"/>
            </a:xfrm>
            <a:prstGeom prst="triangle">
              <a:avLst>
                <a:gd name="adj" fmla="val 5074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6F864A86-175E-4DF9-9F14-0EA67A169DF4}"/>
                </a:ext>
              </a:extLst>
            </p:cNvPr>
            <p:cNvSpPr/>
            <p:nvPr/>
          </p:nvSpPr>
          <p:spPr>
            <a:xfrm flipV="1">
              <a:off x="4269995" y="4026716"/>
              <a:ext cx="654342" cy="1111541"/>
            </a:xfrm>
            <a:prstGeom prst="trapezoi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BFD75491-06D4-47AC-BE92-449FEA49510D}"/>
              </a:ext>
            </a:extLst>
          </p:cNvPr>
          <p:cNvSpPr txBox="1"/>
          <p:nvPr/>
        </p:nvSpPr>
        <p:spPr>
          <a:xfrm>
            <a:off x="7214532" y="2273417"/>
            <a:ext cx="981512" cy="1333849"/>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3007165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323B2-19FF-4F65-B55F-8EC163E23C42}"/>
              </a:ext>
            </a:extLst>
          </p:cNvPr>
          <p:cNvSpPr>
            <a:spLocks noGrp="1"/>
          </p:cNvSpPr>
          <p:nvPr>
            <p:ph type="title"/>
          </p:nvPr>
        </p:nvSpPr>
        <p:spPr/>
        <p:txBody>
          <a:bodyPr/>
          <a:lstStyle/>
          <a:p>
            <a:r>
              <a:rPr lang="en-US" dirty="0"/>
              <a:t>Experimental Procedure (15 pts)</a:t>
            </a:r>
          </a:p>
        </p:txBody>
      </p:sp>
      <p:sp>
        <p:nvSpPr>
          <p:cNvPr id="3" name="Content Placeholder 2">
            <a:extLst>
              <a:ext uri="{FF2B5EF4-FFF2-40B4-BE49-F238E27FC236}">
                <a16:creationId xmlns:a16="http://schemas.microsoft.com/office/drawing/2014/main" id="{CD29082A-4BD1-4AE1-9741-345236911502}"/>
              </a:ext>
            </a:extLst>
          </p:cNvPr>
          <p:cNvSpPr>
            <a:spLocks noGrp="1"/>
          </p:cNvSpPr>
          <p:nvPr>
            <p:ph sz="quarter" idx="1"/>
          </p:nvPr>
        </p:nvSpPr>
        <p:spPr/>
        <p:txBody>
          <a:bodyPr/>
          <a:lstStyle/>
          <a:p>
            <a:r>
              <a:rPr lang="en-US" dirty="0"/>
              <a:t>Write the procedure in paragraph form including all material and reagents used</a:t>
            </a:r>
          </a:p>
          <a:p>
            <a:r>
              <a:rPr lang="en-US" dirty="0"/>
              <a:t>Provide balanced equations for all performed reactions</a:t>
            </a:r>
          </a:p>
          <a:p>
            <a:r>
              <a:rPr lang="en-US" dirty="0"/>
              <a:t>Provide data for synthesis such as masses of reactants and final products</a:t>
            </a:r>
          </a:p>
          <a:p>
            <a:r>
              <a:rPr lang="en-US" dirty="0"/>
              <a:t>Should be a narrative of what was done in lab, not a recipe style rewrite of the lab manual</a:t>
            </a:r>
          </a:p>
          <a:p>
            <a:r>
              <a:rPr lang="en-US" dirty="0"/>
              <a:t>Should be written in past tense and passive voice</a:t>
            </a:r>
          </a:p>
        </p:txBody>
      </p:sp>
    </p:spTree>
    <p:extLst>
      <p:ext uri="{BB962C8B-B14F-4D97-AF65-F5344CB8AC3E}">
        <p14:creationId xmlns:p14="http://schemas.microsoft.com/office/powerpoint/2010/main" val="42526730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Median1</Template>
  <TotalTime>13631</TotalTime>
  <Words>800</Words>
  <Application>Microsoft Office PowerPoint</Application>
  <PresentationFormat>On-screen Show (4:3)</PresentationFormat>
  <Paragraphs>84</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Cambria Math</vt:lpstr>
      <vt:lpstr>Wingdings</vt:lpstr>
      <vt:lpstr>Wingdings 2</vt:lpstr>
      <vt:lpstr>Median1</vt:lpstr>
      <vt:lpstr>Module 2 Paper</vt:lpstr>
      <vt:lpstr>Synthesis Equations</vt:lpstr>
      <vt:lpstr>The paper (10-12ish pages)</vt:lpstr>
      <vt:lpstr>Title Page</vt:lpstr>
      <vt:lpstr> Abstract (10 pts)</vt:lpstr>
      <vt:lpstr>Introduction (20 pts)</vt:lpstr>
      <vt:lpstr>Introduction: Part 1 – Supplements </vt:lpstr>
      <vt:lpstr>Introduction: Part 2 – Your Project </vt:lpstr>
      <vt:lpstr>Experimental Procedure (15 pts)</vt:lpstr>
      <vt:lpstr>Results and Observations (15 pts)</vt:lpstr>
      <vt:lpstr>Discussion (20 pts)</vt:lpstr>
      <vt:lpstr>Discussion cont.</vt:lpstr>
      <vt:lpstr>Conclusion (7 pts)</vt:lpstr>
      <vt:lpstr>Grammar and Spelling (10 pts)</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Othenia</dc:creator>
  <cp:lastModifiedBy>Walter Turner</cp:lastModifiedBy>
  <cp:revision>66</cp:revision>
  <dcterms:created xsi:type="dcterms:W3CDTF">2017-08-13T02:35:07Z</dcterms:created>
  <dcterms:modified xsi:type="dcterms:W3CDTF">2022-04-11T02:05:48Z</dcterms:modified>
</cp:coreProperties>
</file>