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420" r:id="rId2"/>
    <p:sldId id="430" r:id="rId3"/>
    <p:sldId id="437" r:id="rId4"/>
    <p:sldId id="461" r:id="rId5"/>
    <p:sldId id="497" r:id="rId6"/>
    <p:sldId id="498" r:id="rId7"/>
    <p:sldId id="499" r:id="rId8"/>
    <p:sldId id="500" r:id="rId9"/>
    <p:sldId id="501" r:id="rId10"/>
    <p:sldId id="513" r:id="rId11"/>
    <p:sldId id="514" r:id="rId12"/>
    <p:sldId id="512" r:id="rId13"/>
    <p:sldId id="511" r:id="rId14"/>
    <p:sldId id="515" r:id="rId15"/>
    <p:sldId id="51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C9CA9-871D-4CD2-9322-6B491E6467F7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1112A-3E30-4948-8275-768EC2DC9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272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3602-8E3C-4E57-973A-B21981CAE60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866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3602-8E3C-4E57-973A-B21981CAE60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345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817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593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F5A485EA-99C8-4065-A958-FA5FBAC508F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2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2763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202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4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6"/>
            <a:ext cx="2209800" cy="365125"/>
          </a:xfrm>
        </p:spPr>
        <p:txBody>
          <a:bodyPr/>
          <a:lstStyle/>
          <a:p>
            <a:fld id="{F5A485EA-99C8-4065-A958-FA5FBAC508F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6248211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049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62214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3341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A485EA-99C8-4065-A958-FA5FBAC508F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398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A485EA-99C8-4065-A958-FA5FBAC508F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66810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59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0682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44969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4"/>
            <a:ext cx="2667000" cy="365125"/>
          </a:xfrm>
        </p:spPr>
        <p:txBody>
          <a:bodyPr rtlCol="0"/>
          <a:lstStyle/>
          <a:p>
            <a:fld id="{F5A485EA-99C8-4065-A958-FA5FBAC508F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10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709226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4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F5A485EA-99C8-4065-A958-FA5FBAC508F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10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963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Determining Ionic Charges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600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Solubility Rules (Memorize these!)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1602486" y="2043953"/>
            <a:ext cx="6115050" cy="370130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800" dirty="0"/>
          </a:p>
          <a:p>
            <a:pPr>
              <a:buNone/>
            </a:pPr>
            <a:endParaRPr lang="en-US" sz="1800" dirty="0"/>
          </a:p>
          <a:p>
            <a:pPr>
              <a:buNone/>
            </a:pPr>
            <a:endParaRPr lang="en-US" sz="1800" dirty="0"/>
          </a:p>
          <a:p>
            <a:pPr>
              <a:buNone/>
            </a:pPr>
            <a:endParaRPr lang="en-US" sz="1800" dirty="0"/>
          </a:p>
          <a:p>
            <a:pPr>
              <a:buNone/>
            </a:pPr>
            <a:endParaRPr lang="en-US" sz="1800" dirty="0"/>
          </a:p>
          <a:p>
            <a:pPr>
              <a:buNone/>
            </a:pPr>
            <a:endParaRPr lang="en-US" sz="1800" dirty="0"/>
          </a:p>
          <a:p>
            <a:pPr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742314" y="2669619"/>
              <a:ext cx="7826920" cy="2050428"/>
            </p:xfrm>
            <a:graphic>
              <a:graphicData uri="http://schemas.openxmlformats.org/drawingml/2006/table">
                <a:tbl>
                  <a:tblPr firstRow="1">
                    <a:tableStyleId>{5C22544A-7EE6-4342-B048-85BDC9FD1C3A}</a:tableStyleId>
                  </a:tblPr>
                  <a:tblGrid>
                    <a:gridCol w="39134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91346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0015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0" dirty="0"/>
                            <a:t>Soluble</a:t>
                          </a:r>
                          <a:r>
                            <a:rPr lang="en-US" sz="1800" i="0" baseline="0" dirty="0"/>
                            <a:t> Ions</a:t>
                          </a:r>
                          <a:endParaRPr lang="en-US" sz="1800" i="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0" dirty="0"/>
                            <a:t>Exceptions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0921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L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i</m:t>
                                    </m:r>
                                  </m:e>
                                  <m:sup>
                                    <m: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N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a</m:t>
                                    </m:r>
                                  </m:e>
                                  <m:sup>
                                    <m: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K</m:t>
                                    </m:r>
                                  </m:e>
                                  <m:sup>
                                    <m: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R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</m:e>
                                  <m:sup>
                                    <m: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  <m:sup>
                                    <m: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N</m:t>
                                    </m:r>
                                    <m:sSub>
                                      <m:sSubPr>
                                        <m:ctrlP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0" smtClean="0">
                                            <a:latin typeface="Cambria Math" panose="02040503050406030204" pitchFamily="18" charset="0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en-US" sz="1800" b="0" i="0" smtClean="0"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i="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0" dirty="0"/>
                            <a:t>None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0015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b="0" i="0" smtClean="0">
                                          <a:latin typeface="Cambria Math" panose="02040503050406030204" pitchFamily="18" charset="0"/>
                                        </a:rPr>
                                        <m:t>C</m:t>
                                      </m:r>
                                    </m:e>
                                    <m:sub>
                                      <m:r>
                                        <a:rPr lang="en-US" sz="1800" b="0" i="0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b="0" i="0" smtClean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US" sz="1800" b="0" i="0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b="0" i="0" smtClean="0">
                                          <a:latin typeface="Cambria Math" panose="02040503050406030204" pitchFamily="18" charset="0"/>
                                        </a:rPr>
                                        <m:t>O</m:t>
                                      </m:r>
                                    </m:e>
                                    <m:sub>
                                      <m:r>
                                        <a:rPr lang="en-US" sz="1800" b="0" i="0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b="0" i="0" smtClean="0">
                                          <a:latin typeface="Cambria Math" panose="02040503050406030204" pitchFamily="18" charset="0"/>
                                        </a:rPr>
                                        <m:t>O</m:t>
                                      </m:r>
                                    </m:e>
                                    <m:sub>
                                      <m:r>
                                        <a:rPr lang="en-US" sz="1800" b="0" i="0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Cl</m:t>
                                  </m:r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b="0" i="0" smtClean="0">
                                          <a:latin typeface="Cambria Math" panose="02040503050406030204" pitchFamily="18" charset="0"/>
                                        </a:rPr>
                                        <m:t>O</m:t>
                                      </m:r>
                                    </m:e>
                                    <m:sub>
                                      <m:r>
                                        <a:rPr lang="en-US" sz="1800" b="0" i="0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</m:oMath>
                          </a14:m>
                          <a:r>
                            <a:rPr lang="en-US" sz="1800" b="0" dirty="0"/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Cl</m:t>
                                  </m:r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b="0" i="0" smtClean="0">
                                          <a:latin typeface="Cambria Math" panose="02040503050406030204" pitchFamily="18" charset="0"/>
                                        </a:rPr>
                                        <m:t>O</m:t>
                                      </m:r>
                                    </m:e>
                                    <m:sub>
                                      <m:r>
                                        <a:rPr lang="en-US" sz="1800" b="0" i="0" smtClean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endParaRPr lang="en-US" sz="1800" i="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0" dirty="0"/>
                            <a:t>None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1938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l</m:t>
                                    </m:r>
                                  </m:e>
                                  <m:sup>
                                    <m: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  <m: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r</m:t>
                                    </m:r>
                                  </m:e>
                                  <m:sup>
                                    <m: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  <m: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I</m:t>
                                    </m:r>
                                  </m:e>
                                  <m:sup>
                                    <m: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i="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g</m:t>
                                    </m:r>
                                  </m:e>
                                  <m:sup>
                                    <m: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</m:e>
                                  <m:sup>
                                    <m: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2+</m:t>
                                    </m:r>
                                  </m:sup>
                                </m:sSup>
                                <m: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  <m:sSub>
                                      <m:sSubPr>
                                        <m:ctrlP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0" smtClean="0">
                                            <a:latin typeface="Cambria Math" panose="02040503050406030204" pitchFamily="18" charset="0"/>
                                          </a:rPr>
                                          <m:t>g</m:t>
                                        </m:r>
                                      </m:e>
                                      <m:sub>
                                        <m:r>
                                          <a:rPr lang="en-US" sz="1800" b="0" i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2+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i="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150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  <m:sSub>
                                      <m:sSubPr>
                                        <m:ctrlP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0" smtClean="0">
                                            <a:latin typeface="Cambria Math" panose="02040503050406030204" pitchFamily="18" charset="0"/>
                                          </a:rPr>
                                          <m:t>O</m:t>
                                        </m:r>
                                      </m:e>
                                      <m:sub>
                                        <m:r>
                                          <a:rPr lang="en-US" sz="1800" b="0" i="0" smtClean="0"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2−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i="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g</m:t>
                                    </m:r>
                                  </m:e>
                                  <m:sup>
                                    <m: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</m:e>
                                  <m:sup>
                                    <m: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2+</m:t>
                                    </m:r>
                                  </m:sup>
                                </m:sSup>
                                <m: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  <m:sSub>
                                      <m:sSubPr>
                                        <m:ctrlP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0" smtClean="0">
                                            <a:latin typeface="Cambria Math" panose="02040503050406030204" pitchFamily="18" charset="0"/>
                                          </a:rPr>
                                          <m:t>g</m:t>
                                        </m:r>
                                      </m:e>
                                      <m:sub>
                                        <m:r>
                                          <a:rPr lang="en-US" sz="1800" b="0" i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2+</m:t>
                                    </m:r>
                                  </m:sup>
                                </m:sSup>
                                <m: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a</m:t>
                                    </m:r>
                                  </m:e>
                                  <m:sup>
                                    <m: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2+</m:t>
                                    </m:r>
                                  </m:sup>
                                </m:sSup>
                                <m: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r</m:t>
                                    </m:r>
                                  </m:e>
                                  <m:sup>
                                    <m: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2+</m:t>
                                    </m:r>
                                  </m:sup>
                                </m:sSup>
                                <m: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a</m:t>
                                    </m:r>
                                  </m:e>
                                  <m:sup>
                                    <m:r>
                                      <a:rPr lang="en-US" sz="1800" b="0" i="0" smtClean="0">
                                        <a:latin typeface="Cambria Math" panose="02040503050406030204" pitchFamily="18" charset="0"/>
                                      </a:rPr>
                                      <m:t>2+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i="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46649620"/>
                  </p:ext>
                </p:extLst>
              </p:nvPr>
            </p:nvGraphicFramePr>
            <p:xfrm>
              <a:off x="742314" y="2669619"/>
              <a:ext cx="7826920" cy="2050428"/>
            </p:xfrm>
            <a:graphic>
              <a:graphicData uri="http://schemas.openxmlformats.org/drawingml/2006/table">
                <a:tbl>
                  <a:tblPr firstRow="1">
                    <a:tableStyleId>{5C22544A-7EE6-4342-B048-85BDC9FD1C3A}</a:tableStyleId>
                  </a:tblPr>
                  <a:tblGrid>
                    <a:gridCol w="391346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0"/>
                        </a:ext>
                      </a:extLst>
                    </a:gridCol>
                    <a:gridCol w="391346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1"/>
                        </a:ext>
                      </a:extLst>
                    </a:gridCol>
                  </a:tblGrid>
                  <a:tr h="40015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0" dirty="0"/>
                            <a:t>Soluble</a:t>
                          </a:r>
                          <a:r>
                            <a:rPr lang="en-US" sz="1800" i="0" baseline="0" dirty="0"/>
                            <a:t> Ions</a:t>
                          </a:r>
                          <a:endParaRPr lang="en-US" sz="1800" i="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0" dirty="0"/>
                            <a:t>Exceptions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0"/>
                      </a:ext>
                    </a:extLst>
                  </a:tr>
                  <a:tr h="40921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 rotWithShape="0">
                          <a:blip r:embed="rId3"/>
                          <a:stretch>
                            <a:fillRect l="-156" t="-108955" r="-100467" b="-3089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0" dirty="0"/>
                            <a:t>None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1"/>
                      </a:ext>
                    </a:extLst>
                  </a:tr>
                  <a:tr h="40015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 rotWithShape="0">
                          <a:blip r:embed="rId3"/>
                          <a:stretch>
                            <a:fillRect l="-156" t="-212121" r="-100467" b="-2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i="0" dirty="0"/>
                            <a:t>None</a:t>
                          </a: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2"/>
                      </a:ext>
                    </a:extLst>
                  </a:tr>
                  <a:tr h="41938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 rotWithShape="0">
                          <a:blip r:embed="rId3"/>
                          <a:stretch>
                            <a:fillRect l="-156" t="-294286" r="-100467" b="-10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 rotWithShape="0">
                          <a:blip r:embed="rId3"/>
                          <a:stretch>
                            <a:fillRect l="-100312" t="-294286" r="-623" b="-1014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3"/>
                      </a:ext>
                    </a:extLst>
                  </a:tr>
                  <a:tr h="42150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 rotWithShape="0">
                          <a:blip r:embed="rId3"/>
                          <a:stretch>
                            <a:fillRect l="-156" t="-400000" r="-100467" b="-28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 rotWithShape="0">
                          <a:blip r:embed="rId3"/>
                          <a:stretch>
                            <a:fillRect l="-100312" t="-400000" r="-623" b="-289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981194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Solubility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Soluble ions make compounds soluble unless they are paired with one of their exceptions</a:t>
            </a:r>
          </a:p>
          <a:p>
            <a:r>
              <a:rPr lang="en-US" dirty="0"/>
              <a:t>If neither the cation nor ion in a compound are soluble, the compound is insoluble</a:t>
            </a:r>
          </a:p>
        </p:txBody>
      </p:sp>
    </p:spTree>
    <p:extLst>
      <p:ext uri="{BB962C8B-B14F-4D97-AF65-F5344CB8AC3E}">
        <p14:creationId xmlns:p14="http://schemas.microsoft.com/office/powerpoint/2010/main" val="18178486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Solubility and Dissociation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Identify whether the following compounds will or will not be soluble in water.  If soluble, write the dissolved ion products</a:t>
            </a:r>
          </a:p>
          <a:p>
            <a:pPr>
              <a:buNone/>
            </a:pPr>
            <a:endParaRPr lang="en-US" sz="2400" dirty="0"/>
          </a:p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en-US" sz="2400" dirty="0" err="1"/>
              <a:t>PbS</a:t>
            </a:r>
            <a:r>
              <a:rPr lang="en-US" sz="2400" dirty="0"/>
              <a:t>          	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en-US" sz="2400" dirty="0"/>
              <a:t>AgNO</a:t>
            </a:r>
            <a:r>
              <a:rPr lang="en-US" sz="2400" baseline="-25000" dirty="0"/>
              <a:t>3</a:t>
            </a:r>
            <a:r>
              <a:rPr lang="en-US" sz="2400" dirty="0"/>
              <a:t>    	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en-US" sz="2400" dirty="0"/>
              <a:t>CaI</a:t>
            </a:r>
            <a:r>
              <a:rPr lang="en-US" sz="2400" baseline="-25000" dirty="0"/>
              <a:t>2</a:t>
            </a:r>
            <a:r>
              <a:rPr lang="en-US" sz="2400" dirty="0"/>
              <a:t> 	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en-US" sz="2400" dirty="0"/>
              <a:t>NH</a:t>
            </a:r>
            <a:r>
              <a:rPr lang="en-US" sz="2400" baseline="-25000" dirty="0"/>
              <a:t>4</a:t>
            </a:r>
            <a:r>
              <a:rPr lang="en-US" sz="2400" dirty="0"/>
              <a:t>Cl 	</a:t>
            </a:r>
          </a:p>
        </p:txBody>
      </p:sp>
    </p:spTree>
    <p:extLst>
      <p:ext uri="{BB962C8B-B14F-4D97-AF65-F5344CB8AC3E}">
        <p14:creationId xmlns:p14="http://schemas.microsoft.com/office/powerpoint/2010/main" val="2285435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Solubility and Dissociation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Identify whether the following compounds will or will not be soluble in water.  If soluble, write the dissolved ion products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457200" indent="-457200">
                  <a:lnSpc>
                    <a:spcPct val="150000"/>
                  </a:lnSpc>
                  <a:buFont typeface="+mj-lt"/>
                  <a:buAutoNum type="alphaUcPeriod"/>
                </a:pPr>
                <a:r>
                  <a:rPr lang="en-US" sz="2400" dirty="0" err="1"/>
                  <a:t>PbS</a:t>
                </a:r>
                <a:r>
                  <a:rPr lang="en-US" sz="2400" dirty="0"/>
                  <a:t>          	Insoluble</a:t>
                </a:r>
              </a:p>
              <a:p>
                <a:pPr marL="457200" indent="-457200">
                  <a:lnSpc>
                    <a:spcPct val="150000"/>
                  </a:lnSpc>
                  <a:buFont typeface="+mj-lt"/>
                  <a:buAutoNum type="alphaUcPeriod"/>
                </a:pPr>
                <a:r>
                  <a:rPr lang="en-US" sz="2400" dirty="0"/>
                  <a:t>AgNO</a:t>
                </a:r>
                <a:r>
                  <a:rPr lang="en-US" sz="2400" baseline="-25000" dirty="0"/>
                  <a:t>3</a:t>
                </a:r>
                <a:r>
                  <a:rPr lang="en-US" sz="2400" dirty="0"/>
                  <a:t>    	Soluble,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A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&amp; 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N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2400" i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marL="457200" indent="-457200">
                  <a:lnSpc>
                    <a:spcPct val="150000"/>
                  </a:lnSpc>
                  <a:buFont typeface="+mj-lt"/>
                  <a:buAutoNum type="alphaUcPeriod"/>
                </a:pPr>
                <a:r>
                  <a:rPr lang="en-US" sz="2400" dirty="0"/>
                  <a:t>CaI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	Soluble,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&amp; 2 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marL="457200" indent="-457200">
                  <a:lnSpc>
                    <a:spcPct val="150000"/>
                  </a:lnSpc>
                  <a:buFont typeface="+mj-lt"/>
                  <a:buAutoNum type="alphaUcPeriod"/>
                </a:pPr>
                <a:r>
                  <a:rPr lang="en-US" sz="2400" dirty="0"/>
                  <a:t>NH</a:t>
                </a:r>
                <a:r>
                  <a:rPr lang="en-US" sz="2400" baseline="-25000" dirty="0"/>
                  <a:t>4</a:t>
                </a:r>
                <a:r>
                  <a:rPr lang="en-US" sz="2400" dirty="0"/>
                  <a:t>Cl 	Soluble,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N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&amp;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97" t="-1085" r="-9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5765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Dissociation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What are the products of the dissociation of K</a:t>
            </a:r>
            <a:r>
              <a:rPr lang="en-US" sz="2400" baseline="-25000" dirty="0"/>
              <a:t>2</a:t>
            </a:r>
            <a:r>
              <a:rPr lang="en-US" sz="2400" dirty="0"/>
              <a:t>SO</a:t>
            </a:r>
            <a:r>
              <a:rPr lang="en-US" sz="2400" baseline="-25000" dirty="0"/>
              <a:t>4</a:t>
            </a:r>
            <a:r>
              <a:rPr lang="en-US" sz="2400" dirty="0"/>
              <a:t>(</a:t>
            </a:r>
            <a:r>
              <a:rPr lang="en-US" sz="2400" dirty="0" err="1"/>
              <a:t>aq</a:t>
            </a:r>
            <a:r>
              <a:rPr lang="en-US" sz="2400" dirty="0"/>
              <a:t>)?</a:t>
            </a:r>
          </a:p>
          <a:p>
            <a:pPr marL="0" indent="0">
              <a:buNone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K(</a:t>
            </a:r>
            <a:r>
              <a:rPr lang="en-US" sz="2400" dirty="0" err="1"/>
              <a:t>aq</a:t>
            </a:r>
            <a:r>
              <a:rPr lang="en-US" sz="2400" dirty="0"/>
              <a:t>) + 2 SO</a:t>
            </a:r>
            <a:r>
              <a:rPr lang="en-US" sz="2400" baseline="-25000" dirty="0"/>
              <a:t>4</a:t>
            </a:r>
            <a:r>
              <a:rPr lang="en-US" sz="2400" dirty="0"/>
              <a:t>(</a:t>
            </a:r>
            <a:r>
              <a:rPr lang="en-US" sz="2400" dirty="0" err="1"/>
              <a:t>aq</a:t>
            </a:r>
            <a:r>
              <a:rPr lang="en-US" sz="2400" dirty="0"/>
              <a:t>)</a:t>
            </a:r>
            <a:endParaRPr lang="en-US" sz="2400" baseline="-250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2 K(</a:t>
            </a:r>
            <a:r>
              <a:rPr lang="en-US" sz="2400" dirty="0" err="1"/>
              <a:t>aq</a:t>
            </a:r>
            <a:r>
              <a:rPr lang="en-US" sz="2400" dirty="0"/>
              <a:t>) + SO</a:t>
            </a:r>
            <a:r>
              <a:rPr lang="en-US" sz="2400" baseline="-25000" dirty="0"/>
              <a:t>4</a:t>
            </a:r>
            <a:r>
              <a:rPr lang="en-US" sz="2400" dirty="0"/>
              <a:t>(</a:t>
            </a:r>
            <a:r>
              <a:rPr lang="en-US" sz="2400" dirty="0" err="1"/>
              <a:t>aq</a:t>
            </a:r>
            <a:r>
              <a:rPr lang="en-US" sz="2400" dirty="0"/>
              <a:t>)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2 K</a:t>
            </a:r>
            <a:r>
              <a:rPr lang="en-US" sz="2400" baseline="30000" dirty="0"/>
              <a:t>+</a:t>
            </a:r>
            <a:r>
              <a:rPr lang="en-US" sz="2400" dirty="0"/>
              <a:t>(</a:t>
            </a:r>
            <a:r>
              <a:rPr lang="en-US" sz="2400" dirty="0" err="1"/>
              <a:t>aq</a:t>
            </a:r>
            <a:r>
              <a:rPr lang="en-US" sz="2400" dirty="0"/>
              <a:t>) + SO</a:t>
            </a:r>
            <a:r>
              <a:rPr lang="en-US" sz="2400" baseline="-25000" dirty="0"/>
              <a:t>4</a:t>
            </a:r>
            <a:r>
              <a:rPr lang="en-US" sz="2400" baseline="30000" dirty="0"/>
              <a:t>2–</a:t>
            </a:r>
            <a:r>
              <a:rPr lang="en-US" sz="2400" dirty="0"/>
              <a:t>(</a:t>
            </a:r>
            <a:r>
              <a:rPr lang="en-US" sz="2400" dirty="0" err="1"/>
              <a:t>aq</a:t>
            </a:r>
            <a:r>
              <a:rPr lang="en-US" sz="2400" dirty="0"/>
              <a:t>)</a:t>
            </a:r>
            <a:endParaRPr lang="en-US" sz="2400" baseline="-250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K</a:t>
            </a:r>
            <a:r>
              <a:rPr lang="en-US" sz="2400" baseline="30000" dirty="0"/>
              <a:t>+</a:t>
            </a:r>
            <a:r>
              <a:rPr lang="en-US" sz="2400" dirty="0"/>
              <a:t>(</a:t>
            </a:r>
            <a:r>
              <a:rPr lang="en-US" sz="2400" dirty="0" err="1"/>
              <a:t>aq</a:t>
            </a:r>
            <a:r>
              <a:rPr lang="en-US" sz="2400" dirty="0"/>
              <a:t>) + 2 SO</a:t>
            </a:r>
            <a:r>
              <a:rPr lang="en-US" sz="2400" baseline="-25000" dirty="0"/>
              <a:t>4</a:t>
            </a:r>
            <a:r>
              <a:rPr lang="en-US" sz="2400" baseline="30000" dirty="0"/>
              <a:t>2–</a:t>
            </a:r>
            <a:r>
              <a:rPr lang="en-US" sz="2400" dirty="0"/>
              <a:t>(</a:t>
            </a:r>
            <a:r>
              <a:rPr lang="en-US" sz="2400" dirty="0" err="1"/>
              <a:t>aq</a:t>
            </a:r>
            <a:r>
              <a:rPr lang="en-US" sz="2400" dirty="0"/>
              <a:t>)</a:t>
            </a:r>
            <a:endParaRPr lang="en-US" sz="2400" baseline="-25000" dirty="0"/>
          </a:p>
          <a:p>
            <a:pPr marL="514350" indent="-514350">
              <a:buFont typeface="+mj-lt"/>
              <a:buAutoNum type="alphaUcPeriod"/>
            </a:pP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28085333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Dissociation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What are the products of the dissociation of K</a:t>
            </a:r>
            <a:r>
              <a:rPr lang="en-US" sz="2400" baseline="-25000" dirty="0"/>
              <a:t>2</a:t>
            </a:r>
            <a:r>
              <a:rPr lang="en-US" sz="2400" dirty="0"/>
              <a:t>SO</a:t>
            </a:r>
            <a:r>
              <a:rPr lang="en-US" sz="2400" baseline="-25000" dirty="0"/>
              <a:t>4</a:t>
            </a:r>
            <a:r>
              <a:rPr lang="en-US" sz="2400" dirty="0"/>
              <a:t>(</a:t>
            </a:r>
            <a:r>
              <a:rPr lang="en-US" sz="2400" dirty="0" err="1"/>
              <a:t>aq</a:t>
            </a:r>
            <a:r>
              <a:rPr lang="en-US" sz="2400" dirty="0"/>
              <a:t>)?</a:t>
            </a:r>
          </a:p>
          <a:p>
            <a:pPr marL="0" indent="0">
              <a:buNone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K(</a:t>
            </a:r>
            <a:r>
              <a:rPr lang="en-US" sz="2400" dirty="0" err="1"/>
              <a:t>aq</a:t>
            </a:r>
            <a:r>
              <a:rPr lang="en-US" sz="2400" dirty="0"/>
              <a:t>) + 2 SO</a:t>
            </a:r>
            <a:r>
              <a:rPr lang="en-US" sz="2400" baseline="-25000" dirty="0"/>
              <a:t>4</a:t>
            </a:r>
            <a:r>
              <a:rPr lang="en-US" sz="2400" dirty="0"/>
              <a:t>(</a:t>
            </a:r>
            <a:r>
              <a:rPr lang="en-US" sz="2400" dirty="0" err="1"/>
              <a:t>aq</a:t>
            </a:r>
            <a:r>
              <a:rPr lang="en-US" sz="2400" dirty="0"/>
              <a:t>)</a:t>
            </a:r>
            <a:endParaRPr lang="en-US" sz="2400" baseline="-250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2 K(</a:t>
            </a:r>
            <a:r>
              <a:rPr lang="en-US" sz="2400" dirty="0" err="1"/>
              <a:t>aq</a:t>
            </a:r>
            <a:r>
              <a:rPr lang="en-US" sz="2400" dirty="0"/>
              <a:t>) + SO</a:t>
            </a:r>
            <a:r>
              <a:rPr lang="en-US" sz="2400" baseline="-25000" dirty="0"/>
              <a:t>4</a:t>
            </a:r>
            <a:r>
              <a:rPr lang="en-US" sz="2400" dirty="0"/>
              <a:t>(</a:t>
            </a:r>
            <a:r>
              <a:rPr lang="en-US" sz="2400" dirty="0" err="1"/>
              <a:t>aq</a:t>
            </a:r>
            <a:r>
              <a:rPr lang="en-US" sz="2400" dirty="0"/>
              <a:t>)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2 K</a:t>
            </a:r>
            <a:r>
              <a:rPr lang="en-US" sz="2400" baseline="30000" dirty="0"/>
              <a:t>+</a:t>
            </a:r>
            <a:r>
              <a:rPr lang="en-US" sz="2400" dirty="0"/>
              <a:t>(</a:t>
            </a:r>
            <a:r>
              <a:rPr lang="en-US" sz="2400" dirty="0" err="1"/>
              <a:t>aq</a:t>
            </a:r>
            <a:r>
              <a:rPr lang="en-US" sz="2400" dirty="0"/>
              <a:t>) + SO</a:t>
            </a:r>
            <a:r>
              <a:rPr lang="en-US" sz="2400" baseline="-25000" dirty="0"/>
              <a:t>4</a:t>
            </a:r>
            <a:r>
              <a:rPr lang="en-US" sz="2400" baseline="30000" dirty="0"/>
              <a:t>2–</a:t>
            </a:r>
            <a:r>
              <a:rPr lang="en-US" sz="2400" dirty="0"/>
              <a:t>(</a:t>
            </a:r>
            <a:r>
              <a:rPr lang="en-US" sz="2400" dirty="0" err="1"/>
              <a:t>aq</a:t>
            </a:r>
            <a:r>
              <a:rPr lang="en-US" sz="2400" dirty="0"/>
              <a:t>)</a:t>
            </a:r>
            <a:endParaRPr lang="en-US" sz="2400" baseline="-250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K</a:t>
            </a:r>
            <a:r>
              <a:rPr lang="en-US" sz="2400" baseline="30000" dirty="0"/>
              <a:t>+</a:t>
            </a:r>
            <a:r>
              <a:rPr lang="en-US" sz="2400" dirty="0"/>
              <a:t>(</a:t>
            </a:r>
            <a:r>
              <a:rPr lang="en-US" sz="2400" dirty="0" err="1"/>
              <a:t>aq</a:t>
            </a:r>
            <a:r>
              <a:rPr lang="en-US" sz="2400" dirty="0"/>
              <a:t>) + 2 SO</a:t>
            </a:r>
            <a:r>
              <a:rPr lang="en-US" sz="2400" baseline="-25000" dirty="0"/>
              <a:t>4</a:t>
            </a:r>
            <a:r>
              <a:rPr lang="en-US" sz="2400" baseline="30000" dirty="0"/>
              <a:t>2–</a:t>
            </a:r>
            <a:r>
              <a:rPr lang="en-US" sz="2400" dirty="0"/>
              <a:t>(</a:t>
            </a:r>
            <a:r>
              <a:rPr lang="en-US" sz="2400" dirty="0" err="1"/>
              <a:t>aq</a:t>
            </a:r>
            <a:r>
              <a:rPr lang="en-US" sz="2400" dirty="0"/>
              <a:t>)</a:t>
            </a:r>
          </a:p>
          <a:p>
            <a:pPr marL="514350" indent="-514350">
              <a:buFont typeface="+mj-lt"/>
              <a:buAutoNum type="alphaUcPeriod"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The correct answer is C</a:t>
            </a:r>
          </a:p>
          <a:p>
            <a:pPr marL="514350" indent="-514350">
              <a:buFont typeface="+mj-lt"/>
              <a:buAutoNum type="alphaUcPeriod"/>
            </a:pP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374124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Common Charges of Ions</a:t>
            </a:r>
          </a:p>
        </p:txBody>
      </p:sp>
      <p:pic>
        <p:nvPicPr>
          <p:cNvPr id="1028" name="Picture 4" descr="http://www.chem.qmul.ac.uk/iupac/AtWt/tab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785" y="2118735"/>
            <a:ext cx="7172325" cy="399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947351" y="2331308"/>
            <a:ext cx="321276" cy="2685535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264396" y="2726724"/>
            <a:ext cx="321276" cy="1507525"/>
          </a:xfrm>
          <a:prstGeom prst="rect">
            <a:avLst/>
          </a:prstGeom>
          <a:solidFill>
            <a:schemeClr val="accent3">
              <a:lumMod val="75000"/>
              <a:alpha val="3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61872" y="2331307"/>
            <a:ext cx="321276" cy="2685535"/>
          </a:xfrm>
          <a:prstGeom prst="rect">
            <a:avLst/>
          </a:prstGeom>
          <a:solidFill>
            <a:schemeClr val="accent2">
              <a:alpha val="3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866920" y="2726725"/>
            <a:ext cx="321276" cy="111210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473563" y="2726725"/>
            <a:ext cx="321276" cy="708454"/>
          </a:xfrm>
          <a:prstGeom prst="rect">
            <a:avLst/>
          </a:prstGeom>
          <a:solidFill>
            <a:schemeClr val="accent5">
              <a:alpha val="3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080206" y="2726724"/>
            <a:ext cx="321276" cy="708455"/>
          </a:xfrm>
          <a:prstGeom prst="rect">
            <a:avLst/>
          </a:prstGeom>
          <a:solidFill>
            <a:schemeClr val="accent6">
              <a:alpha val="3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82730" y="2726724"/>
            <a:ext cx="321276" cy="708455"/>
          </a:xfrm>
          <a:prstGeom prst="rect">
            <a:avLst/>
          </a:prstGeom>
          <a:solidFill>
            <a:schemeClr val="bg2">
              <a:lumMod val="50000"/>
              <a:alpha val="3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336589" y="2718487"/>
            <a:ext cx="321276" cy="2298356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285254" y="3509319"/>
            <a:ext cx="321276" cy="329513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904254" y="3904735"/>
            <a:ext cx="321276" cy="329514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78785" y="1810958"/>
            <a:ext cx="510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+1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661872" y="1806615"/>
            <a:ext cx="510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7170344" y="2156041"/>
                <a:ext cx="51074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en-US" sz="1400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0344" y="2156041"/>
                <a:ext cx="510746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5960656" y="2156039"/>
                <a:ext cx="51074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±4</m:t>
                      </m:r>
                    </m:oMath>
                  </m:oMathPara>
                </a14:m>
                <a:endParaRPr lang="en-US" sz="14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0656" y="2156039"/>
                <a:ext cx="510746" cy="30777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6363885" y="2161300"/>
                <a:ext cx="51074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−3</m:t>
                      </m:r>
                    </m:oMath>
                  </m:oMathPara>
                </a14:m>
                <a:endParaRPr lang="en-US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3885" y="2161300"/>
                <a:ext cx="510746" cy="30777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6758619" y="2156040"/>
                <a:ext cx="51074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sz="1400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8619" y="2156040"/>
                <a:ext cx="510746" cy="30777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4832122" y="3009564"/>
            <a:ext cx="510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+1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283995" y="2164170"/>
            <a:ext cx="510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+2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224629" y="2993302"/>
            <a:ext cx="510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+2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598880" y="2164170"/>
            <a:ext cx="510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+3</a:t>
            </a:r>
          </a:p>
        </p:txBody>
      </p:sp>
    </p:spTree>
    <p:extLst>
      <p:ext uri="{BB962C8B-B14F-4D97-AF65-F5344CB8AC3E}">
        <p14:creationId xmlns:p14="http://schemas.microsoft.com/office/powerpoint/2010/main" val="3341538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other elements have variable charges</a:t>
            </a:r>
          </a:p>
        </p:txBody>
      </p:sp>
      <p:pic>
        <p:nvPicPr>
          <p:cNvPr id="1028" name="Picture 4" descr="http://www.chem.qmul.ac.uk/iupac/AtWt/tab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785" y="2118735"/>
            <a:ext cx="7172325" cy="399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530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Polyatomic ions to memorize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sz="quarter" idx="1"/>
                <p:extLst>
                  <p:ext uri="{D42A27DB-BD31-4B8C-83A1-F6EECF244321}">
                    <p14:modId xmlns:p14="http://schemas.microsoft.com/office/powerpoint/2010/main" val="1702976744"/>
                  </p:ext>
                </p:extLst>
              </p:nvPr>
            </p:nvGraphicFramePr>
            <p:xfrm>
              <a:off x="1486411" y="1872452"/>
              <a:ext cx="4078177" cy="4215323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161329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6488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72147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aseline="0" dirty="0">
                              <a:effectLst/>
                            </a:rPr>
                            <a:t>Name of Ion</a:t>
                          </a:r>
                          <a:endParaRPr lang="en-US" sz="1800" baseline="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aseline="0" dirty="0">
                              <a:effectLst/>
                            </a:rPr>
                            <a:t>Symbol</a:t>
                          </a:r>
                          <a:endParaRPr lang="en-US" sz="1800" baseline="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1431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Ammonium</a:t>
                          </a:r>
                          <a:endParaRPr lang="en-US" sz="1800" b="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NH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6089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Acetate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C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O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  <m:r>
                                  <a:rPr lang="en-US" sz="18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effectLst/>
                                    <a:latin typeface="Cambria Math" panose="02040503050406030204" pitchFamily="18" charset="0"/>
                                  </a:rPr>
                                  <m:t>or</m:t>
                                </m:r>
                                <m:r>
                                  <a:rPr lang="en-US" sz="18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  <m:r>
                                      <m:rPr>
                                        <m:sty m:val="p"/>
                                      </m:rP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COO</m:t>
                                    </m:r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6089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Cyanide</a:t>
                          </a:r>
                          <a:endParaRPr lang="en-US" sz="1800" b="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CN</m:t>
                                    </m:r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6089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Hydroxide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OH</m:t>
                                    </m:r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6089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Chlorate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ClO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6089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Perchlorate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ClO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6089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Nitrite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NO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6089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Nitrate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NO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284955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Sulfite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SO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284955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Sulfate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SO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284955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Carbonate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CO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284955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Phosphite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PO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284955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Phosphate</a:t>
                          </a:r>
                          <a:endParaRPr lang="en-US" sz="1800" b="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PO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1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sz="quarter" idx="1"/>
                <p:extLst>
                  <p:ext uri="{D42A27DB-BD31-4B8C-83A1-F6EECF244321}">
                    <p14:modId xmlns:p14="http://schemas.microsoft.com/office/powerpoint/2010/main" val="1702976744"/>
                  </p:ext>
                </p:extLst>
              </p:nvPr>
            </p:nvGraphicFramePr>
            <p:xfrm>
              <a:off x="1486411" y="1872452"/>
              <a:ext cx="4078177" cy="4193987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161329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6488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72161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aseline="0" dirty="0">
                              <a:effectLst/>
                            </a:rPr>
                            <a:t>Name of Ion</a:t>
                          </a:r>
                          <a:endParaRPr lang="en-US" sz="1800" baseline="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aseline="0" dirty="0">
                              <a:effectLst/>
                            </a:rPr>
                            <a:t>Symbol</a:t>
                          </a:r>
                          <a:endParaRPr lang="en-US" sz="1800" baseline="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175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Ammonium</a:t>
                          </a:r>
                          <a:endParaRPr lang="en-US" sz="1800" b="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120408" r="-247" b="-124489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93497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Acetate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220408" r="-247" b="-114489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93497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Cyanide</a:t>
                          </a:r>
                          <a:endParaRPr lang="en-US" sz="1800" b="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327083" r="-247" b="-10687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93497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Hydroxide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427083" r="-247" b="-9687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93497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Chlorate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527083" r="-247" b="-8687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93497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Perchlorate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627083" r="-247" b="-7687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93497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Nitrite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712245" r="-247" b="-6530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93497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Nitrate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829167" r="-247" b="-56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313119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Sulfite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874510" r="-247" b="-43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313119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Sulfate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955769" r="-247" b="-3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313119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Carbonate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1076471" r="-247" b="-2313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313119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Phosphite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1153846" r="-247" b="-126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313119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Phosphate</a:t>
                          </a:r>
                          <a:endParaRPr lang="en-US" sz="1800" b="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1278431" r="-247" b="-2941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>
          <a:xfrm>
            <a:off x="6156959" y="1589567"/>
            <a:ext cx="2574141" cy="4572000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You need to know the name, symbol, and charge</a:t>
            </a:r>
          </a:p>
        </p:txBody>
      </p:sp>
    </p:spTree>
    <p:extLst>
      <p:ext uri="{BB962C8B-B14F-4D97-AF65-F5344CB8AC3E}">
        <p14:creationId xmlns:p14="http://schemas.microsoft.com/office/powerpoint/2010/main" val="256714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Forming Neutral Ionic Compounds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sz="2000" dirty="0"/>
                  <a:t>All ionic compounds are electrically neutral, so the total positive charge of the cations must balance the total negative charge of the anions in the formula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 algn="ctr">
                  <a:buNone/>
                </a:pPr>
                <a:r>
                  <a:rPr lang="en-US" sz="2000" dirty="0"/>
                  <a:t>Total positive charge = Total negative charge</a:t>
                </a:r>
              </a:p>
              <a:p>
                <a:pPr marL="0" indent="0" algn="ctr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For example, a compound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S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 dirty="0"/>
                  <a:t> will have the formula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Sr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CN</m:t>
                            </m:r>
                          </m:e>
                        </m:d>
                      </m:e>
                      <m:sub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23" t="-814" r="-8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9952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Forming Neutral Ionic </a:t>
            </a:r>
            <a:r>
              <a:rPr lang="en-US" dirty="0"/>
              <a:t>Compounds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Form neutral compounds from the following pairs.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L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2−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r>
                  <a:rPr lang="en-US" dirty="0"/>
                  <a:t>        </a:t>
                </a:r>
              </a:p>
              <a:p>
                <a:pPr marL="457200" indent="-457200">
                  <a:buFont typeface="+mj-lt"/>
                  <a:buAutoNum type="alphaUcPeriod" startAt="2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SO</m:t>
                            </m:r>
                          </m:e>
                          <m:sub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2−</m:t>
                        </m:r>
                      </m:sup>
                    </m:sSup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       </a:t>
                </a:r>
              </a:p>
              <a:p>
                <a:pPr marL="457200" indent="-457200">
                  <a:buFont typeface="+mj-lt"/>
                  <a:buAutoNum type="alphaUcPeriod" startAt="3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A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Cl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       </a:t>
                </a:r>
              </a:p>
              <a:p>
                <a:pPr marL="457200" indent="-457200">
                  <a:buFont typeface="+mj-lt"/>
                  <a:buAutoNum type="alphaUcPeriod" startAt="4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F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820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Forming Neutral Ionic Compounds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Form neutral compounds from the following pairs.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L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2−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r>
                  <a:rPr lang="en-US" dirty="0"/>
                  <a:t>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L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O</m:t>
                    </m:r>
                  </m:oMath>
                </a14:m>
                <a:endParaRPr lang="en-US" dirty="0"/>
              </a:p>
              <a:p>
                <a:pPr marL="457200" indent="-457200">
                  <a:buFont typeface="+mj-lt"/>
                  <a:buAutoNum type="alphaUcPeriod" startAt="2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SO</m:t>
                            </m:r>
                          </m:e>
                          <m:sub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2−</m:t>
                        </m:r>
                      </m:sup>
                    </m:sSup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MgS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endParaRPr lang="en-US" dirty="0"/>
              </a:p>
              <a:p>
                <a:pPr marL="457200" indent="-457200">
                  <a:buFont typeface="+mj-lt"/>
                  <a:buAutoNum type="alphaUcPeriod" startAt="3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A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Cl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Al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Cl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</m:e>
                              <m:sub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dirty="0"/>
              </a:p>
              <a:p>
                <a:pPr marL="457200" indent="-457200">
                  <a:buFont typeface="+mj-lt"/>
                  <a:buAutoNum type="alphaUcPeriod" startAt="4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F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F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5484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Forming Neutral Ionic Compounds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What is the formula for a compound made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Na</m:t>
                        </m:r>
                      </m:e>
                      <m:sup>
                        <m:r>
                          <a:rPr lang="en-US" b="0" i="0" dirty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i="0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2−</m:t>
                        </m:r>
                      </m:sup>
                    </m:sSup>
                  </m:oMath>
                </a14:m>
                <a:r>
                  <a:rPr lang="en-US" dirty="0"/>
                  <a:t>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 err="1"/>
                  <a:t>NaO</a:t>
                </a:r>
                <a:endParaRPr lang="en-US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NaO</a:t>
                </a:r>
                <a:r>
                  <a:rPr lang="en-US" baseline="-25000" dirty="0"/>
                  <a:t>2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Na</a:t>
                </a:r>
                <a:r>
                  <a:rPr lang="en-US" baseline="-25000" dirty="0"/>
                  <a:t>2</a:t>
                </a:r>
                <a:r>
                  <a:rPr lang="en-US" dirty="0"/>
                  <a:t>O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Na</a:t>
                </a:r>
                <a:r>
                  <a:rPr lang="en-US" baseline="-25000" dirty="0"/>
                  <a:t>2</a:t>
                </a:r>
                <a:r>
                  <a:rPr lang="en-US" dirty="0"/>
                  <a:t>O</a:t>
                </a:r>
                <a:r>
                  <a:rPr lang="en-US" baseline="-25000" dirty="0"/>
                  <a:t>2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NaO</a:t>
                </a:r>
                <a:r>
                  <a:rPr lang="en-US" baseline="-25000" dirty="0"/>
                  <a:t>3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9181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Forming Neutral Ionic Compounds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What is the formula for a compound made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Na</m:t>
                        </m:r>
                      </m:e>
                      <m:sup>
                        <m:r>
                          <a:rPr lang="en-US" dirty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2−</m:t>
                        </m:r>
                      </m:sup>
                    </m:sSup>
                  </m:oMath>
                </a14:m>
                <a:r>
                  <a:rPr lang="en-US" dirty="0"/>
                  <a:t>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 err="1"/>
                  <a:t>NaO</a:t>
                </a:r>
                <a:endParaRPr lang="en-US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NaO</a:t>
                </a:r>
                <a:r>
                  <a:rPr lang="en-US" baseline="-25000" dirty="0"/>
                  <a:t>2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Na</a:t>
                </a:r>
                <a:r>
                  <a:rPr lang="en-US" baseline="-25000" dirty="0"/>
                  <a:t>2</a:t>
                </a:r>
                <a:r>
                  <a:rPr lang="en-US" dirty="0"/>
                  <a:t>O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Na</a:t>
                </a:r>
                <a:r>
                  <a:rPr lang="en-US" baseline="-25000" dirty="0"/>
                  <a:t>2</a:t>
                </a:r>
                <a:r>
                  <a:rPr lang="en-US" dirty="0"/>
                  <a:t>O</a:t>
                </a:r>
                <a:r>
                  <a:rPr lang="en-US" baseline="-25000" dirty="0"/>
                  <a:t>2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NaO</a:t>
                </a:r>
                <a:r>
                  <a:rPr lang="en-US" baseline="-25000" dirty="0"/>
                  <a:t>3</a:t>
                </a:r>
              </a:p>
              <a:p>
                <a:pPr marL="514350" indent="-514350">
                  <a:buFont typeface="+mj-lt"/>
                  <a:buAutoNum type="alphaUcPeriod"/>
                </a:pPr>
                <a:endParaRPr lang="en-US" baseline="-25000" dirty="0"/>
              </a:p>
              <a:p>
                <a:pPr marL="0" indent="0">
                  <a:buNone/>
                </a:pPr>
                <a:r>
                  <a:rPr lang="en-US" dirty="0"/>
                  <a:t>The correct answer is C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32071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3611</TotalTime>
  <Words>364</Words>
  <Application>Microsoft Office PowerPoint</Application>
  <PresentationFormat>On-screen Show (4:3)</PresentationFormat>
  <Paragraphs>146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Calibri</vt:lpstr>
      <vt:lpstr>Cambria Math</vt:lpstr>
      <vt:lpstr>Times New Roman</vt:lpstr>
      <vt:lpstr>Wingdings</vt:lpstr>
      <vt:lpstr>Wingdings 2</vt:lpstr>
      <vt:lpstr>Median</vt:lpstr>
      <vt:lpstr>Determining Ionic Charges</vt:lpstr>
      <vt:lpstr>Common Charges of Ions</vt:lpstr>
      <vt:lpstr>The other elements have variable charges</vt:lpstr>
      <vt:lpstr>Polyatomic ions to memorize</vt:lpstr>
      <vt:lpstr>Forming Neutral Ionic Compounds</vt:lpstr>
      <vt:lpstr>Forming Neutral Ionic Compounds</vt:lpstr>
      <vt:lpstr>Forming Neutral Ionic Compounds</vt:lpstr>
      <vt:lpstr>Forming Neutral Ionic Compounds</vt:lpstr>
      <vt:lpstr>Forming Neutral Ionic Compounds</vt:lpstr>
      <vt:lpstr>Solubility Rules (Memorize these!)</vt:lpstr>
      <vt:lpstr>Determining Solubility</vt:lpstr>
      <vt:lpstr>Solubility and Dissociation</vt:lpstr>
      <vt:lpstr>Solubility and Dissociation</vt:lpstr>
      <vt:lpstr>Dissociation</vt:lpstr>
      <vt:lpstr>Dissociation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 Part 2</dc:title>
  <dc:creator>Walter Turner</dc:creator>
  <cp:lastModifiedBy>Turner, Walter</cp:lastModifiedBy>
  <cp:revision>111</cp:revision>
  <dcterms:created xsi:type="dcterms:W3CDTF">2017-10-23T01:57:11Z</dcterms:created>
  <dcterms:modified xsi:type="dcterms:W3CDTF">2022-04-11T16:04:57Z</dcterms:modified>
</cp:coreProperties>
</file>