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1"/>
  </p:notesMasterIdLst>
  <p:sldIdLst>
    <p:sldId id="396" r:id="rId5"/>
    <p:sldId id="311" r:id="rId6"/>
    <p:sldId id="313" r:id="rId7"/>
    <p:sldId id="315" r:id="rId8"/>
    <p:sldId id="406" r:id="rId9"/>
    <p:sldId id="256" r:id="rId10"/>
    <p:sldId id="257" r:id="rId11"/>
    <p:sldId id="274" r:id="rId12"/>
    <p:sldId id="318" r:id="rId13"/>
    <p:sldId id="262" r:id="rId14"/>
    <p:sldId id="261" r:id="rId15"/>
    <p:sldId id="407" r:id="rId16"/>
    <p:sldId id="408" r:id="rId17"/>
    <p:sldId id="258" r:id="rId18"/>
    <p:sldId id="259" r:id="rId19"/>
    <p:sldId id="260" r:id="rId20"/>
    <p:sldId id="264" r:id="rId21"/>
    <p:sldId id="265" r:id="rId22"/>
    <p:sldId id="266" r:id="rId23"/>
    <p:sldId id="270" r:id="rId24"/>
    <p:sldId id="409" r:id="rId25"/>
    <p:sldId id="267" r:id="rId26"/>
    <p:sldId id="268" r:id="rId27"/>
    <p:sldId id="269" r:id="rId28"/>
    <p:sldId id="271" r:id="rId29"/>
    <p:sldId id="272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AEE368-4332-4506-9429-F2C3E2BF8634}" v="19" dt="2022-01-01T20:11:49.2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7" autoAdjust="0"/>
    <p:restoredTop sz="92913" autoAdjust="0"/>
  </p:normalViewPr>
  <p:slideViewPr>
    <p:cSldViewPr snapToGrid="0">
      <p:cViewPr varScale="1">
        <p:scale>
          <a:sx n="102" d="100"/>
          <a:sy n="102" d="100"/>
        </p:scale>
        <p:origin x="9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D4487-15B5-4557-A557-0A24111ADA00}" type="datetimeFigureOut">
              <a:rPr lang="en-US" smtClean="0"/>
              <a:t>4/11/22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6A05D-5B90-4770-A70B-4CF6A6A64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239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couldn’t find the exact picture in the book so I just found a picture of the current museum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46A05D-5B90-4770-A70B-4CF6A6A6469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95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657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826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3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94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150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646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083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314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251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629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8AC49-AB55-4EDA-8A57-2EC5AE00B592}" type="datetimeFigureOut">
              <a:rPr lang="en-US" smtClean="0"/>
              <a:t>4/11/22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6BAEC-7ECE-44B4-A7C7-EA80CBBA4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8837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Number Placeholder 5">
            <a:extLst>
              <a:ext uri="{FF2B5EF4-FFF2-40B4-BE49-F238E27FC236}">
                <a16:creationId xmlns:a16="http://schemas.microsoft.com/office/drawing/2014/main" id="{405680AC-DF8D-754B-8630-7AB5ECF9A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9pPr>
          </a:lstStyle>
          <a:p>
            <a:fld id="{3B6737CE-D533-034D-826C-4E5545DE61C2}" type="slidenum">
              <a:rPr lang="en-US" altLang="en-US" sz="1400" b="0">
                <a:latin typeface="Garamond" panose="02020404030301010803" pitchFamily="18" charset="0"/>
              </a:rPr>
              <a:pPr/>
              <a:t>1</a:t>
            </a:fld>
            <a:endParaRPr lang="en-US" altLang="en-US" sz="1400" b="0">
              <a:latin typeface="Garamond" panose="02020404030301010803" pitchFamily="18" charset="0"/>
            </a:endParaRPr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BC43FF99-907C-924A-9CEC-88E7C59FB7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10222" y="264090"/>
            <a:ext cx="9144000" cy="806450"/>
          </a:xfrm>
        </p:spPr>
        <p:txBody>
          <a:bodyPr>
            <a:normAutofit fontScale="90000"/>
          </a:bodyPr>
          <a:lstStyle/>
          <a:p>
            <a:pPr algn="ctr" eaLnBrk="1" hangingPunct="1">
              <a:lnSpc>
                <a:spcPct val="70000"/>
              </a:lnSpc>
            </a:pPr>
            <a:r>
              <a:rPr lang="en-US" altLang="en-US" sz="2400" b="1" u="sng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Modernism</a:t>
            </a:r>
            <a:br>
              <a:rPr lang="en-US" altLang="en-US" sz="24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br>
              <a:rPr lang="en-US" altLang="en-US" sz="24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lang="en-US" altLang="en-US" sz="24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lang="en-US" altLang="en-US" sz="18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c. 1890-1960s)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CEF9583D-9B1B-F444-A610-F7935C5C05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410222" y="1241121"/>
            <a:ext cx="10138775" cy="5876481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Modernity is the concurrent historical period</a:t>
            </a: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Continuation of industrialism, urban migration and population boom, and now rise of capitalism and consumer economy</a:t>
            </a: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Technological inventions (automobile, airplane, telephone, movies, electric lighting, assembly line) transform people’s daily lives and lived experience</a:t>
            </a: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Break from past was exciting yet also unnerving, led to dislocation and alienation</a:t>
            </a: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WWI (1914-1918) and WWII (1939-1945) augmented dislocation and change</a:t>
            </a:r>
          </a:p>
          <a:p>
            <a:pPr eaLnBrk="1" hangingPunct="1">
              <a:buFontTx/>
              <a:buChar char="•"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Gap between avant-garde and academic or popular art widens</a:t>
            </a: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Paris is capital of avant-garde activity</a:t>
            </a: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Exploration of form and formal qualities - “truth to materials”</a:t>
            </a: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Rise of Abstraction - Reduction and simplification of form - “less is more”</a:t>
            </a: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Distortion of form and subjective expression</a:t>
            </a: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Influence of Nonwestern art, esp. African art, to totally break with the past</a:t>
            </a:r>
          </a:p>
          <a:p>
            <a:pPr eaLnBrk="1" hangingPunct="1"/>
            <a:endParaRPr lang="en-US" altLang="en-US" sz="16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altLang="en-US" sz="1600" dirty="0">
                <a:ea typeface="ＭＳ Ｐゴシック" panose="020B0600070205080204" pitchFamily="34" charset="-128"/>
              </a:rPr>
              <a:t>Some Modernist movements: Fauvism, German Expressionism (Die </a:t>
            </a:r>
            <a:r>
              <a:rPr lang="en-US" altLang="en-US" sz="1600" dirty="0" err="1">
                <a:ea typeface="ＭＳ Ｐゴシック" panose="020B0600070205080204" pitchFamily="34" charset="-128"/>
              </a:rPr>
              <a:t>Brucke</a:t>
            </a:r>
            <a:r>
              <a:rPr lang="en-US" altLang="en-US" sz="1600" dirty="0">
                <a:ea typeface="ＭＳ Ｐゴシック" panose="020B0600070205080204" pitchFamily="34" charset="-128"/>
              </a:rPr>
              <a:t> and Der </a:t>
            </a:r>
            <a:r>
              <a:rPr lang="en-US" altLang="en-US" sz="1600" dirty="0" err="1">
                <a:ea typeface="ＭＳ Ｐゴシック" panose="020B0600070205080204" pitchFamily="34" charset="-128"/>
              </a:rPr>
              <a:t>Blaue</a:t>
            </a:r>
            <a:r>
              <a:rPr lang="en-US" altLang="en-US" sz="1600" dirty="0">
                <a:ea typeface="ＭＳ Ｐゴシック" panose="020B0600070205080204" pitchFamily="34" charset="-128"/>
              </a:rPr>
              <a:t> Reiter), Cubism, Futurism, Dada, De Stijl, Surrealism, Abstract Expressionism, Minimalism, Pop.</a:t>
            </a:r>
          </a:p>
          <a:p>
            <a:pPr eaLnBrk="1" hangingPunct="1"/>
            <a:endParaRPr lang="en-US" altLang="en-US" sz="1600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CB0BB-454B-43EC-ADF8-15E33E8FD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0610" y="6132939"/>
            <a:ext cx="4470779" cy="63116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13.5 Danny Simmons,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Painter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EA8C71-B382-403D-8BAE-F76BF3112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46" y="286650"/>
            <a:ext cx="6959505" cy="572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7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926DE-CA77-4917-956B-ACDC6EDE3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774" y="6015298"/>
            <a:ext cx="4948451" cy="61751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13.4 Kerry James Marshall,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Watts 1963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C78172-5C48-4106-8188-A3E6AC4AF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565" y="365125"/>
            <a:ext cx="6666870" cy="565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615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>
            <a:extLst>
              <a:ext uri="{FF2B5EF4-FFF2-40B4-BE49-F238E27FC236}">
                <a16:creationId xmlns:a16="http://schemas.microsoft.com/office/drawing/2014/main" id="{AABDFF48-199B-AE4B-8A25-BEEB804512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5038" y="615950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61442" name="Rectangle 3">
            <a:extLst>
              <a:ext uri="{FF2B5EF4-FFF2-40B4-BE49-F238E27FC236}">
                <a16:creationId xmlns:a16="http://schemas.microsoft.com/office/drawing/2014/main" id="{9C672CEA-B9B3-0D46-9A5D-0F8C28364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4617" y="6387404"/>
            <a:ext cx="284276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Kerry James Marshall, </a:t>
            </a:r>
            <a:r>
              <a:rPr lang="en-US" altLang="en-US" i="1" dirty="0"/>
              <a:t>Our Town</a:t>
            </a:r>
            <a:r>
              <a:rPr lang="en-US" altLang="en-US" dirty="0"/>
              <a:t>, 1995</a:t>
            </a:r>
          </a:p>
        </p:txBody>
      </p:sp>
      <p:pic>
        <p:nvPicPr>
          <p:cNvPr id="61443" name="Picture 4" descr="15-13">
            <a:extLst>
              <a:ext uri="{FF2B5EF4-FFF2-40B4-BE49-F238E27FC236}">
                <a16:creationId xmlns:a16="http://schemas.microsoft.com/office/drawing/2014/main" id="{971E5BDB-8ACB-D946-811A-56E9CB5CE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54038"/>
            <a:ext cx="79248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>
            <a:extLst>
              <a:ext uri="{FF2B5EF4-FFF2-40B4-BE49-F238E27FC236}">
                <a16:creationId xmlns:a16="http://schemas.microsoft.com/office/drawing/2014/main" id="{44C7D998-F375-F746-AA90-8C5954AC1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5038" y="615950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62466" name="Rectangle 3">
            <a:extLst>
              <a:ext uri="{FF2B5EF4-FFF2-40B4-BE49-F238E27FC236}">
                <a16:creationId xmlns:a16="http://schemas.microsoft.com/office/drawing/2014/main" id="{B2B56F86-05EE-7144-8A36-3101378B23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7698" y="6355209"/>
            <a:ext cx="29594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Kerry James Marshall</a:t>
            </a:r>
            <a:r>
              <a:rPr lang="en-US" altLang="en-US" i="1" dirty="0"/>
              <a:t>, Souvenir III, </a:t>
            </a:r>
            <a:r>
              <a:rPr lang="en-US" altLang="en-US" dirty="0"/>
              <a:t>1998</a:t>
            </a:r>
          </a:p>
        </p:txBody>
      </p:sp>
      <p:pic>
        <p:nvPicPr>
          <p:cNvPr id="62467" name="Picture 4" descr="15-14">
            <a:extLst>
              <a:ext uri="{FF2B5EF4-FFF2-40B4-BE49-F238E27FC236}">
                <a16:creationId xmlns:a16="http://schemas.microsoft.com/office/drawing/2014/main" id="{3EE5D534-EFBE-7740-8A6D-61DF1CDDF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792164"/>
            <a:ext cx="7772400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19F14-91A2-4D32-B91C-7E794DCE4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6806" y="5960708"/>
            <a:ext cx="5958385" cy="590218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13.1 Joyce J. Scott,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 Eating Watermelon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76EE8E-D923-47B8-8206-89456F8F9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029" y="603843"/>
            <a:ext cx="8969942" cy="50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639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C7713-D0A1-4A24-9673-95C0720E5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2668" y="6019085"/>
            <a:ext cx="6346664" cy="662781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13.2 Michael Ray Charles,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(Forever Free)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Lifesaball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EF9635-55DD-44EA-A505-8D5F525FA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762" y="176134"/>
            <a:ext cx="3468475" cy="584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85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A1AE9-41AC-40F9-A513-2BC971D9A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844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13.3 Kara Walker,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Gone: An Historical Romance of a Civil War as It Occurred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b’tween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Dusky Thighs of One Young Negress and Her Heart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1EF009-16C3-4BA2-A733-883C847D3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00" y="805217"/>
            <a:ext cx="11374599" cy="483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0228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FE068-435B-499E-99C0-3F839C810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5362" y="5960708"/>
            <a:ext cx="7241275" cy="52197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13.6 Jack Whitten,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Byzantine Quartet (for Stephen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Antonakos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619F23-B4E2-46CE-9E5D-A97A5E2C3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83" y="509019"/>
            <a:ext cx="9957833" cy="515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09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B4E6F-17B3-4A04-8227-9045F9256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6303" y="6055794"/>
            <a:ext cx="7159389" cy="56292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13.7 Thornton Dial,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Blood and Meat:  Survival for the World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2B4B6A-8E5D-44C6-AB27-E45E79058B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730" y="259531"/>
            <a:ext cx="8154537" cy="573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320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0688-2E9D-445D-A915-0C967B88D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7100" y="6148766"/>
            <a:ext cx="5257800" cy="52197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13.8 Mildred Thompson,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Theory VI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BADCE2-2F2D-42D5-B4AA-1DBA3C99E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86601"/>
            <a:ext cx="762000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43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604BF71E-A865-B049-8AAC-850C82788C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87255" y="6261099"/>
            <a:ext cx="8686800" cy="517525"/>
          </a:xfrm>
        </p:spPr>
        <p:txBody>
          <a:bodyPr/>
          <a:lstStyle/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JACKSON POLLOCK, Number 1, 1950 (Lavender Mist), 1950</a:t>
            </a:r>
          </a:p>
        </p:txBody>
      </p:sp>
      <p:pic>
        <p:nvPicPr>
          <p:cNvPr id="14338" name="Picture 3">
            <a:extLst>
              <a:ext uri="{FF2B5EF4-FFF2-40B4-BE49-F238E27FC236}">
                <a16:creationId xmlns:a16="http://schemas.microsoft.com/office/drawing/2014/main" id="{05451042-624A-0A44-A6C8-CE062B298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143000"/>
            <a:ext cx="6781800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5">
            <a:extLst>
              <a:ext uri="{FF2B5EF4-FFF2-40B4-BE49-F238E27FC236}">
                <a16:creationId xmlns:a16="http://schemas.microsoft.com/office/drawing/2014/main" id="{0B8C8455-FD36-914C-A3F2-E64555D56C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1" y="381000"/>
            <a:ext cx="3979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 u="sng"/>
              <a:t>Modernism in the 1950s and 1960s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6766B-6D3B-49AB-A2DB-1A1D46493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19135"/>
            <a:ext cx="10515600" cy="998394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13.12 Freelon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Adjaye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Bond/Smith Group,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 for National Museum of African American History and Culture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07AED3-0ECA-41CE-AF98-EA03257D1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951" y="240471"/>
            <a:ext cx="7212097" cy="540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41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7BB23-D08E-3A43-B4A6-94D653A9A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005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B23A5-A57D-4917-89A6-E372B0E32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8251" y="5998788"/>
            <a:ext cx="4675496" cy="49468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13.9 Gaye Ellington,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Blues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Ain’t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DEB7FE-6431-4D90-BFE7-172D1ED47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303" y="364528"/>
            <a:ext cx="8389393" cy="537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65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9049B-CB33-4359-AB91-C7B1E3CA0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882185"/>
            <a:ext cx="10515600" cy="70804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13.10 Davis Brody Bond, LLP,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September 11 Memorial &amp; Museum, New York City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B7E7B5-ABE3-45C5-87D9-45CFE269D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49" y="267766"/>
            <a:ext cx="9714301" cy="546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881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F7853-EC49-4EA2-9EF0-1D7CD11B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7972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13.11 Cesar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Pelli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Norma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Sklarek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Gruen Associates,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U.S. Embassy Office Building, Tokyo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1976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0AAFC6-753C-4784-AC8D-27E3D9595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670" y="444613"/>
            <a:ext cx="7402660" cy="493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85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AF415-ACF3-439F-A0E0-E634B32B1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7946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13.13 McKissack &amp; McKissack, Lei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Yixin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Devraux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Purnell/ROMA Design Group, and others,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Martin Luther King, Jr. Memorial, Washington, D.C.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FF93A-3E84-44A4-BB39-E77B075A6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882" y="137346"/>
            <a:ext cx="7452236" cy="558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2218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B2566-9E26-41F9-89CD-D5826E69C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84606"/>
            <a:ext cx="10515600" cy="973394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13.14 Gantt Huberman Architects,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University of North Carolina Charlotte Center City Building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FEFD15-8619-4D67-80E9-A7E1D3F7B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3934" y="149164"/>
            <a:ext cx="4544132" cy="592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28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9C4D92F3-6107-3443-8F59-4DEB949DD4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67200" y="5915026"/>
            <a:ext cx="3429000" cy="942975"/>
          </a:xfrm>
        </p:spPr>
        <p:txBody>
          <a:bodyPr/>
          <a:lstStyle/>
          <a:p>
            <a:pPr eaLnBrk="1" hangingPunct="1"/>
            <a:r>
              <a:rPr lang="en-US" altLang="en-US" sz="1200"/>
              <a:t>WILLEM DE KOONING, Woman I, 1950–1952. </a:t>
            </a:r>
          </a:p>
        </p:txBody>
      </p:sp>
      <p:pic>
        <p:nvPicPr>
          <p:cNvPr id="15362" name="Picture 3">
            <a:extLst>
              <a:ext uri="{FF2B5EF4-FFF2-40B4-BE49-F238E27FC236}">
                <a16:creationId xmlns:a16="http://schemas.microsoft.com/office/drawing/2014/main" id="{A244E723-4F75-1349-8FFB-FC68A4A25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28601"/>
            <a:ext cx="4343400" cy="572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ABE681F0-6B59-7D40-9095-049E5D5FB5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2600" y="5943601"/>
            <a:ext cx="8763000" cy="517525"/>
          </a:xfrm>
        </p:spPr>
        <p:txBody>
          <a:bodyPr/>
          <a:lstStyle/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ELLSWORTH KELLY, Red Blue Green, 1963. Oil on canvas, 6</a:t>
            </a:r>
            <a:r>
              <a:rPr lang="ja-JP" altLang="en-US" sz="120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11 5/8</a:t>
            </a:r>
            <a:r>
              <a:rPr lang="ja-JP" altLang="en-US" sz="120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x 11</a:t>
            </a:r>
            <a:r>
              <a:rPr lang="ja-JP" altLang="en-US" sz="120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3 7/8</a:t>
            </a:r>
            <a:r>
              <a:rPr lang="ja-JP" altLang="en-US" sz="120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0" name="Picture 3">
            <a:extLst>
              <a:ext uri="{FF2B5EF4-FFF2-40B4-BE49-F238E27FC236}">
                <a16:creationId xmlns:a16="http://schemas.microsoft.com/office/drawing/2014/main" id="{76A55B27-9EBB-3546-873E-C4EFE261E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7201"/>
            <a:ext cx="8610600" cy="531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94FAA-357A-B24D-B13E-68010164A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9pPr>
          </a:lstStyle>
          <a:p>
            <a:fld id="{0E366BE9-8512-E04F-8CEE-DED6EE7393B4}" type="slidenum">
              <a:rPr lang="en-US" altLang="en-US" sz="1400" b="0">
                <a:latin typeface="Garamond" panose="02020404030301010803" pitchFamily="18" charset="0"/>
              </a:rPr>
              <a:pPr/>
              <a:t>5</a:t>
            </a:fld>
            <a:endParaRPr lang="en-US" altLang="en-US" sz="1400" b="0">
              <a:latin typeface="Garamond" panose="02020404030301010803" pitchFamily="18" charset="0"/>
            </a:endParaRPr>
          </a:p>
        </p:txBody>
      </p:sp>
      <p:sp>
        <p:nvSpPr>
          <p:cNvPr id="31746" name="Rectangle 5">
            <a:extLst>
              <a:ext uri="{FF2B5EF4-FFF2-40B4-BE49-F238E27FC236}">
                <a16:creationId xmlns:a16="http://schemas.microsoft.com/office/drawing/2014/main" id="{7CA0DE66-BFF6-454F-A083-2BEF9CAF2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28601"/>
            <a:ext cx="45720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Contemporary Art / Postmodernism </a:t>
            </a:r>
          </a:p>
          <a:p>
            <a:pPr algn="ctr"/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(1965-present)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A647BB-23F5-9044-BCCB-7E0753BE9D4D}"/>
              </a:ext>
            </a:extLst>
          </p:cNvPr>
          <p:cNvSpPr txBox="1"/>
          <p:nvPr/>
        </p:nvSpPr>
        <p:spPr>
          <a:xfrm>
            <a:off x="946994" y="1228397"/>
            <a:ext cx="9653605" cy="440120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marL="285750" indent="-28575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Return to the figurative and narrative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Concept over form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Blending of “high” and “low” art forms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Blending of art and life – art moves outside gallery and museum walls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Artworld becomes increasingly global and diverse; more inclusion of female artists and artists of color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New media such as performance, video, installation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Looks to past v. denying it; “fragmentation” “pastiche” “appropriation”; there is no original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Meaning is relative, multiple, changing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Collaboration, interaction with viewers; artist alone does not create meaning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en-US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en-US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Frequent themes: cultural identity and identity politics; institutional critique; </a:t>
            </a:r>
          </a:p>
          <a:p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	history as memory, as flawed and subjective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68898-E2B8-4375-9ED6-0747DEF495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Neo-Expressionism, 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New Abstraction, and Architecture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363E82-A6FA-40EE-8B4B-FDA1FFF2D7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Farrington chapter 13</a:t>
            </a:r>
          </a:p>
        </p:txBody>
      </p:sp>
    </p:spTree>
    <p:extLst>
      <p:ext uri="{BB962C8B-B14F-4D97-AF65-F5344CB8AC3E}">
        <p14:creationId xmlns:p14="http://schemas.microsoft.com/office/powerpoint/2010/main" val="3015206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281B6-5A99-43B2-90E8-70C89E60A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0" y="6165426"/>
            <a:ext cx="6477000" cy="52197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Jean-Michel Basquiat,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Irony of a Negro Policeman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8ABFA4-63D1-4314-8F6A-18E4DDA90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762" y="277377"/>
            <a:ext cx="380047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86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E62E8255-32EC-4348-AF58-E6676CFCF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8950" y="6107114"/>
            <a:ext cx="1841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07DE7261-CF6D-BB44-8C22-33BB72890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76" y="6343651"/>
            <a:ext cx="430278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/>
              <a:t>Jean- Michel Basquiat, Boy and Dog in a </a:t>
            </a:r>
            <a:r>
              <a:rPr lang="en-US" altLang="en-US" sz="1200" dirty="0" err="1"/>
              <a:t>Johnnypump</a:t>
            </a:r>
            <a:r>
              <a:rPr lang="en-US" altLang="en-US" sz="1200" dirty="0"/>
              <a:t>, 1982</a:t>
            </a:r>
          </a:p>
        </p:txBody>
      </p:sp>
      <p:pic>
        <p:nvPicPr>
          <p:cNvPr id="22531" name="Picture 4" descr="14-17">
            <a:extLst>
              <a:ext uri="{FF2B5EF4-FFF2-40B4-BE49-F238E27FC236}">
                <a16:creationId xmlns:a16="http://schemas.microsoft.com/office/drawing/2014/main" id="{50EDBC95-AF57-5B4A-BD37-F8B0F7085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004888"/>
            <a:ext cx="8534400" cy="484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4">
            <a:extLst>
              <a:ext uri="{FF2B5EF4-FFF2-40B4-BE49-F238E27FC236}">
                <a16:creationId xmlns:a16="http://schemas.microsoft.com/office/drawing/2014/main" id="{C4526859-1E60-5749-8DF3-5C24DC337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304801"/>
            <a:ext cx="1538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 u="sng"/>
              <a:t>East Village Art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2EF127C5-CBEA-4A4B-A87B-C7B0E0024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8950" y="6107114"/>
            <a:ext cx="1841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200"/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F4C48FCF-ACAD-7446-938C-41C2ED9345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2121" y="6355655"/>
            <a:ext cx="32896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/>
              <a:t>Jean-Michel Basquiat, Charles the First, 1982</a:t>
            </a:r>
          </a:p>
        </p:txBody>
      </p:sp>
      <p:pic>
        <p:nvPicPr>
          <p:cNvPr id="23555" name="Picture 4" descr="14-18">
            <a:extLst>
              <a:ext uri="{FF2B5EF4-FFF2-40B4-BE49-F238E27FC236}">
                <a16:creationId xmlns:a16="http://schemas.microsoft.com/office/drawing/2014/main" id="{FCFD983A-A320-3A46-901F-C6B4D0283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1" y="304800"/>
            <a:ext cx="473392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C1A0B62680E34FA7DC21EF9C374EF4" ma:contentTypeVersion="7" ma:contentTypeDescription="Create a new document." ma:contentTypeScope="" ma:versionID="3f3f9dfd5916fa64f9de748fbc5bee34">
  <xsd:schema xmlns:xsd="http://www.w3.org/2001/XMLSchema" xmlns:xs="http://www.w3.org/2001/XMLSchema" xmlns:p="http://schemas.microsoft.com/office/2006/metadata/properties" xmlns:ns3="78095f4a-1668-4fe9-95bc-734cf03ed669" xmlns:ns4="dc4e979e-0836-4521-84f2-cfc2f8e5848e" targetNamespace="http://schemas.microsoft.com/office/2006/metadata/properties" ma:root="true" ma:fieldsID="eea74d1e3b44250433fb2f0e08205d0a" ns3:_="" ns4:_="">
    <xsd:import namespace="78095f4a-1668-4fe9-95bc-734cf03ed669"/>
    <xsd:import namespace="dc4e979e-0836-4521-84f2-cfc2f8e5848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095f4a-1668-4fe9-95bc-734cf03ed6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4e979e-0836-4521-84f2-cfc2f8e5848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AA5E0C-E2C4-4ACB-8C86-5DD126A16EF0}">
  <ds:schemaRefs>
    <ds:schemaRef ds:uri="dc4e979e-0836-4521-84f2-cfc2f8e5848e"/>
    <ds:schemaRef ds:uri="http://www.w3.org/XML/1998/namespace"/>
    <ds:schemaRef ds:uri="78095f4a-1668-4fe9-95bc-734cf03ed669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2FBBF7E7-31BC-414B-B418-D816F5784A9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EF7849-B8B9-47C1-BFD9-314861B9C7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095f4a-1668-4fe9-95bc-734cf03ed669"/>
    <ds:schemaRef ds:uri="dc4e979e-0836-4521-84f2-cfc2f8e584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</TotalTime>
  <Words>665</Words>
  <Application>Microsoft Macintosh PowerPoint</Application>
  <PresentationFormat>Widescreen</PresentationFormat>
  <Paragraphs>61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Garamond</vt:lpstr>
      <vt:lpstr>Times New Roman</vt:lpstr>
      <vt:lpstr>Office Theme</vt:lpstr>
      <vt:lpstr>Modernism  (c. 1890-1960s)</vt:lpstr>
      <vt:lpstr>JACKSON POLLOCK, Number 1, 1950 (Lavender Mist), 1950</vt:lpstr>
      <vt:lpstr>WILLEM DE KOONING, Woman I, 1950–1952. </vt:lpstr>
      <vt:lpstr>ELLSWORTH KELLY, Red Blue Green, 1963. Oil on canvas, 6’ 11 5/8” x 11’ 3 7/8”. </vt:lpstr>
      <vt:lpstr>PowerPoint Presentation</vt:lpstr>
      <vt:lpstr>Neo-Expressionism,  The New Abstraction, and Architecture</vt:lpstr>
      <vt:lpstr>Jean-Michel Basquiat, The Irony of a Negro Policeman, 1981</vt:lpstr>
      <vt:lpstr>PowerPoint Presentation</vt:lpstr>
      <vt:lpstr>PowerPoint Presentation</vt:lpstr>
      <vt:lpstr>13.5 Danny Simmons, The Painter, 1993</vt:lpstr>
      <vt:lpstr>13.4 Kerry James Marshall, Watts 1963, 1995</vt:lpstr>
      <vt:lpstr>PowerPoint Presentation</vt:lpstr>
      <vt:lpstr>PowerPoint Presentation</vt:lpstr>
      <vt:lpstr>13.1 Joyce J. Scott, Man Eating Watermelon, 1986</vt:lpstr>
      <vt:lpstr>13.2 Michael Ray Charles, (Forever Free) Lifesaball, 1995</vt:lpstr>
      <vt:lpstr>13.3 Kara Walker, Gone: An Historical Romance of a Civil War as It Occurred b’tween the Dusky Thighs of One Young Negress and Her Heart, 1994</vt:lpstr>
      <vt:lpstr>13.6 Jack Whitten, Byzantine Quartet (for Stephen Antonakos), 2013</vt:lpstr>
      <vt:lpstr>13.7 Thornton Dial, Blood and Meat:  Survival for the World, 1992</vt:lpstr>
      <vt:lpstr>13.8 Mildred Thompson, String Theory VI, 1999</vt:lpstr>
      <vt:lpstr>13.12 Freelon Adjaye Bond/Smith Group, Plan for National Museum of African American History and Culture, 2016</vt:lpstr>
      <vt:lpstr>PowerPoint Presentation</vt:lpstr>
      <vt:lpstr>13.9 Gaye Ellington, The Blues Ain’t, 1989</vt:lpstr>
      <vt:lpstr>13.10 Davis Brody Bond, LLP, National September 11 Memorial &amp; Museum, New York City, 2014</vt:lpstr>
      <vt:lpstr>13.11 Cesar Pelli with Norma Sklarek and Gruen Associates, U.S. Embassy Office Building, Tokyo, 1976</vt:lpstr>
      <vt:lpstr>13.13 McKissack &amp; McKissack, Lei Yixin and Devraux and Purnell/ROMA Design Group, and others, Martin Luther King, Jr. Memorial, Washington, D.C., 2011</vt:lpstr>
      <vt:lpstr>13.14 Gantt Huberman Architects, University of North Carolina Charlotte Center City Building, 2011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Kiera キエラ</dc:creator>
  <cp:lastModifiedBy>Spies, Kathleen Mary</cp:lastModifiedBy>
  <cp:revision>12</cp:revision>
  <dcterms:created xsi:type="dcterms:W3CDTF">2022-01-01T19:38:39Z</dcterms:created>
  <dcterms:modified xsi:type="dcterms:W3CDTF">2022-04-11T17:18:44Z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0x0101008CC1A0B62680E34FA7DC21EF9C374EF4</vt:lpwstr>
  </property>
</Properties>
</file>