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sldIdLst>
    <p:sldId id="256" r:id="rId2"/>
    <p:sldId id="257"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0AAD-80AF-40E7-BE3F-43D32FC68ED4}"/>
              </a:ext>
            </a:extLst>
          </p:cNvPr>
          <p:cNvSpPr>
            <a:spLocks noGrp="1"/>
          </p:cNvSpPr>
          <p:nvPr>
            <p:ph type="ctrTitle"/>
          </p:nvPr>
        </p:nvSpPr>
        <p:spPr>
          <a:xfrm>
            <a:off x="1524000" y="1122363"/>
            <a:ext cx="9144000" cy="2387600"/>
          </a:xfrm>
        </p:spPr>
        <p:txBody>
          <a:bodyPr anchor="b"/>
          <a:lstStyle>
            <a:lvl1pPr algn="l">
              <a:defRPr sz="6000" b="1" i="0" cap="all" baseline="0"/>
            </a:lvl1pPr>
          </a:lstStyle>
          <a:p>
            <a:r>
              <a:rPr lang="en-US"/>
              <a:t>Click to edit Master title style</a:t>
            </a:r>
          </a:p>
        </p:txBody>
      </p:sp>
      <p:sp>
        <p:nvSpPr>
          <p:cNvPr id="3" name="Subtitle 2">
            <a:extLst>
              <a:ext uri="{FF2B5EF4-FFF2-40B4-BE49-F238E27FC236}">
                <a16:creationId xmlns:a16="http://schemas.microsoft.com/office/drawing/2014/main" id="{EC80FBD9-0977-4B2B-9318-30774BB0947C}"/>
              </a:ext>
            </a:extLst>
          </p:cNvPr>
          <p:cNvSpPr>
            <a:spLocks noGrp="1"/>
          </p:cNvSpPr>
          <p:nvPr>
            <p:ph type="subTitle" idx="1"/>
          </p:nvPr>
        </p:nvSpPr>
        <p:spPr>
          <a:xfrm>
            <a:off x="1524000" y="3602038"/>
            <a:ext cx="9144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CE66DA5-7751-4D3D-B753-58DF3B418763}"/>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5" name="Footer Placeholder 4">
            <a:extLst>
              <a:ext uri="{FF2B5EF4-FFF2-40B4-BE49-F238E27FC236}">
                <a16:creationId xmlns:a16="http://schemas.microsoft.com/office/drawing/2014/main" id="{7F8C2A2A-62DB-40C0-8AE7-CB9B98649B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01EAA4-F44C-4C1F-B8E3-1A3005300F50}"/>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11" name="Straight Connector 10">
            <a:extLst>
              <a:ext uri="{FF2B5EF4-FFF2-40B4-BE49-F238E27FC236}">
                <a16:creationId xmlns:a16="http://schemas.microsoft.com/office/drawing/2014/main" id="{D1B787A8-0D67-4B7E-9B48-86BD906AB6B5}"/>
              </a:ext>
            </a:extLst>
          </p:cNvPr>
          <p:cNvCxnSpPr>
            <a:cxnSpLocks/>
          </p:cNvCxnSpPr>
          <p:nvPr/>
        </p:nvCxnSpPr>
        <p:spPr>
          <a:xfrm>
            <a:off x="715890" y="1114050"/>
            <a:ext cx="0" cy="5735637"/>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7632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AD429-654B-4F0E-94E9-6FEF8EC67E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8D60B2-06F5-4567-BE1F-BBA5270537B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16F6F2-8269-4B80-8EE3-81FEE0F9DFA6}"/>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5" name="Footer Placeholder 4">
            <a:extLst>
              <a:ext uri="{FF2B5EF4-FFF2-40B4-BE49-F238E27FC236}">
                <a16:creationId xmlns:a16="http://schemas.microsoft.com/office/drawing/2014/main" id="{56BC86E4-3EDE-4EB4-B1A3-A1198AADD1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1752B0-ACEC-49EF-8131-FCF35BC5CD35}"/>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7" name="Straight Connector 6">
            <a:extLst>
              <a:ext uri="{FF2B5EF4-FFF2-40B4-BE49-F238E27FC236}">
                <a16:creationId xmlns:a16="http://schemas.microsoft.com/office/drawing/2014/main" id="{1A0462E3-375D-4E76-8886-69E06985D069}"/>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2007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23B094-F480-477B-901C-7181F88C076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D052089-A920-4E52-98DC-8A5DC7B0AC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A074FE-F1B4-421F-A66E-FA351C8F99E9}"/>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5" name="Footer Placeholder 4">
            <a:extLst>
              <a:ext uri="{FF2B5EF4-FFF2-40B4-BE49-F238E27FC236}">
                <a16:creationId xmlns:a16="http://schemas.microsoft.com/office/drawing/2014/main" id="{34D764BA-3AB2-45FD-ABCB-975B3FDDF2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FB3FEF-8252-49FD-82F2-3E5FABC65F9A}"/>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7" name="Straight Connector 6">
            <a:extLst>
              <a:ext uri="{FF2B5EF4-FFF2-40B4-BE49-F238E27FC236}">
                <a16:creationId xmlns:a16="http://schemas.microsoft.com/office/drawing/2014/main" id="{0AEB5C65-83BB-4EBD-AD22-EDA8489D0F5D}"/>
              </a:ext>
            </a:extLst>
          </p:cNvPr>
          <p:cNvCxnSpPr>
            <a:cxnSpLocks/>
          </p:cNvCxnSpPr>
          <p:nvPr/>
        </p:nvCxnSpPr>
        <p:spPr>
          <a:xfrm flipV="1">
            <a:off x="8313" y="261865"/>
            <a:ext cx="11353802" cy="1"/>
          </a:xfrm>
          <a:prstGeom prst="line">
            <a:avLst/>
          </a:prstGeom>
          <a:ln w="25400" cap="sq">
            <a:gradFill flip="none" rotWithShape="1">
              <a:gsLst>
                <a:gs pos="0">
                  <a:schemeClr val="accent2"/>
                </a:gs>
                <a:gs pos="100000">
                  <a:schemeClr val="accent4"/>
                </a:gs>
              </a:gsLst>
              <a:lin ang="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673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7" name="Straight Connector 6">
            <a:extLst>
              <a:ext uri="{FF2B5EF4-FFF2-40B4-BE49-F238E27FC236}">
                <a16:creationId xmlns:a16="http://schemas.microsoft.com/office/drawing/2014/main" id="{5C05CAAB-DBA2-4548-AD5F-01BB97FBB207}"/>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3343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FC2D1-D3FE-4B37-8740-57444421FDBF}"/>
              </a:ext>
            </a:extLst>
          </p:cNvPr>
          <p:cNvSpPr>
            <a:spLocks noGrp="1"/>
          </p:cNvSpPr>
          <p:nvPr>
            <p:ph type="title"/>
          </p:nvPr>
        </p:nvSpPr>
        <p:spPr>
          <a:xfrm>
            <a:off x="831850" y="1709738"/>
            <a:ext cx="10515600" cy="2852737"/>
          </a:xfrm>
        </p:spPr>
        <p:txBody>
          <a:bodyPr anchor="b"/>
          <a:lstStyle>
            <a:lvl1pPr>
              <a:defRPr sz="6000"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BA5AF550-086C-426E-A374-85DB395701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A58988-AD39-4AE9-8E6A-0907F0BE2673}"/>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5" name="Footer Placeholder 4">
            <a:extLst>
              <a:ext uri="{FF2B5EF4-FFF2-40B4-BE49-F238E27FC236}">
                <a16:creationId xmlns:a16="http://schemas.microsoft.com/office/drawing/2014/main" id="{1D366319-82EE-408E-819F-8F8E6DBA7A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21C8A6-777F-496D-8620-AE52BFC33FC4}"/>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9" name="Straight Connector 8">
            <a:extLst>
              <a:ext uri="{FF2B5EF4-FFF2-40B4-BE49-F238E27FC236}">
                <a16:creationId xmlns:a16="http://schemas.microsoft.com/office/drawing/2014/main" id="{C031F83B-57A8-4533-981C-D1FFAD2B6B6F}"/>
              </a:ext>
            </a:extLst>
          </p:cNvPr>
          <p:cNvCxnSpPr>
            <a:cxnSpLocks/>
          </p:cNvCxnSpPr>
          <p:nvPr/>
        </p:nvCxnSpPr>
        <p:spPr>
          <a:xfrm>
            <a:off x="715890" y="1701425"/>
            <a:ext cx="0" cy="5148262"/>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102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57166-6921-4546-BA2C-99E464681F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5B9122-6371-4049-B57A-33DED7DA2F7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A14555D-0753-4312-A26B-2338813F9B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D8FDCB-69DA-4A8F-8B91-5CFF77897C27}"/>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6" name="Footer Placeholder 5">
            <a:extLst>
              <a:ext uri="{FF2B5EF4-FFF2-40B4-BE49-F238E27FC236}">
                <a16:creationId xmlns:a16="http://schemas.microsoft.com/office/drawing/2014/main" id="{91AC8C07-E0D3-4464-AE3C-25730D75C8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2596A6-734E-4AE0-BFB8-3089137BF8E8}"/>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8" name="Straight Connector 7">
            <a:extLst>
              <a:ext uri="{FF2B5EF4-FFF2-40B4-BE49-F238E27FC236}">
                <a16:creationId xmlns:a16="http://schemas.microsoft.com/office/drawing/2014/main" id="{3FB7E8F4-3FB3-45AB-A381-9093CA95AAE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4252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057AE-3B3B-4261-B912-BF9EB9A58C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A2D237-A706-4712-90CA-B04517CBBE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E39CA1-2B6D-427E-9688-9093D5865CB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D53357-616B-47F4-944B-F979FE9663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7EA593-3036-4FB5-94B4-D9431DF048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86B3EF2-2C04-480F-A570-14E520DD00DE}"/>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8" name="Footer Placeholder 7">
            <a:extLst>
              <a:ext uri="{FF2B5EF4-FFF2-40B4-BE49-F238E27FC236}">
                <a16:creationId xmlns:a16="http://schemas.microsoft.com/office/drawing/2014/main" id="{1CF5783E-3073-4F4D-8B9C-C5B18DDA5A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A75FE3-6719-4790-AA00-251BC2A6E5AF}"/>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10" name="Straight Connector 9">
            <a:extLst>
              <a:ext uri="{FF2B5EF4-FFF2-40B4-BE49-F238E27FC236}">
                <a16:creationId xmlns:a16="http://schemas.microsoft.com/office/drawing/2014/main" id="{160F34ED-DA60-4CC2-B735-B0EC5D9FEA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3282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9F227-D21C-48B3-828A-6BFA9585E8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6" name="Straight Connector 5">
            <a:extLst>
              <a:ext uri="{FF2B5EF4-FFF2-40B4-BE49-F238E27FC236}">
                <a16:creationId xmlns:a16="http://schemas.microsoft.com/office/drawing/2014/main" id="{57596AF9-469C-436D-B7D2-77952EF1825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453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DFF36D6-399B-43E3-84DD-9FC5119ECCE9}"/>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3" name="Footer Placeholder 2">
            <a:extLst>
              <a:ext uri="{FF2B5EF4-FFF2-40B4-BE49-F238E27FC236}">
                <a16:creationId xmlns:a16="http://schemas.microsoft.com/office/drawing/2014/main" id="{50234AB7-3B85-4028-A500-5A1BDBF45C5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1F40F0-9909-442F-BBA4-409D061ED027}"/>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5" name="Straight Connector 4">
            <a:extLst>
              <a:ext uri="{FF2B5EF4-FFF2-40B4-BE49-F238E27FC236}">
                <a16:creationId xmlns:a16="http://schemas.microsoft.com/office/drawing/2014/main" id="{353C1207-D1C8-49E3-8837-E2B89D366FAE}"/>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134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0F214-646F-4D81-AD12-65628EC987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F71768-C3FA-49EF-99EF-06E6C3B284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2DA6F24-ED6C-4D12-A9D6-EE37FBD686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E6AACE-FAFB-4934-8E3C-AB5B216353D8}"/>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6" name="Footer Placeholder 5">
            <a:extLst>
              <a:ext uri="{FF2B5EF4-FFF2-40B4-BE49-F238E27FC236}">
                <a16:creationId xmlns:a16="http://schemas.microsoft.com/office/drawing/2014/main" id="{181533EA-D0F8-4C79-8721-F190DE2D2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59BAC9-F101-4394-BBA4-3D21A3497126}"/>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8" name="Straight Connector 7">
            <a:extLst>
              <a:ext uri="{FF2B5EF4-FFF2-40B4-BE49-F238E27FC236}">
                <a16:creationId xmlns:a16="http://schemas.microsoft.com/office/drawing/2014/main" id="{0F3A79C9-7EDC-44F6-AC48-5DD98A7695AD}"/>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953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CB71F-B6C2-4866-BC97-304F78816E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5ED73B-8413-478D-80D7-B78B69763B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1BDF226-1B94-4D2D-98B3-7B932FB17D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0C4E9A-CA29-4CCD-ACFA-B29F80FBA163}"/>
              </a:ext>
            </a:extLst>
          </p:cNvPr>
          <p:cNvSpPr>
            <a:spLocks noGrp="1"/>
          </p:cNvSpPr>
          <p:nvPr>
            <p:ph type="dt" sz="half" idx="10"/>
          </p:nvPr>
        </p:nvSpPr>
        <p:spPr/>
        <p:txBody>
          <a:bodyPr/>
          <a:lstStyle/>
          <a:p>
            <a:fld id="{6A4B53A7-3209-46A6-9454-F38EAC8F11E7}" type="datetimeFigureOut">
              <a:rPr lang="en-US" smtClean="0"/>
              <a:t>4/11/2022</a:t>
            </a:fld>
            <a:endParaRPr lang="en-US"/>
          </a:p>
        </p:txBody>
      </p:sp>
      <p:sp>
        <p:nvSpPr>
          <p:cNvPr id="6" name="Footer Placeholder 5">
            <a:extLst>
              <a:ext uri="{FF2B5EF4-FFF2-40B4-BE49-F238E27FC236}">
                <a16:creationId xmlns:a16="http://schemas.microsoft.com/office/drawing/2014/main" id="{71A5B7BE-3F1B-4FF3-B1D7-6E39B99D07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2F18F1-E27E-470E-AE13-4755DEE63A32}"/>
              </a:ext>
            </a:extLst>
          </p:cNvPr>
          <p:cNvSpPr>
            <a:spLocks noGrp="1"/>
          </p:cNvSpPr>
          <p:nvPr>
            <p:ph type="sldNum" sz="quarter" idx="12"/>
          </p:nvPr>
        </p:nvSpPr>
        <p:spPr/>
        <p:txBody>
          <a:bodyPr/>
          <a:lstStyle/>
          <a:p>
            <a:fld id="{27CE633F-9882-4A5C-83A2-1109D0C73261}" type="slidenum">
              <a:rPr lang="en-US" smtClean="0"/>
              <a:t>‹#›</a:t>
            </a:fld>
            <a:endParaRPr lang="en-US"/>
          </a:p>
        </p:txBody>
      </p:sp>
      <p:cxnSp>
        <p:nvCxnSpPr>
          <p:cNvPr id="8" name="Straight Connector 7">
            <a:extLst>
              <a:ext uri="{FF2B5EF4-FFF2-40B4-BE49-F238E27FC236}">
                <a16:creationId xmlns:a16="http://schemas.microsoft.com/office/drawing/2014/main" id="{00F08750-B7F2-4119-B151-68DE77481335}"/>
              </a:ext>
            </a:extLst>
          </p:cNvPr>
          <p:cNvCxnSpPr>
            <a:cxnSpLocks/>
          </p:cNvCxnSpPr>
          <p:nvPr/>
        </p:nvCxnSpPr>
        <p:spPr>
          <a:xfrm>
            <a:off x="715890" y="356812"/>
            <a:ext cx="0" cy="6492875"/>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8587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DA4224-F4E4-47A4-ACF7-2317493908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679907-DC49-4B86-A34C-C97DBC26A9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DBC8A0-34FC-4B6E-B42B-A721267D89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i="0" cap="all" spc="100" baseline="0">
                <a:solidFill>
                  <a:schemeClr val="tx1">
                    <a:tint val="75000"/>
                  </a:schemeClr>
                </a:solidFill>
              </a:defRPr>
            </a:lvl1pPr>
          </a:lstStyle>
          <a:p>
            <a:fld id="{6A4B53A7-3209-46A6-9454-F38EAC8F11E7}" type="datetimeFigureOut">
              <a:rPr lang="en-US" smtClean="0"/>
              <a:pPr/>
              <a:t>4/11/2022</a:t>
            </a:fld>
            <a:endParaRPr lang="en-US" dirty="0"/>
          </a:p>
        </p:txBody>
      </p:sp>
      <p:sp>
        <p:nvSpPr>
          <p:cNvPr id="5" name="Footer Placeholder 4">
            <a:extLst>
              <a:ext uri="{FF2B5EF4-FFF2-40B4-BE49-F238E27FC236}">
                <a16:creationId xmlns:a16="http://schemas.microsoft.com/office/drawing/2014/main" id="{609AC0B6-4CC4-4E41-8A4D-F62E17F285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6C0E9BD-90BD-46AE-8A0D-06796ADB76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cap="all" spc="100" baseline="0">
                <a:solidFill>
                  <a:schemeClr val="tx1">
                    <a:tint val="75000"/>
                  </a:schemeClr>
                </a:solidFill>
              </a:defRPr>
            </a:lvl1pPr>
          </a:lstStyle>
          <a:p>
            <a:fld id="{27CE633F-9882-4A5C-83A2-1109D0C73261}" type="slidenum">
              <a:rPr lang="en-US" smtClean="0"/>
              <a:pPr/>
              <a:t>‹#›</a:t>
            </a:fld>
            <a:endParaRPr lang="en-US"/>
          </a:p>
        </p:txBody>
      </p:sp>
    </p:spTree>
    <p:extLst>
      <p:ext uri="{BB962C8B-B14F-4D97-AF65-F5344CB8AC3E}">
        <p14:creationId xmlns:p14="http://schemas.microsoft.com/office/powerpoint/2010/main" val="1430745975"/>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2" r:id="rId6"/>
    <p:sldLayoutId id="2147483688" r:id="rId7"/>
    <p:sldLayoutId id="2147483689" r:id="rId8"/>
    <p:sldLayoutId id="2147483690" r:id="rId9"/>
    <p:sldLayoutId id="2147483691" r:id="rId10"/>
    <p:sldLayoutId id="2147483693" r:id="rId11"/>
  </p:sldLayoutIdLst>
  <p:txStyles>
    <p:titleStyle>
      <a:lvl1pPr algn="l" defTabSz="914400" rtl="0" eaLnBrk="1" latinLnBrk="0" hangingPunct="1">
        <a:lnSpc>
          <a:spcPct val="90000"/>
        </a:lnSpc>
        <a:spcBef>
          <a:spcPct val="0"/>
        </a:spcBef>
        <a:buNone/>
        <a:defRPr sz="4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understood.org/en/articles/what-is-autism"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understood.org/en/articles/sadness-vs-depression-in-kids"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understood.org/en/articles/difference-between-speech-disorders-and-language-based-learning-disabilities"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07DF6BB-EADF-4BE6-B8A3-E5E4194BC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a:extLst>
              <a:ext uri="{FF2B5EF4-FFF2-40B4-BE49-F238E27FC236}">
                <a16:creationId xmlns:a16="http://schemas.microsoft.com/office/drawing/2014/main" id="{F4155C20-3F0E-4576-8A0B-C345B62312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Univers"/>
              <a:ea typeface="+mn-ea"/>
              <a:cs typeface="+mn-cs"/>
            </a:endParaRPr>
          </a:p>
        </p:txBody>
      </p:sp>
      <p:pic>
        <p:nvPicPr>
          <p:cNvPr id="4" name="Picture 3" descr="Background pattern&#10;&#10;Description automatically generated">
            <a:extLst>
              <a:ext uri="{FF2B5EF4-FFF2-40B4-BE49-F238E27FC236}">
                <a16:creationId xmlns:a16="http://schemas.microsoft.com/office/drawing/2014/main" id="{8132B096-121A-9D09-3946-F510ED01C7CD}"/>
              </a:ext>
            </a:extLst>
          </p:cNvPr>
          <p:cNvPicPr>
            <a:picLocks noChangeAspect="1"/>
          </p:cNvPicPr>
          <p:nvPr/>
        </p:nvPicPr>
        <p:blipFill rotWithShape="1">
          <a:blip r:embed="rId2">
            <a:duotone>
              <a:schemeClr val="accent1">
                <a:shade val="45000"/>
                <a:satMod val="135000"/>
              </a:schemeClr>
              <a:prstClr val="white"/>
            </a:duotone>
            <a:alphaModFix amt="35000"/>
          </a:blip>
          <a:srcRect t="10269" b="16679"/>
          <a:stretch/>
        </p:blipFill>
        <p:spPr>
          <a:xfrm>
            <a:off x="20" y="-8877"/>
            <a:ext cx="12191980" cy="6858000"/>
          </a:xfrm>
          <a:prstGeom prst="rect">
            <a:avLst/>
          </a:prstGeom>
        </p:spPr>
      </p:pic>
      <p:sp>
        <p:nvSpPr>
          <p:cNvPr id="2" name="Title 1">
            <a:extLst>
              <a:ext uri="{FF2B5EF4-FFF2-40B4-BE49-F238E27FC236}">
                <a16:creationId xmlns:a16="http://schemas.microsoft.com/office/drawing/2014/main" id="{BBA5B20B-9357-4991-92C0-825590D2D46B}"/>
              </a:ext>
            </a:extLst>
          </p:cNvPr>
          <p:cNvSpPr>
            <a:spLocks noGrp="1"/>
          </p:cNvSpPr>
          <p:nvPr>
            <p:ph type="ctrTitle"/>
          </p:nvPr>
        </p:nvSpPr>
        <p:spPr>
          <a:xfrm>
            <a:off x="466730" y="1598246"/>
            <a:ext cx="4554659" cy="5034817"/>
          </a:xfrm>
        </p:spPr>
        <p:txBody>
          <a:bodyPr anchor="t">
            <a:normAutofit/>
          </a:bodyPr>
          <a:lstStyle/>
          <a:p>
            <a:r>
              <a:rPr lang="en-US" sz="4800">
                <a:solidFill>
                  <a:srgbClr val="FFFFFF"/>
                </a:solidFill>
              </a:rPr>
              <a:t>Disabilities</a:t>
            </a:r>
          </a:p>
        </p:txBody>
      </p:sp>
      <p:sp>
        <p:nvSpPr>
          <p:cNvPr id="3" name="Subtitle 2">
            <a:extLst>
              <a:ext uri="{FF2B5EF4-FFF2-40B4-BE49-F238E27FC236}">
                <a16:creationId xmlns:a16="http://schemas.microsoft.com/office/drawing/2014/main" id="{2AC9750A-D726-428C-8825-79F767CEA6F3}"/>
              </a:ext>
            </a:extLst>
          </p:cNvPr>
          <p:cNvSpPr>
            <a:spLocks noGrp="1"/>
          </p:cNvSpPr>
          <p:nvPr>
            <p:ph type="subTitle" idx="1"/>
          </p:nvPr>
        </p:nvSpPr>
        <p:spPr>
          <a:xfrm>
            <a:off x="5792994" y="1590840"/>
            <a:ext cx="5010506" cy="5007531"/>
          </a:xfrm>
        </p:spPr>
        <p:txBody>
          <a:bodyPr>
            <a:normAutofit/>
          </a:bodyPr>
          <a:lstStyle/>
          <a:p>
            <a:r>
              <a:rPr lang="en-US" sz="4400">
                <a:solidFill>
                  <a:srgbClr val="FFFFFF"/>
                </a:solidFill>
              </a:rPr>
              <a:t>13 disability categories covered under IDEA</a:t>
            </a:r>
          </a:p>
          <a:p>
            <a:r>
              <a:rPr lang="en-US" sz="4400">
                <a:solidFill>
                  <a:srgbClr val="FFFFFF"/>
                </a:solidFill>
              </a:rPr>
              <a:t>(Individuals with Disabilities Education Act)</a:t>
            </a:r>
          </a:p>
        </p:txBody>
      </p:sp>
      <p:cxnSp>
        <p:nvCxnSpPr>
          <p:cNvPr id="13" name="Straight Connector 12">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15" name="Graphic 21">
            <a:extLst>
              <a:ext uri="{FF2B5EF4-FFF2-40B4-BE49-F238E27FC236}">
                <a16:creationId xmlns:a16="http://schemas.microsoft.com/office/drawing/2014/main" id="{0BAEB82B-9A6B-4982-B56B-7529C6EA9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23128" y="1731109"/>
            <a:ext cx="139039" cy="136646"/>
          </a:xfrm>
          <a:custGeom>
            <a:avLst/>
            <a:gdLst>
              <a:gd name="connsiteX0" fmla="*/ 129602 w 139039"/>
              <a:gd name="connsiteY0" fmla="*/ 59048 h 136646"/>
              <a:gd name="connsiteX1" fmla="*/ 78957 w 139039"/>
              <a:gd name="connsiteY1" fmla="*/ 59048 h 136646"/>
              <a:gd name="connsiteX2" fmla="*/ 78957 w 139039"/>
              <a:gd name="connsiteY2" fmla="*/ 9275 h 136646"/>
              <a:gd name="connsiteX3" fmla="*/ 69520 w 139039"/>
              <a:gd name="connsiteY3" fmla="*/ 0 h 136646"/>
              <a:gd name="connsiteX4" fmla="*/ 60082 w 139039"/>
              <a:gd name="connsiteY4" fmla="*/ 9275 h 136646"/>
              <a:gd name="connsiteX5" fmla="*/ 60082 w 139039"/>
              <a:gd name="connsiteY5" fmla="*/ 59048 h 136646"/>
              <a:gd name="connsiteX6" fmla="*/ 9437 w 139039"/>
              <a:gd name="connsiteY6" fmla="*/ 59048 h 136646"/>
              <a:gd name="connsiteX7" fmla="*/ 0 w 139039"/>
              <a:gd name="connsiteY7" fmla="*/ 68323 h 136646"/>
              <a:gd name="connsiteX8" fmla="*/ 9437 w 139039"/>
              <a:gd name="connsiteY8" fmla="*/ 77598 h 136646"/>
              <a:gd name="connsiteX9" fmla="*/ 60082 w 139039"/>
              <a:gd name="connsiteY9" fmla="*/ 77598 h 136646"/>
              <a:gd name="connsiteX10" fmla="*/ 60082 w 139039"/>
              <a:gd name="connsiteY10" fmla="*/ 127371 h 136646"/>
              <a:gd name="connsiteX11" fmla="*/ 69520 w 139039"/>
              <a:gd name="connsiteY11" fmla="*/ 136646 h 136646"/>
              <a:gd name="connsiteX12" fmla="*/ 78957 w 139039"/>
              <a:gd name="connsiteY12" fmla="*/ 127371 h 136646"/>
              <a:gd name="connsiteX13" fmla="*/ 78957 w 139039"/>
              <a:gd name="connsiteY13" fmla="*/ 77598 h 136646"/>
              <a:gd name="connsiteX14" fmla="*/ 129602 w 139039"/>
              <a:gd name="connsiteY14" fmla="*/ 77598 h 136646"/>
              <a:gd name="connsiteX15" fmla="*/ 139039 w 139039"/>
              <a:gd name="connsiteY15" fmla="*/ 68323 h 136646"/>
              <a:gd name="connsiteX16" fmla="*/ 129602 w 139039"/>
              <a:gd name="connsiteY16" fmla="*/ 59048 h 13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6646">
                <a:moveTo>
                  <a:pt x="129602" y="59048"/>
                </a:moveTo>
                <a:lnTo>
                  <a:pt x="78957" y="59048"/>
                </a:lnTo>
                <a:lnTo>
                  <a:pt x="78957" y="9275"/>
                </a:lnTo>
                <a:cubicBezTo>
                  <a:pt x="78957" y="4152"/>
                  <a:pt x="74731" y="0"/>
                  <a:pt x="69520" y="0"/>
                </a:cubicBezTo>
                <a:cubicBezTo>
                  <a:pt x="64308" y="0"/>
                  <a:pt x="60082" y="4152"/>
                  <a:pt x="60082" y="9275"/>
                </a:cubicBezTo>
                <a:lnTo>
                  <a:pt x="60082" y="59048"/>
                </a:lnTo>
                <a:lnTo>
                  <a:pt x="9437" y="59048"/>
                </a:lnTo>
                <a:cubicBezTo>
                  <a:pt x="4225" y="59048"/>
                  <a:pt x="0" y="63201"/>
                  <a:pt x="0" y="68323"/>
                </a:cubicBezTo>
                <a:cubicBezTo>
                  <a:pt x="0" y="73445"/>
                  <a:pt x="4225" y="77598"/>
                  <a:pt x="9437" y="77598"/>
                </a:cubicBezTo>
                <a:lnTo>
                  <a:pt x="60082" y="77598"/>
                </a:lnTo>
                <a:lnTo>
                  <a:pt x="60082" y="127371"/>
                </a:lnTo>
                <a:cubicBezTo>
                  <a:pt x="60082" y="132493"/>
                  <a:pt x="64308" y="136646"/>
                  <a:pt x="69520" y="136646"/>
                </a:cubicBezTo>
                <a:cubicBezTo>
                  <a:pt x="74731" y="136646"/>
                  <a:pt x="78957" y="132493"/>
                  <a:pt x="78957" y="127371"/>
                </a:cubicBezTo>
                <a:lnTo>
                  <a:pt x="78957" y="77598"/>
                </a:lnTo>
                <a:lnTo>
                  <a:pt x="129602" y="77598"/>
                </a:lnTo>
                <a:cubicBezTo>
                  <a:pt x="134814" y="77598"/>
                  <a:pt x="139039" y="73445"/>
                  <a:pt x="139039" y="68323"/>
                </a:cubicBezTo>
                <a:cubicBezTo>
                  <a:pt x="139039" y="63201"/>
                  <a:pt x="134814" y="59048"/>
                  <a:pt x="129602" y="59048"/>
                </a:cubicBezTo>
                <a:close/>
              </a:path>
            </a:pathLst>
          </a:custGeom>
          <a:solidFill>
            <a:srgbClr val="FFFFFF"/>
          </a:solidFill>
          <a:ln w="6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Univers"/>
              <a:ea typeface="+mn-ea"/>
              <a:cs typeface="+mn-cs"/>
            </a:endParaRPr>
          </a:p>
        </p:txBody>
      </p:sp>
      <p:sp>
        <p:nvSpPr>
          <p:cNvPr id="17" name="Graphic 17">
            <a:extLst>
              <a:ext uri="{FF2B5EF4-FFF2-40B4-BE49-F238E27FC236}">
                <a16:creationId xmlns:a16="http://schemas.microsoft.com/office/drawing/2014/main" id="{FC71CE45-EECF-4555-AD4B-1B3D0D5D15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1908" y="1956458"/>
            <a:ext cx="91138" cy="89570"/>
          </a:xfrm>
          <a:custGeom>
            <a:avLst/>
            <a:gdLst>
              <a:gd name="connsiteX0" fmla="*/ 91138 w 91138"/>
              <a:gd name="connsiteY0" fmla="*/ 44785 h 89570"/>
              <a:gd name="connsiteX1" fmla="*/ 45569 w 91138"/>
              <a:gd name="connsiteY1" fmla="*/ 89570 h 89570"/>
              <a:gd name="connsiteX2" fmla="*/ 0 w 91138"/>
              <a:gd name="connsiteY2" fmla="*/ 44785 h 89570"/>
              <a:gd name="connsiteX3" fmla="*/ 45569 w 91138"/>
              <a:gd name="connsiteY3" fmla="*/ 0 h 89570"/>
              <a:gd name="connsiteX4" fmla="*/ 91138 w 91138"/>
              <a:gd name="connsiteY4" fmla="*/ 44785 h 89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89570">
                <a:moveTo>
                  <a:pt x="91138" y="44785"/>
                </a:moveTo>
                <a:cubicBezTo>
                  <a:pt x="91138" y="69519"/>
                  <a:pt x="70736" y="89570"/>
                  <a:pt x="45569" y="89570"/>
                </a:cubicBezTo>
                <a:cubicBezTo>
                  <a:pt x="20402" y="89570"/>
                  <a:pt x="0" y="69519"/>
                  <a:pt x="0" y="44785"/>
                </a:cubicBezTo>
                <a:cubicBezTo>
                  <a:pt x="0" y="20051"/>
                  <a:pt x="20402" y="0"/>
                  <a:pt x="45569" y="0"/>
                </a:cubicBezTo>
                <a:cubicBezTo>
                  <a:pt x="70736" y="0"/>
                  <a:pt x="91138" y="20051"/>
                  <a:pt x="91138" y="44785"/>
                </a:cubicBezTo>
                <a:close/>
              </a:path>
            </a:pathLst>
          </a:custGeom>
          <a:solidFill>
            <a:srgbClr val="FFFFFF"/>
          </a:solidFill>
          <a:ln w="4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Univers"/>
              <a:ea typeface="+mn-ea"/>
              <a:cs typeface="+mn-cs"/>
            </a:endParaRPr>
          </a:p>
        </p:txBody>
      </p:sp>
      <p:sp>
        <p:nvSpPr>
          <p:cNvPr id="19" name="Graphic 22">
            <a:extLst>
              <a:ext uri="{FF2B5EF4-FFF2-40B4-BE49-F238E27FC236}">
                <a16:creationId xmlns:a16="http://schemas.microsoft.com/office/drawing/2014/main" id="{53AA89D1-0C70-46BB-8E35-5722A4B18A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7588" y="2177021"/>
            <a:ext cx="127714" cy="125516"/>
          </a:xfrm>
          <a:custGeom>
            <a:avLst/>
            <a:gdLst>
              <a:gd name="connsiteX0" fmla="*/ 63857 w 127714"/>
              <a:gd name="connsiteY0" fmla="*/ 18549 h 125516"/>
              <a:gd name="connsiteX1" fmla="*/ 108840 w 127714"/>
              <a:gd name="connsiteY1" fmla="*/ 62758 h 125516"/>
              <a:gd name="connsiteX2" fmla="*/ 63857 w 127714"/>
              <a:gd name="connsiteY2" fmla="*/ 106967 h 125516"/>
              <a:gd name="connsiteX3" fmla="*/ 18874 w 127714"/>
              <a:gd name="connsiteY3" fmla="*/ 62758 h 125516"/>
              <a:gd name="connsiteX4" fmla="*/ 63857 w 127714"/>
              <a:gd name="connsiteY4" fmla="*/ 18549 h 125516"/>
              <a:gd name="connsiteX5" fmla="*/ 63857 w 127714"/>
              <a:gd name="connsiteY5" fmla="*/ 0 h 125516"/>
              <a:gd name="connsiteX6" fmla="*/ 0 w 127714"/>
              <a:gd name="connsiteY6" fmla="*/ 62758 h 125516"/>
              <a:gd name="connsiteX7" fmla="*/ 63857 w 127714"/>
              <a:gd name="connsiteY7" fmla="*/ 125516 h 125516"/>
              <a:gd name="connsiteX8" fmla="*/ 127714 w 127714"/>
              <a:gd name="connsiteY8" fmla="*/ 62758 h 125516"/>
              <a:gd name="connsiteX9" fmla="*/ 63857 w 127714"/>
              <a:gd name="connsiteY9" fmla="*/ 0 h 12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5516">
                <a:moveTo>
                  <a:pt x="63857" y="18549"/>
                </a:moveTo>
                <a:cubicBezTo>
                  <a:pt x="88700" y="18549"/>
                  <a:pt x="108840" y="38342"/>
                  <a:pt x="108840" y="62758"/>
                </a:cubicBezTo>
                <a:cubicBezTo>
                  <a:pt x="108840" y="87174"/>
                  <a:pt x="88700" y="106967"/>
                  <a:pt x="63857" y="106967"/>
                </a:cubicBezTo>
                <a:cubicBezTo>
                  <a:pt x="39014" y="106967"/>
                  <a:pt x="18874" y="87174"/>
                  <a:pt x="18874" y="62758"/>
                </a:cubicBezTo>
                <a:cubicBezTo>
                  <a:pt x="18898" y="38352"/>
                  <a:pt x="39024" y="18573"/>
                  <a:pt x="63857" y="18549"/>
                </a:cubicBezTo>
                <a:moveTo>
                  <a:pt x="63857" y="0"/>
                </a:moveTo>
                <a:cubicBezTo>
                  <a:pt x="28590" y="0"/>
                  <a:pt x="0" y="28098"/>
                  <a:pt x="0" y="62758"/>
                </a:cubicBezTo>
                <a:cubicBezTo>
                  <a:pt x="0" y="97418"/>
                  <a:pt x="28590" y="125516"/>
                  <a:pt x="63857" y="125516"/>
                </a:cubicBezTo>
                <a:cubicBezTo>
                  <a:pt x="99124" y="125516"/>
                  <a:pt x="127714" y="97418"/>
                  <a:pt x="127714" y="62758"/>
                </a:cubicBezTo>
                <a:cubicBezTo>
                  <a:pt x="127714" y="28098"/>
                  <a:pt x="99124" y="0"/>
                  <a:pt x="63857" y="0"/>
                </a:cubicBezTo>
                <a:close/>
              </a:path>
            </a:pathLst>
          </a:custGeom>
          <a:solidFill>
            <a:srgbClr val="FFFFFF"/>
          </a:solidFill>
          <a:ln w="61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Univers"/>
              <a:ea typeface="+mn-ea"/>
              <a:cs typeface="+mn-cs"/>
            </a:endParaRPr>
          </a:p>
        </p:txBody>
      </p:sp>
    </p:spTree>
    <p:extLst>
      <p:ext uri="{BB962C8B-B14F-4D97-AF65-F5344CB8AC3E}">
        <p14:creationId xmlns:p14="http://schemas.microsoft.com/office/powerpoint/2010/main" val="350075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3DF4397-E2FA-4688-95BD-BC3FC14EB5AD}"/>
              </a:ext>
            </a:extLst>
          </p:cNvPr>
          <p:cNvSpPr>
            <a:spLocks noGrp="1"/>
          </p:cNvSpPr>
          <p:nvPr>
            <p:ph type="title"/>
          </p:nvPr>
        </p:nvSpPr>
        <p:spPr>
          <a:xfrm>
            <a:off x="6412091" y="501651"/>
            <a:ext cx="4395340" cy="1716255"/>
          </a:xfrm>
        </p:spPr>
        <p:txBody>
          <a:bodyPr anchor="b">
            <a:normAutofit/>
          </a:bodyPr>
          <a:lstStyle/>
          <a:p>
            <a:r>
              <a:rPr lang="en-US" sz="3800" b="1" i="0">
                <a:effectLst/>
                <a:latin typeface="UnderstoodSans"/>
              </a:rPr>
              <a:t>Hearing impairment</a:t>
            </a:r>
            <a:br>
              <a:rPr lang="en-US" sz="3800" b="1" i="0">
                <a:effectLst/>
                <a:latin typeface="UnderstoodSans"/>
              </a:rPr>
            </a:br>
            <a:endParaRPr lang="en-US" sz="38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130336C-A598-448F-888B-DA76A15E3D2C}"/>
              </a:ext>
            </a:extLst>
          </p:cNvPr>
          <p:cNvPicPr>
            <a:picLocks noChangeAspect="1"/>
          </p:cNvPicPr>
          <p:nvPr/>
        </p:nvPicPr>
        <p:blipFill>
          <a:blip r:embed="rId2"/>
          <a:stretch>
            <a:fillRect/>
          </a:stretch>
        </p:blipFill>
        <p:spPr>
          <a:xfrm>
            <a:off x="279143" y="2404257"/>
            <a:ext cx="5221625" cy="2049487"/>
          </a:xfrm>
          <a:prstGeom prst="rect">
            <a:avLst/>
          </a:prstGeom>
        </p:spPr>
      </p:pic>
      <p:sp>
        <p:nvSpPr>
          <p:cNvPr id="3" name="Content Placeholder 2">
            <a:extLst>
              <a:ext uri="{FF2B5EF4-FFF2-40B4-BE49-F238E27FC236}">
                <a16:creationId xmlns:a16="http://schemas.microsoft.com/office/drawing/2014/main" id="{336E58EA-1D71-4B59-9F8D-9E307628BCA1}"/>
              </a:ext>
            </a:extLst>
          </p:cNvPr>
          <p:cNvSpPr>
            <a:spLocks noGrp="1"/>
          </p:cNvSpPr>
          <p:nvPr>
            <p:ph idx="1"/>
          </p:nvPr>
        </p:nvSpPr>
        <p:spPr>
          <a:xfrm>
            <a:off x="6392583" y="2645922"/>
            <a:ext cx="4434721" cy="3710427"/>
          </a:xfrm>
        </p:spPr>
        <p:txBody>
          <a:bodyPr anchor="t">
            <a:normAutofit/>
          </a:bodyPr>
          <a:lstStyle/>
          <a:p>
            <a:r>
              <a:rPr lang="en-US" sz="2400" b="0" i="0" dirty="0">
                <a:effectLst/>
                <a:latin typeface="UnderstoodSans"/>
              </a:rPr>
              <a:t>The term “hearing impairment” refers to a hearing loss not covered by the definition of deafness. This type of loss can change over time. Being hard of hearing is not the same thing as having trouble with auditory or language processing.</a:t>
            </a:r>
            <a:endParaRPr lang="en-US" sz="24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9333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872CEE-C3CB-444C-9604-E501B637C43F}"/>
              </a:ext>
            </a:extLst>
          </p:cNvPr>
          <p:cNvSpPr>
            <a:spLocks noGrp="1"/>
          </p:cNvSpPr>
          <p:nvPr>
            <p:ph type="title"/>
          </p:nvPr>
        </p:nvSpPr>
        <p:spPr>
          <a:xfrm>
            <a:off x="6412091" y="501651"/>
            <a:ext cx="4395340" cy="1716255"/>
          </a:xfrm>
        </p:spPr>
        <p:txBody>
          <a:bodyPr anchor="b">
            <a:normAutofit/>
          </a:bodyPr>
          <a:lstStyle/>
          <a:p>
            <a:r>
              <a:rPr lang="en-US" sz="5000" b="1" i="0">
                <a:effectLst/>
                <a:latin typeface="UnderstoodSans"/>
              </a:rPr>
              <a:t>Deaf-blindness</a:t>
            </a:r>
            <a:br>
              <a:rPr lang="en-US" sz="5000" b="1" i="0">
                <a:effectLst/>
                <a:latin typeface="UnderstoodSans"/>
              </a:rPr>
            </a:br>
            <a:endParaRPr lang="en-US" sz="50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66AB541-7295-40A9-AE60-F02C1845CE15}"/>
              </a:ext>
            </a:extLst>
          </p:cNvPr>
          <p:cNvPicPr>
            <a:picLocks noChangeAspect="1"/>
          </p:cNvPicPr>
          <p:nvPr/>
        </p:nvPicPr>
        <p:blipFill>
          <a:blip r:embed="rId2"/>
          <a:stretch>
            <a:fillRect/>
          </a:stretch>
        </p:blipFill>
        <p:spPr>
          <a:xfrm>
            <a:off x="279143" y="1771135"/>
            <a:ext cx="5221625" cy="3315731"/>
          </a:xfrm>
          <a:prstGeom prst="rect">
            <a:avLst/>
          </a:prstGeom>
        </p:spPr>
      </p:pic>
      <p:sp>
        <p:nvSpPr>
          <p:cNvPr id="3" name="Content Placeholder 2">
            <a:extLst>
              <a:ext uri="{FF2B5EF4-FFF2-40B4-BE49-F238E27FC236}">
                <a16:creationId xmlns:a16="http://schemas.microsoft.com/office/drawing/2014/main" id="{1134E82F-4D6E-4B37-8205-38A42538100F}"/>
              </a:ext>
            </a:extLst>
          </p:cNvPr>
          <p:cNvSpPr>
            <a:spLocks noGrp="1"/>
          </p:cNvSpPr>
          <p:nvPr>
            <p:ph idx="1"/>
          </p:nvPr>
        </p:nvSpPr>
        <p:spPr>
          <a:xfrm>
            <a:off x="6392583" y="2645922"/>
            <a:ext cx="4434721" cy="3710427"/>
          </a:xfrm>
        </p:spPr>
        <p:txBody>
          <a:bodyPr anchor="t">
            <a:normAutofit/>
          </a:bodyPr>
          <a:lstStyle/>
          <a:p>
            <a:r>
              <a:rPr lang="en-US" sz="2400" b="0" i="0" dirty="0">
                <a:effectLst/>
                <a:latin typeface="UnderstoodSans"/>
              </a:rPr>
              <a:t>Kids with a diagnosis of deaf-blindness have both severe hearing and vision loss. Their communication and other needs are so unique that programs for just the deaf </a:t>
            </a:r>
            <a:r>
              <a:rPr lang="en-US" sz="2400" b="0" i="1" dirty="0">
                <a:effectLst/>
                <a:latin typeface="UnderstoodSans"/>
              </a:rPr>
              <a:t>or</a:t>
            </a:r>
            <a:r>
              <a:rPr lang="en-US" sz="2400" b="0" i="0" dirty="0">
                <a:effectLst/>
                <a:latin typeface="UnderstoodSans"/>
              </a:rPr>
              <a:t> blind can’t meet them.</a:t>
            </a:r>
            <a:endParaRPr lang="en-US" sz="24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9824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129379-B051-4FCD-B86E-F623B3893EC3}"/>
              </a:ext>
            </a:extLst>
          </p:cNvPr>
          <p:cNvSpPr>
            <a:spLocks noGrp="1"/>
          </p:cNvSpPr>
          <p:nvPr>
            <p:ph type="title"/>
          </p:nvPr>
        </p:nvSpPr>
        <p:spPr>
          <a:xfrm>
            <a:off x="6412091" y="501651"/>
            <a:ext cx="4395340" cy="1716255"/>
          </a:xfrm>
        </p:spPr>
        <p:txBody>
          <a:bodyPr anchor="b">
            <a:normAutofit/>
          </a:bodyPr>
          <a:lstStyle/>
          <a:p>
            <a:r>
              <a:rPr lang="en-US" sz="3800" b="1" i="0">
                <a:effectLst/>
                <a:latin typeface="UnderstoodSans"/>
              </a:rPr>
              <a:t>Orthopedic impairment</a:t>
            </a:r>
            <a:br>
              <a:rPr lang="en-US" sz="3800" b="1" i="0">
                <a:effectLst/>
                <a:latin typeface="UnderstoodSans"/>
              </a:rPr>
            </a:br>
            <a:endParaRPr lang="en-US" sz="38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AC39233-B04D-4E20-A38F-794F991366AC}"/>
              </a:ext>
            </a:extLst>
          </p:cNvPr>
          <p:cNvPicPr>
            <a:picLocks noChangeAspect="1"/>
          </p:cNvPicPr>
          <p:nvPr/>
        </p:nvPicPr>
        <p:blipFill>
          <a:blip r:embed="rId2"/>
          <a:stretch>
            <a:fillRect/>
          </a:stretch>
        </p:blipFill>
        <p:spPr>
          <a:xfrm>
            <a:off x="279143" y="818188"/>
            <a:ext cx="5221625" cy="5221625"/>
          </a:xfrm>
          <a:prstGeom prst="rect">
            <a:avLst/>
          </a:prstGeom>
        </p:spPr>
      </p:pic>
      <p:sp>
        <p:nvSpPr>
          <p:cNvPr id="3" name="Content Placeholder 2">
            <a:extLst>
              <a:ext uri="{FF2B5EF4-FFF2-40B4-BE49-F238E27FC236}">
                <a16:creationId xmlns:a16="http://schemas.microsoft.com/office/drawing/2014/main" id="{151397C0-281A-46C7-A0F0-6028A37D73FB}"/>
              </a:ext>
            </a:extLst>
          </p:cNvPr>
          <p:cNvSpPr>
            <a:spLocks noGrp="1"/>
          </p:cNvSpPr>
          <p:nvPr>
            <p:ph idx="1"/>
          </p:nvPr>
        </p:nvSpPr>
        <p:spPr>
          <a:xfrm>
            <a:off x="6392583" y="2645922"/>
            <a:ext cx="4434721" cy="3710427"/>
          </a:xfrm>
        </p:spPr>
        <p:txBody>
          <a:bodyPr anchor="t">
            <a:normAutofit/>
          </a:bodyPr>
          <a:lstStyle/>
          <a:p>
            <a:r>
              <a:rPr lang="en-US" sz="2800" b="0" i="0" dirty="0">
                <a:effectLst/>
                <a:latin typeface="UnderstoodSans"/>
              </a:rPr>
              <a:t>An orthopedic impairment is when kids lack function or ability in their bodies. An example is cerebral palsy.</a:t>
            </a:r>
            <a:endParaRPr lang="en-US" sz="28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2494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45D0A6-0348-4793-AD8A-8106B835BAFE}"/>
              </a:ext>
            </a:extLst>
          </p:cNvPr>
          <p:cNvSpPr>
            <a:spLocks noGrp="1"/>
          </p:cNvSpPr>
          <p:nvPr>
            <p:ph type="title"/>
          </p:nvPr>
        </p:nvSpPr>
        <p:spPr>
          <a:xfrm>
            <a:off x="6412091" y="501651"/>
            <a:ext cx="4395340" cy="1716255"/>
          </a:xfrm>
        </p:spPr>
        <p:txBody>
          <a:bodyPr anchor="b">
            <a:normAutofit/>
          </a:bodyPr>
          <a:lstStyle/>
          <a:p>
            <a:r>
              <a:rPr lang="en-US" sz="3800" b="1" i="0">
                <a:effectLst/>
                <a:latin typeface="UnderstoodSans"/>
              </a:rPr>
              <a:t>Intellectual disability</a:t>
            </a:r>
            <a:br>
              <a:rPr lang="en-US" sz="3800" b="1" i="0">
                <a:effectLst/>
                <a:latin typeface="UnderstoodSans"/>
              </a:rPr>
            </a:br>
            <a:endParaRPr lang="en-US" sz="38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40ED33F-D7DF-44F0-AF56-CA7FECE88168}"/>
              </a:ext>
            </a:extLst>
          </p:cNvPr>
          <p:cNvPicPr>
            <a:picLocks noChangeAspect="1"/>
          </p:cNvPicPr>
          <p:nvPr/>
        </p:nvPicPr>
        <p:blipFill>
          <a:blip r:embed="rId2"/>
          <a:stretch>
            <a:fillRect/>
          </a:stretch>
        </p:blipFill>
        <p:spPr>
          <a:xfrm>
            <a:off x="279143" y="2064851"/>
            <a:ext cx="5221625" cy="2728299"/>
          </a:xfrm>
          <a:prstGeom prst="rect">
            <a:avLst/>
          </a:prstGeom>
        </p:spPr>
      </p:pic>
      <p:sp>
        <p:nvSpPr>
          <p:cNvPr id="3" name="Content Placeholder 2">
            <a:extLst>
              <a:ext uri="{FF2B5EF4-FFF2-40B4-BE49-F238E27FC236}">
                <a16:creationId xmlns:a16="http://schemas.microsoft.com/office/drawing/2014/main" id="{9D963357-B559-48DE-88FE-A41458443867}"/>
              </a:ext>
            </a:extLst>
          </p:cNvPr>
          <p:cNvSpPr>
            <a:spLocks noGrp="1"/>
          </p:cNvSpPr>
          <p:nvPr>
            <p:ph idx="1"/>
          </p:nvPr>
        </p:nvSpPr>
        <p:spPr>
          <a:xfrm>
            <a:off x="6392583" y="2645922"/>
            <a:ext cx="4434721" cy="3710427"/>
          </a:xfrm>
        </p:spPr>
        <p:txBody>
          <a:bodyPr anchor="t">
            <a:normAutofit/>
          </a:bodyPr>
          <a:lstStyle/>
          <a:p>
            <a:r>
              <a:rPr lang="en-US" sz="2800" b="0" i="0" dirty="0">
                <a:effectLst/>
                <a:latin typeface="UnderstoodSans"/>
              </a:rPr>
              <a:t>Kids with this type of disability have below-average intellectual ability. They may also have poor communication, self-care, and social skills. Down syndrome is one example of a condition that involves an intellectual disability.</a:t>
            </a:r>
            <a:endParaRPr lang="en-US" sz="28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6568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8F14958-6505-474E-ADBE-7BE711244E48}"/>
              </a:ext>
            </a:extLst>
          </p:cNvPr>
          <p:cNvSpPr>
            <a:spLocks noGrp="1"/>
          </p:cNvSpPr>
          <p:nvPr>
            <p:ph type="title"/>
          </p:nvPr>
        </p:nvSpPr>
        <p:spPr>
          <a:xfrm>
            <a:off x="6412091" y="501651"/>
            <a:ext cx="4395340" cy="1716255"/>
          </a:xfrm>
        </p:spPr>
        <p:txBody>
          <a:bodyPr anchor="b">
            <a:normAutofit/>
          </a:bodyPr>
          <a:lstStyle/>
          <a:p>
            <a:r>
              <a:rPr lang="en-US" sz="3800" b="1" i="0">
                <a:effectLst/>
                <a:latin typeface="UnderstoodSans"/>
              </a:rPr>
              <a:t>Traumatic brain injury</a:t>
            </a:r>
            <a:br>
              <a:rPr lang="en-US" sz="3800" b="1" i="0">
                <a:effectLst/>
                <a:latin typeface="UnderstoodSans"/>
              </a:rPr>
            </a:br>
            <a:endParaRPr lang="en-US" sz="38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D1A0FCA-1D3F-4F73-B1AD-A040C8B07403}"/>
              </a:ext>
            </a:extLst>
          </p:cNvPr>
          <p:cNvPicPr>
            <a:picLocks noChangeAspect="1"/>
          </p:cNvPicPr>
          <p:nvPr/>
        </p:nvPicPr>
        <p:blipFill>
          <a:blip r:embed="rId2"/>
          <a:stretch>
            <a:fillRect/>
          </a:stretch>
        </p:blipFill>
        <p:spPr>
          <a:xfrm>
            <a:off x="279143" y="1686283"/>
            <a:ext cx="5221625" cy="3485434"/>
          </a:xfrm>
          <a:prstGeom prst="rect">
            <a:avLst/>
          </a:prstGeom>
        </p:spPr>
      </p:pic>
      <p:sp>
        <p:nvSpPr>
          <p:cNvPr id="3" name="Content Placeholder 2">
            <a:extLst>
              <a:ext uri="{FF2B5EF4-FFF2-40B4-BE49-F238E27FC236}">
                <a16:creationId xmlns:a16="http://schemas.microsoft.com/office/drawing/2014/main" id="{075D3C26-137B-4FDC-8276-012E7058E03E}"/>
              </a:ext>
            </a:extLst>
          </p:cNvPr>
          <p:cNvSpPr>
            <a:spLocks noGrp="1"/>
          </p:cNvSpPr>
          <p:nvPr>
            <p:ph idx="1"/>
          </p:nvPr>
        </p:nvSpPr>
        <p:spPr>
          <a:xfrm>
            <a:off x="6392583" y="2645922"/>
            <a:ext cx="4434721" cy="3710427"/>
          </a:xfrm>
        </p:spPr>
        <p:txBody>
          <a:bodyPr anchor="t">
            <a:normAutofit/>
          </a:bodyPr>
          <a:lstStyle/>
          <a:p>
            <a:r>
              <a:rPr lang="en-US" sz="3600" b="0" i="0" dirty="0">
                <a:effectLst/>
                <a:latin typeface="UnderstoodSans"/>
              </a:rPr>
              <a:t>This is a brain injury caused by an accident or some kind of physical force.</a:t>
            </a:r>
            <a:endParaRPr lang="en-US" sz="36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7502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B61F83-CDB5-45D9-B425-1BD9ED352EDD}"/>
              </a:ext>
            </a:extLst>
          </p:cNvPr>
          <p:cNvSpPr>
            <a:spLocks noGrp="1"/>
          </p:cNvSpPr>
          <p:nvPr>
            <p:ph type="title"/>
          </p:nvPr>
        </p:nvSpPr>
        <p:spPr>
          <a:xfrm>
            <a:off x="6412091" y="501651"/>
            <a:ext cx="4395340" cy="1716255"/>
          </a:xfrm>
        </p:spPr>
        <p:txBody>
          <a:bodyPr anchor="b">
            <a:normAutofit/>
          </a:bodyPr>
          <a:lstStyle/>
          <a:p>
            <a:r>
              <a:rPr lang="en-US" sz="5400"/>
              <a:t>Multiple Disabilities </a:t>
            </a:r>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4245320-1015-4C3E-AD7B-33517CB2EA7E}"/>
              </a:ext>
            </a:extLst>
          </p:cNvPr>
          <p:cNvPicPr>
            <a:picLocks noChangeAspect="1"/>
          </p:cNvPicPr>
          <p:nvPr/>
        </p:nvPicPr>
        <p:blipFill>
          <a:blip r:embed="rId2"/>
          <a:stretch>
            <a:fillRect/>
          </a:stretch>
        </p:blipFill>
        <p:spPr>
          <a:xfrm>
            <a:off x="279143" y="1960418"/>
            <a:ext cx="5221625" cy="2937164"/>
          </a:xfrm>
          <a:prstGeom prst="rect">
            <a:avLst/>
          </a:prstGeom>
        </p:spPr>
      </p:pic>
      <p:sp>
        <p:nvSpPr>
          <p:cNvPr id="3" name="Content Placeholder 2">
            <a:extLst>
              <a:ext uri="{FF2B5EF4-FFF2-40B4-BE49-F238E27FC236}">
                <a16:creationId xmlns:a16="http://schemas.microsoft.com/office/drawing/2014/main" id="{CD3433E3-E72D-423B-B395-8126B975A1DC}"/>
              </a:ext>
            </a:extLst>
          </p:cNvPr>
          <p:cNvSpPr>
            <a:spLocks noGrp="1"/>
          </p:cNvSpPr>
          <p:nvPr>
            <p:ph idx="1"/>
          </p:nvPr>
        </p:nvSpPr>
        <p:spPr>
          <a:xfrm>
            <a:off x="6392583" y="2645922"/>
            <a:ext cx="4434721" cy="3710427"/>
          </a:xfrm>
        </p:spPr>
        <p:txBody>
          <a:bodyPr anchor="t">
            <a:normAutofit/>
          </a:bodyPr>
          <a:lstStyle/>
          <a:p>
            <a:r>
              <a:rPr lang="en-US" sz="2800" b="0" i="0" dirty="0">
                <a:effectLst/>
                <a:latin typeface="UnderstoodSans"/>
              </a:rPr>
              <a:t>A child with multiple disabilities has more than one condition covered by IDEA. Having multiple issues creates educational needs that can’t be met in a program designed for any one disability.</a:t>
            </a:r>
            <a:endParaRPr lang="en-US" sz="28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9015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EAEED-46DF-4C05-8CB5-7C00C45C46DF}"/>
              </a:ext>
            </a:extLst>
          </p:cNvPr>
          <p:cNvSpPr>
            <a:spLocks noGrp="1"/>
          </p:cNvSpPr>
          <p:nvPr>
            <p:ph type="title"/>
          </p:nvPr>
        </p:nvSpPr>
        <p:spPr/>
        <p:txBody>
          <a:bodyPr/>
          <a:lstStyle/>
          <a:p>
            <a:r>
              <a:rPr lang="en-US"/>
              <a:t>IDEA</a:t>
            </a:r>
            <a:endParaRPr lang="en-US" dirty="0"/>
          </a:p>
        </p:txBody>
      </p:sp>
      <p:sp>
        <p:nvSpPr>
          <p:cNvPr id="3" name="Content Placeholder 2">
            <a:extLst>
              <a:ext uri="{FF2B5EF4-FFF2-40B4-BE49-F238E27FC236}">
                <a16:creationId xmlns:a16="http://schemas.microsoft.com/office/drawing/2014/main" id="{87386B78-7FD7-424F-82CD-F8C0D407C8D6}"/>
              </a:ext>
            </a:extLst>
          </p:cNvPr>
          <p:cNvSpPr>
            <a:spLocks noGrp="1"/>
          </p:cNvSpPr>
          <p:nvPr>
            <p:ph idx="1"/>
          </p:nvPr>
        </p:nvSpPr>
        <p:spPr/>
        <p:txBody>
          <a:bodyPr/>
          <a:lstStyle/>
          <a:p>
            <a:r>
              <a:rPr lang="en-US"/>
              <a:t>The Individuals with Disabilities Education Act requires public schools to provide special education and related services to eligible students, but not every child who struggles in school qualifies. To be covered, a child’s school performance must be </a:t>
            </a:r>
            <a:r>
              <a:rPr lang="en-US" u="sng"/>
              <a:t>“adversity affected” </a:t>
            </a:r>
            <a:r>
              <a:rPr lang="en-US"/>
              <a:t>by a disability in one of 13 categories.</a:t>
            </a:r>
            <a:endParaRPr lang="en-US" dirty="0"/>
          </a:p>
        </p:txBody>
      </p:sp>
    </p:spTree>
    <p:extLst>
      <p:ext uri="{BB962C8B-B14F-4D97-AF65-F5344CB8AC3E}">
        <p14:creationId xmlns:p14="http://schemas.microsoft.com/office/powerpoint/2010/main" val="368357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C5F2CA-231B-45A0-8100-50538EED8F8B}"/>
              </a:ext>
            </a:extLst>
          </p:cNvPr>
          <p:cNvSpPr>
            <a:spLocks noGrp="1"/>
          </p:cNvSpPr>
          <p:nvPr>
            <p:ph type="title"/>
          </p:nvPr>
        </p:nvSpPr>
        <p:spPr>
          <a:xfrm>
            <a:off x="6412091" y="362787"/>
            <a:ext cx="4395340" cy="1716255"/>
          </a:xfrm>
        </p:spPr>
        <p:txBody>
          <a:bodyPr anchor="b">
            <a:normAutofit/>
          </a:bodyPr>
          <a:lstStyle/>
          <a:p>
            <a:r>
              <a:rPr lang="en-US" sz="3800" b="1" i="0" dirty="0">
                <a:effectLst/>
                <a:latin typeface="UnderstoodSans"/>
              </a:rPr>
              <a:t>Specific learning disability (SLD)</a:t>
            </a:r>
            <a:br>
              <a:rPr lang="en-US" sz="3800" b="1" i="0" dirty="0">
                <a:effectLst/>
                <a:latin typeface="UnderstoodSans"/>
              </a:rPr>
            </a:br>
            <a:endParaRPr lang="en-US" sz="3800" dirty="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B73D67C-A808-4424-A413-5A02148556F1}"/>
              </a:ext>
            </a:extLst>
          </p:cNvPr>
          <p:cNvPicPr>
            <a:picLocks noChangeAspect="1"/>
          </p:cNvPicPr>
          <p:nvPr/>
        </p:nvPicPr>
        <p:blipFill>
          <a:blip r:embed="rId2"/>
          <a:stretch>
            <a:fillRect/>
          </a:stretch>
        </p:blipFill>
        <p:spPr>
          <a:xfrm>
            <a:off x="279143" y="1640594"/>
            <a:ext cx="5221625" cy="3576812"/>
          </a:xfrm>
          <a:prstGeom prst="rect">
            <a:avLst/>
          </a:prstGeom>
        </p:spPr>
      </p:pic>
      <p:sp>
        <p:nvSpPr>
          <p:cNvPr id="3" name="Content Placeholder 2">
            <a:extLst>
              <a:ext uri="{FF2B5EF4-FFF2-40B4-BE49-F238E27FC236}">
                <a16:creationId xmlns:a16="http://schemas.microsoft.com/office/drawing/2014/main" id="{CB25A375-D806-471C-877F-6983B8334A56}"/>
              </a:ext>
            </a:extLst>
          </p:cNvPr>
          <p:cNvSpPr>
            <a:spLocks noGrp="1"/>
          </p:cNvSpPr>
          <p:nvPr>
            <p:ph idx="1"/>
          </p:nvPr>
        </p:nvSpPr>
        <p:spPr>
          <a:xfrm>
            <a:off x="6372710" y="1573786"/>
            <a:ext cx="4434721" cy="3710427"/>
          </a:xfrm>
        </p:spPr>
        <p:txBody>
          <a:bodyPr anchor="t">
            <a:noAutofit/>
          </a:bodyPr>
          <a:lstStyle/>
          <a:p>
            <a:r>
              <a:rPr lang="en-US" sz="2400" b="0" i="0" dirty="0">
                <a:effectLst/>
                <a:latin typeface="UnderstoodSans"/>
              </a:rPr>
              <a:t>The “specific learning disability” (SLD) category covers a specific group of learning challenges. These conditions affect a child’s ability to read, write, listen, speak, reason, or do math. Here are some examples of what could fall into this category:</a:t>
            </a:r>
          </a:p>
          <a:p>
            <a:pPr lvl="1"/>
            <a:r>
              <a:rPr lang="en-US" sz="2400" dirty="0">
                <a:latin typeface="UnderstoodSans"/>
              </a:rPr>
              <a:t>Dyslexia</a:t>
            </a:r>
          </a:p>
          <a:p>
            <a:pPr lvl="1"/>
            <a:r>
              <a:rPr lang="en-US" sz="2400" dirty="0">
                <a:latin typeface="UnderstoodSans"/>
              </a:rPr>
              <a:t>Dyscalculia</a:t>
            </a:r>
          </a:p>
          <a:p>
            <a:pPr lvl="1"/>
            <a:r>
              <a:rPr lang="en-US" sz="2400" dirty="0">
                <a:latin typeface="UnderstoodSans"/>
              </a:rPr>
              <a:t>Dysgraphia</a:t>
            </a:r>
          </a:p>
          <a:p>
            <a:pPr marL="457200" lvl="1" indent="0">
              <a:buNone/>
            </a:pPr>
            <a:r>
              <a:rPr lang="en-US" sz="1800" i="1" dirty="0">
                <a:latin typeface="UnderstoodSans"/>
              </a:rPr>
              <a:t>SLD is the most common category under IDEA. In the 2018–19 school year, around </a:t>
            </a:r>
            <a:r>
              <a:rPr lang="en-US" sz="1800" b="0" i="1" dirty="0">
                <a:effectLst/>
                <a:latin typeface="UnderstoodSans"/>
              </a:rPr>
              <a:t>33 percent of students who </a:t>
            </a:r>
            <a:r>
              <a:rPr lang="en-US" sz="1800" i="1" dirty="0">
                <a:latin typeface="UnderstoodSans"/>
              </a:rPr>
              <a:t>qualified </a:t>
            </a:r>
            <a:r>
              <a:rPr lang="en-US" sz="1800" b="0" i="1" dirty="0">
                <a:effectLst/>
                <a:latin typeface="UnderstoodSans"/>
              </a:rPr>
              <a:t>did so under this category.</a:t>
            </a:r>
            <a:endParaRPr lang="en-US" sz="1800" i="1" dirty="0">
              <a:latin typeface="UnderstoodSans"/>
            </a:endParaRPr>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3431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679467-01A4-467E-9068-55BBEC93CE49}"/>
              </a:ext>
            </a:extLst>
          </p:cNvPr>
          <p:cNvSpPr>
            <a:spLocks noGrp="1"/>
          </p:cNvSpPr>
          <p:nvPr>
            <p:ph type="title"/>
          </p:nvPr>
        </p:nvSpPr>
        <p:spPr>
          <a:xfrm>
            <a:off x="6412091" y="501651"/>
            <a:ext cx="4395340" cy="1716255"/>
          </a:xfrm>
        </p:spPr>
        <p:txBody>
          <a:bodyPr anchor="b">
            <a:normAutofit/>
          </a:bodyPr>
          <a:lstStyle/>
          <a:p>
            <a:r>
              <a:rPr lang="en-US" sz="5400"/>
              <a:t>Other health impairment</a:t>
            </a:r>
          </a:p>
        </p:txBody>
      </p:sp>
      <p:sp>
        <p:nvSpPr>
          <p:cNvPr id="12" name="Rectangle 11">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ext, whiteboard&#10;&#10;Description automatically generated">
            <a:extLst>
              <a:ext uri="{FF2B5EF4-FFF2-40B4-BE49-F238E27FC236}">
                <a16:creationId xmlns:a16="http://schemas.microsoft.com/office/drawing/2014/main" id="{FC7A1B48-6B44-4F13-8112-2D80966B63BC}"/>
              </a:ext>
            </a:extLst>
          </p:cNvPr>
          <p:cNvPicPr>
            <a:picLocks noChangeAspect="1"/>
          </p:cNvPicPr>
          <p:nvPr/>
        </p:nvPicPr>
        <p:blipFill>
          <a:blip r:embed="rId2"/>
          <a:stretch>
            <a:fillRect/>
          </a:stretch>
        </p:blipFill>
        <p:spPr>
          <a:xfrm>
            <a:off x="279143" y="1470891"/>
            <a:ext cx="5221625" cy="3916218"/>
          </a:xfrm>
          <a:prstGeom prst="rect">
            <a:avLst/>
          </a:prstGeom>
        </p:spPr>
      </p:pic>
      <p:sp>
        <p:nvSpPr>
          <p:cNvPr id="3" name="Content Placeholder 2">
            <a:extLst>
              <a:ext uri="{FF2B5EF4-FFF2-40B4-BE49-F238E27FC236}">
                <a16:creationId xmlns:a16="http://schemas.microsoft.com/office/drawing/2014/main" id="{F485174F-1D04-48F4-8A5C-BA9CEBA2930E}"/>
              </a:ext>
            </a:extLst>
          </p:cNvPr>
          <p:cNvSpPr>
            <a:spLocks noGrp="1"/>
          </p:cNvSpPr>
          <p:nvPr>
            <p:ph idx="1"/>
          </p:nvPr>
        </p:nvSpPr>
        <p:spPr>
          <a:xfrm>
            <a:off x="6392583" y="2645922"/>
            <a:ext cx="4434721" cy="3710427"/>
          </a:xfrm>
        </p:spPr>
        <p:txBody>
          <a:bodyPr anchor="t">
            <a:normAutofit/>
          </a:bodyPr>
          <a:lstStyle/>
          <a:p>
            <a:r>
              <a:rPr lang="en-US" sz="1800"/>
              <a:t>The “other health impairment category covers conditions that limit a child’s strength, energy, or alertnes. One example is ADHD which impacts attention and executive functioning.</a:t>
            </a:r>
          </a:p>
          <a:p>
            <a:r>
              <a:rPr lang="en-US" sz="1800"/>
              <a:t>Other conditions that qualify</a:t>
            </a:r>
          </a:p>
          <a:p>
            <a:pPr lvl="1"/>
            <a:r>
              <a:rPr lang="en-US" sz="1800"/>
              <a:t>A physical condition that affects or substantially limits major life activities (deafness, blindness, diabetes, cerebral palsy…)</a:t>
            </a:r>
          </a:p>
          <a:p>
            <a:pPr lvl="1"/>
            <a:r>
              <a:rPr lang="en-US" sz="1800"/>
              <a:t>Mental Illnesses (depression, schizophrenia, bipolar…)</a:t>
            </a:r>
          </a:p>
        </p:txBody>
      </p:sp>
      <p:cxnSp>
        <p:nvCxnSpPr>
          <p:cNvPr id="14" name="Straight Connector 13">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4437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3607D2-4FFD-4486-B397-34D76609F53A}"/>
              </a:ext>
            </a:extLst>
          </p:cNvPr>
          <p:cNvSpPr>
            <a:spLocks noGrp="1"/>
          </p:cNvSpPr>
          <p:nvPr>
            <p:ph type="title"/>
          </p:nvPr>
        </p:nvSpPr>
        <p:spPr>
          <a:xfrm>
            <a:off x="6412091" y="501651"/>
            <a:ext cx="4395340" cy="1716255"/>
          </a:xfrm>
        </p:spPr>
        <p:txBody>
          <a:bodyPr anchor="b">
            <a:normAutofit/>
          </a:bodyPr>
          <a:lstStyle/>
          <a:p>
            <a:r>
              <a:rPr lang="en-US" sz="3800" b="1" i="0">
                <a:effectLst/>
                <a:latin typeface="UnderstoodSans"/>
              </a:rPr>
              <a:t>Autism spectrum disorder (ASD)</a:t>
            </a:r>
            <a:br>
              <a:rPr lang="en-US" sz="3800" b="1" i="0">
                <a:effectLst/>
                <a:latin typeface="UnderstoodSans"/>
              </a:rPr>
            </a:br>
            <a:endParaRPr lang="en-US" sz="38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F8C7927-9190-4F73-8E36-727B315B6C75}"/>
              </a:ext>
            </a:extLst>
          </p:cNvPr>
          <p:cNvPicPr>
            <a:picLocks noChangeAspect="1"/>
          </p:cNvPicPr>
          <p:nvPr/>
        </p:nvPicPr>
        <p:blipFill>
          <a:blip r:embed="rId2"/>
          <a:stretch>
            <a:fillRect/>
          </a:stretch>
        </p:blipFill>
        <p:spPr>
          <a:xfrm>
            <a:off x="284654" y="299509"/>
            <a:ext cx="5210603" cy="6258983"/>
          </a:xfrm>
          <a:prstGeom prst="rect">
            <a:avLst/>
          </a:prstGeom>
        </p:spPr>
      </p:pic>
      <p:sp>
        <p:nvSpPr>
          <p:cNvPr id="3" name="Content Placeholder 2">
            <a:extLst>
              <a:ext uri="{FF2B5EF4-FFF2-40B4-BE49-F238E27FC236}">
                <a16:creationId xmlns:a16="http://schemas.microsoft.com/office/drawing/2014/main" id="{6D3C2639-07C7-4497-B944-AB9741693454}"/>
              </a:ext>
            </a:extLst>
          </p:cNvPr>
          <p:cNvSpPr>
            <a:spLocks noGrp="1"/>
          </p:cNvSpPr>
          <p:nvPr>
            <p:ph idx="1"/>
          </p:nvPr>
        </p:nvSpPr>
        <p:spPr>
          <a:xfrm>
            <a:off x="6392583" y="2645922"/>
            <a:ext cx="4434721" cy="3710427"/>
          </a:xfrm>
        </p:spPr>
        <p:txBody>
          <a:bodyPr anchor="t">
            <a:normAutofit/>
          </a:bodyPr>
          <a:lstStyle/>
          <a:p>
            <a:r>
              <a:rPr lang="en-US" sz="1800" b="1" i="0" u="none" strike="noStrike" dirty="0">
                <a:effectLst/>
                <a:latin typeface="UnderstoodSans"/>
                <a:hlinkClick r:id="rId3"/>
              </a:rPr>
              <a:t>ASD</a:t>
            </a:r>
            <a:r>
              <a:rPr lang="en-US" sz="1800" b="0" i="0" dirty="0">
                <a:effectLst/>
                <a:latin typeface="UnderstoodSans"/>
              </a:rPr>
              <a:t> is a developmental disability. It involves a wide range of symptoms, but it mainly affects a child’s social and communication skills. It can also impact behavior.</a:t>
            </a:r>
            <a:endParaRPr lang="en-US" sz="18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9534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63E129-34FF-4691-A082-1EBF52F100BB}"/>
              </a:ext>
            </a:extLst>
          </p:cNvPr>
          <p:cNvSpPr>
            <a:spLocks noGrp="1"/>
          </p:cNvSpPr>
          <p:nvPr>
            <p:ph type="title"/>
          </p:nvPr>
        </p:nvSpPr>
        <p:spPr>
          <a:xfrm>
            <a:off x="6412091" y="501651"/>
            <a:ext cx="4395340" cy="1716255"/>
          </a:xfrm>
        </p:spPr>
        <p:txBody>
          <a:bodyPr anchor="b">
            <a:normAutofit/>
          </a:bodyPr>
          <a:lstStyle/>
          <a:p>
            <a:r>
              <a:rPr lang="en-US" sz="3800" b="1" i="0">
                <a:effectLst/>
                <a:latin typeface="UnderstoodSans"/>
              </a:rPr>
              <a:t>Emotional disturbance</a:t>
            </a:r>
            <a:br>
              <a:rPr lang="en-US" sz="3800" b="1" i="0">
                <a:effectLst/>
                <a:latin typeface="UnderstoodSans"/>
              </a:rPr>
            </a:br>
            <a:endParaRPr lang="en-US" sz="38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22A6079-9E47-45D0-BC8D-7BDAE5F4238C}"/>
              </a:ext>
            </a:extLst>
          </p:cNvPr>
          <p:cNvPicPr>
            <a:picLocks noChangeAspect="1"/>
          </p:cNvPicPr>
          <p:nvPr/>
        </p:nvPicPr>
        <p:blipFill>
          <a:blip r:embed="rId2"/>
          <a:stretch>
            <a:fillRect/>
          </a:stretch>
        </p:blipFill>
        <p:spPr>
          <a:xfrm>
            <a:off x="279143" y="2058324"/>
            <a:ext cx="5221625" cy="2741352"/>
          </a:xfrm>
          <a:prstGeom prst="rect">
            <a:avLst/>
          </a:prstGeom>
        </p:spPr>
      </p:pic>
      <p:sp>
        <p:nvSpPr>
          <p:cNvPr id="3" name="Content Placeholder 2">
            <a:extLst>
              <a:ext uri="{FF2B5EF4-FFF2-40B4-BE49-F238E27FC236}">
                <a16:creationId xmlns:a16="http://schemas.microsoft.com/office/drawing/2014/main" id="{A0AA9D6D-892B-4EDF-8C1E-CA93CC269C21}"/>
              </a:ext>
            </a:extLst>
          </p:cNvPr>
          <p:cNvSpPr>
            <a:spLocks noGrp="1"/>
          </p:cNvSpPr>
          <p:nvPr>
            <p:ph idx="1"/>
          </p:nvPr>
        </p:nvSpPr>
        <p:spPr>
          <a:xfrm>
            <a:off x="6392583" y="2645922"/>
            <a:ext cx="4434721" cy="3710427"/>
          </a:xfrm>
        </p:spPr>
        <p:txBody>
          <a:bodyPr anchor="t">
            <a:normAutofit/>
          </a:bodyPr>
          <a:lstStyle/>
          <a:p>
            <a:r>
              <a:rPr lang="en-US" sz="2400" b="0" i="0" dirty="0">
                <a:effectLst/>
                <a:latin typeface="UnderstoodSans"/>
              </a:rPr>
              <a:t>Various mental health issues can fall under the “emotional disturbance” category. They may include anxiety disorder, schizophrenia, bipolar disorder, obsessive-compulsive disorder, and </a:t>
            </a:r>
            <a:r>
              <a:rPr lang="en-US" sz="2400" b="1" i="0" dirty="0">
                <a:effectLst/>
                <a:latin typeface="UnderstoodSans"/>
                <a:hlinkClick r:id="rId3"/>
              </a:rPr>
              <a:t>depression</a:t>
            </a:r>
            <a:r>
              <a:rPr lang="en-US" sz="2400" b="0" i="0" dirty="0">
                <a:effectLst/>
                <a:latin typeface="UnderstoodSans"/>
              </a:rPr>
              <a:t>. (Some of these may also be covered under “other health impairment.”)</a:t>
            </a:r>
            <a:endParaRPr lang="en-US" sz="24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0507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4113EC-C569-4D89-A6E4-AC5CE692A180}"/>
              </a:ext>
            </a:extLst>
          </p:cNvPr>
          <p:cNvSpPr>
            <a:spLocks noGrp="1"/>
          </p:cNvSpPr>
          <p:nvPr>
            <p:ph type="title"/>
          </p:nvPr>
        </p:nvSpPr>
        <p:spPr>
          <a:xfrm>
            <a:off x="6412091" y="501651"/>
            <a:ext cx="4395340" cy="1716255"/>
          </a:xfrm>
        </p:spPr>
        <p:txBody>
          <a:bodyPr anchor="b">
            <a:normAutofit/>
          </a:bodyPr>
          <a:lstStyle/>
          <a:p>
            <a:r>
              <a:rPr lang="en-US" sz="3800" b="1" i="0">
                <a:effectLst/>
                <a:latin typeface="UnderstoodSans"/>
              </a:rPr>
              <a:t>Speech or language impairment</a:t>
            </a:r>
            <a:br>
              <a:rPr lang="en-US" sz="3800" b="1" i="0">
                <a:effectLst/>
                <a:latin typeface="UnderstoodSans"/>
              </a:rPr>
            </a:br>
            <a:endParaRPr lang="en-US" sz="38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and a child&#10;&#10;Description automatically generated with low confidence">
            <a:extLst>
              <a:ext uri="{FF2B5EF4-FFF2-40B4-BE49-F238E27FC236}">
                <a16:creationId xmlns:a16="http://schemas.microsoft.com/office/drawing/2014/main" id="{AC95F1A1-93B8-46FB-B76F-B19390880B23}"/>
              </a:ext>
            </a:extLst>
          </p:cNvPr>
          <p:cNvPicPr>
            <a:picLocks noChangeAspect="1"/>
          </p:cNvPicPr>
          <p:nvPr/>
        </p:nvPicPr>
        <p:blipFill>
          <a:blip r:embed="rId2"/>
          <a:stretch>
            <a:fillRect/>
          </a:stretch>
        </p:blipFill>
        <p:spPr>
          <a:xfrm>
            <a:off x="279143" y="1601432"/>
            <a:ext cx="5221625" cy="3655137"/>
          </a:xfrm>
          <a:prstGeom prst="rect">
            <a:avLst/>
          </a:prstGeom>
        </p:spPr>
      </p:pic>
      <p:sp>
        <p:nvSpPr>
          <p:cNvPr id="3" name="Content Placeholder 2">
            <a:extLst>
              <a:ext uri="{FF2B5EF4-FFF2-40B4-BE49-F238E27FC236}">
                <a16:creationId xmlns:a16="http://schemas.microsoft.com/office/drawing/2014/main" id="{28D2ACB7-6460-4228-A6EE-6A0A93685E96}"/>
              </a:ext>
            </a:extLst>
          </p:cNvPr>
          <p:cNvSpPr>
            <a:spLocks noGrp="1"/>
          </p:cNvSpPr>
          <p:nvPr>
            <p:ph idx="1"/>
          </p:nvPr>
        </p:nvSpPr>
        <p:spPr>
          <a:xfrm>
            <a:off x="6392583" y="2645922"/>
            <a:ext cx="4434721" cy="3710427"/>
          </a:xfrm>
        </p:spPr>
        <p:txBody>
          <a:bodyPr anchor="t">
            <a:normAutofit/>
          </a:bodyPr>
          <a:lstStyle/>
          <a:p>
            <a:r>
              <a:rPr lang="en-US" sz="1800" b="0" i="0">
                <a:effectLst/>
                <a:latin typeface="UnderstoodSans"/>
              </a:rPr>
              <a:t>This category covers difficulties with </a:t>
            </a:r>
            <a:r>
              <a:rPr lang="en-US" sz="1800" b="1" i="0">
                <a:effectLst/>
                <a:latin typeface="UnderstoodSans"/>
                <a:hlinkClick r:id="rId3"/>
              </a:rPr>
              <a:t>speech or language</a:t>
            </a:r>
            <a:r>
              <a:rPr lang="en-US" sz="1800" b="0" i="0">
                <a:effectLst/>
                <a:latin typeface="UnderstoodSans"/>
              </a:rPr>
              <a:t>. A common example is stuttering. Other examples are trouble pronouncing words or making sounds with the voice. It also covers language problems that make it hard for kids to understand words or express themselves.</a:t>
            </a:r>
            <a:endParaRPr lang="en-US" sz="180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720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8C660C-31E2-44F7-ABE7-71507819409C}"/>
              </a:ext>
            </a:extLst>
          </p:cNvPr>
          <p:cNvSpPr>
            <a:spLocks noGrp="1"/>
          </p:cNvSpPr>
          <p:nvPr>
            <p:ph type="title"/>
          </p:nvPr>
        </p:nvSpPr>
        <p:spPr>
          <a:xfrm>
            <a:off x="6412091" y="501651"/>
            <a:ext cx="4395340" cy="1716255"/>
          </a:xfrm>
        </p:spPr>
        <p:txBody>
          <a:bodyPr anchor="b">
            <a:normAutofit/>
          </a:bodyPr>
          <a:lstStyle/>
          <a:p>
            <a:r>
              <a:rPr lang="en-US" sz="3800" b="1" i="0">
                <a:effectLst/>
                <a:latin typeface="UnderstoodSans"/>
              </a:rPr>
              <a:t>Visual impairment, including blindness</a:t>
            </a:r>
            <a:br>
              <a:rPr lang="en-US" sz="3800" b="1" i="0">
                <a:effectLst/>
                <a:latin typeface="UnderstoodSans"/>
              </a:rPr>
            </a:br>
            <a:endParaRPr lang="en-US" sz="38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1827C05-3C28-42B0-BEC9-D28B3E599D20}"/>
              </a:ext>
            </a:extLst>
          </p:cNvPr>
          <p:cNvPicPr>
            <a:picLocks noChangeAspect="1"/>
          </p:cNvPicPr>
          <p:nvPr/>
        </p:nvPicPr>
        <p:blipFill>
          <a:blip r:embed="rId2"/>
          <a:stretch>
            <a:fillRect/>
          </a:stretch>
        </p:blipFill>
        <p:spPr>
          <a:xfrm>
            <a:off x="279143" y="1653648"/>
            <a:ext cx="5221625" cy="3550705"/>
          </a:xfrm>
          <a:prstGeom prst="rect">
            <a:avLst/>
          </a:prstGeom>
        </p:spPr>
      </p:pic>
      <p:sp>
        <p:nvSpPr>
          <p:cNvPr id="3" name="Content Placeholder 2">
            <a:extLst>
              <a:ext uri="{FF2B5EF4-FFF2-40B4-BE49-F238E27FC236}">
                <a16:creationId xmlns:a16="http://schemas.microsoft.com/office/drawing/2014/main" id="{E18C1E9C-283A-481C-A91E-0BDFE2A46677}"/>
              </a:ext>
            </a:extLst>
          </p:cNvPr>
          <p:cNvSpPr>
            <a:spLocks noGrp="1"/>
          </p:cNvSpPr>
          <p:nvPr>
            <p:ph idx="1"/>
          </p:nvPr>
        </p:nvSpPr>
        <p:spPr>
          <a:xfrm>
            <a:off x="6392583" y="2645922"/>
            <a:ext cx="4434721" cy="3710427"/>
          </a:xfrm>
        </p:spPr>
        <p:txBody>
          <a:bodyPr anchor="t">
            <a:normAutofit/>
          </a:bodyPr>
          <a:lstStyle/>
          <a:p>
            <a:r>
              <a:rPr lang="en-US" sz="2800" b="0" i="0" dirty="0">
                <a:effectLst/>
                <a:latin typeface="UnderstoodSans"/>
              </a:rPr>
              <a:t>A child who has eyesight problems is considered to have a visual impairment. This category includes both partial sight and blindness. If eyewear can correct a vision problem, then it doesn’t qualify.</a:t>
            </a:r>
            <a:endParaRPr lang="en-US" sz="28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1037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4D4E8D-F130-492B-8A1D-F2A488452527}"/>
              </a:ext>
            </a:extLst>
          </p:cNvPr>
          <p:cNvSpPr>
            <a:spLocks noGrp="1"/>
          </p:cNvSpPr>
          <p:nvPr>
            <p:ph type="title"/>
          </p:nvPr>
        </p:nvSpPr>
        <p:spPr>
          <a:xfrm>
            <a:off x="6412091" y="501651"/>
            <a:ext cx="4395340" cy="1716255"/>
          </a:xfrm>
        </p:spPr>
        <p:txBody>
          <a:bodyPr anchor="b">
            <a:normAutofit/>
          </a:bodyPr>
          <a:lstStyle/>
          <a:p>
            <a:r>
              <a:rPr lang="en-US" sz="5400" b="1" i="0">
                <a:effectLst/>
                <a:latin typeface="UnderstoodSans"/>
              </a:rPr>
              <a:t>Deafness</a:t>
            </a:r>
            <a:br>
              <a:rPr lang="en-US" sz="5400" b="1" i="0">
                <a:effectLst/>
                <a:latin typeface="UnderstoodSans"/>
              </a:rPr>
            </a:br>
            <a:endParaRPr lang="en-US" sz="5400"/>
          </a:p>
        </p:txBody>
      </p:sp>
      <p:sp>
        <p:nvSpPr>
          <p:cNvPr id="11" name="Rectangle 10">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100000">
                <a:schemeClr val="accent4"/>
              </a:gs>
              <a:gs pos="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FBD28CD-207C-405D-BE6E-1580667F2D5A}"/>
              </a:ext>
            </a:extLst>
          </p:cNvPr>
          <p:cNvPicPr>
            <a:picLocks noChangeAspect="1"/>
          </p:cNvPicPr>
          <p:nvPr/>
        </p:nvPicPr>
        <p:blipFill>
          <a:blip r:embed="rId2"/>
          <a:stretch>
            <a:fillRect/>
          </a:stretch>
        </p:blipFill>
        <p:spPr>
          <a:xfrm>
            <a:off x="279143" y="1718918"/>
            <a:ext cx="5221625" cy="3420164"/>
          </a:xfrm>
          <a:prstGeom prst="rect">
            <a:avLst/>
          </a:prstGeom>
        </p:spPr>
      </p:pic>
      <p:sp>
        <p:nvSpPr>
          <p:cNvPr id="3" name="Content Placeholder 2">
            <a:extLst>
              <a:ext uri="{FF2B5EF4-FFF2-40B4-BE49-F238E27FC236}">
                <a16:creationId xmlns:a16="http://schemas.microsoft.com/office/drawing/2014/main" id="{3FC10FB6-5FA6-4CF8-9122-02BA940A91CB}"/>
              </a:ext>
            </a:extLst>
          </p:cNvPr>
          <p:cNvSpPr>
            <a:spLocks noGrp="1"/>
          </p:cNvSpPr>
          <p:nvPr>
            <p:ph idx="1"/>
          </p:nvPr>
        </p:nvSpPr>
        <p:spPr>
          <a:xfrm>
            <a:off x="6392583" y="2645922"/>
            <a:ext cx="4434721" cy="3710427"/>
          </a:xfrm>
        </p:spPr>
        <p:txBody>
          <a:bodyPr anchor="t">
            <a:normAutofit/>
          </a:bodyPr>
          <a:lstStyle/>
          <a:p>
            <a:r>
              <a:rPr lang="en-US" sz="2800" b="0" i="0" dirty="0">
                <a:effectLst/>
                <a:latin typeface="UnderstoodSans"/>
              </a:rPr>
              <a:t>Kids with a diagnosis of deafness fall under this category. These are kids who can’t hear most or all sounds, even with a hearing aid.</a:t>
            </a:r>
            <a:endParaRPr lang="en-US" sz="2800" dirty="0"/>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2"/>
                </a:gs>
                <a:gs pos="100000">
                  <a:schemeClr val="accent4"/>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900003"/>
      </p:ext>
    </p:extLst>
  </p:cSld>
  <p:clrMapOvr>
    <a:masterClrMapping/>
  </p:clrMapOvr>
</p:sld>
</file>

<file path=ppt/theme/theme1.xml><?xml version="1.0" encoding="utf-8"?>
<a:theme xmlns:a="http://schemas.openxmlformats.org/drawingml/2006/main" name="GradientVTI">
  <a:themeElements>
    <a:clrScheme name="Office">
      <a:dk1>
        <a:srgbClr val="000000"/>
      </a:dk1>
      <a:lt1>
        <a:srgbClr val="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Univers">
      <a:majorFont>
        <a:latin typeface="Gill Sans Nova"/>
        <a:ea typeface=""/>
        <a:cs typeface=""/>
      </a:majorFont>
      <a:minorFont>
        <a:latin typeface="Gill Sans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dientVTI" id="{605F9078-86F9-4258-A3E1-F8EFF02AE8CC}" vid="{4848699B-BB01-41E3-9EC4-3D97DFE5292B}"/>
    </a:ext>
  </a:extLst>
</a:theme>
</file>

<file path=docProps/app.xml><?xml version="1.0" encoding="utf-8"?>
<Properties xmlns="http://schemas.openxmlformats.org/officeDocument/2006/extended-properties" xmlns:vt="http://schemas.openxmlformats.org/officeDocument/2006/docPropsVTypes">
  <TotalTime>32</TotalTime>
  <Words>637</Words>
  <Application>Microsoft Office PowerPoint</Application>
  <PresentationFormat>Widescreen</PresentationFormat>
  <Paragraphs>38</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Gill Sans Nova</vt:lpstr>
      <vt:lpstr>UnderstoodSans</vt:lpstr>
      <vt:lpstr>Univers</vt:lpstr>
      <vt:lpstr>GradientVTI</vt:lpstr>
      <vt:lpstr>Disabilities</vt:lpstr>
      <vt:lpstr>IDEA</vt:lpstr>
      <vt:lpstr>Specific learning disability (SLD) </vt:lpstr>
      <vt:lpstr>Other health impairment</vt:lpstr>
      <vt:lpstr>Autism spectrum disorder (ASD) </vt:lpstr>
      <vt:lpstr>Emotional disturbance </vt:lpstr>
      <vt:lpstr>Speech or language impairment </vt:lpstr>
      <vt:lpstr>Visual impairment, including blindness </vt:lpstr>
      <vt:lpstr>Deafness </vt:lpstr>
      <vt:lpstr>Hearing impairment </vt:lpstr>
      <vt:lpstr>Deaf-blindness </vt:lpstr>
      <vt:lpstr>Orthopedic impairment </vt:lpstr>
      <vt:lpstr>Intellectual disability </vt:lpstr>
      <vt:lpstr>Traumatic brain injury </vt:lpstr>
      <vt:lpstr>Multiple Disabilities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Disabilities</dc:title>
  <dc:creator>Russell, Kelly A.</dc:creator>
  <cp:lastModifiedBy>Russell, Kelly A.</cp:lastModifiedBy>
  <cp:revision>6</cp:revision>
  <dcterms:created xsi:type="dcterms:W3CDTF">2022-04-11T21:06:53Z</dcterms:created>
  <dcterms:modified xsi:type="dcterms:W3CDTF">2022-04-11T21:39:39Z</dcterms:modified>
</cp:coreProperties>
</file>