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779" r:id="rId3"/>
    <p:sldId id="78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41" d="100"/>
          <a:sy n="41" d="100"/>
        </p:scale>
        <p:origin x="66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954D4-BEB5-4C03-AC09-F61A9F506ADD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B9C01-1D0C-48B6-BCD9-C52247CCC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27" indent="-285741"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65" indent="-228593"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50" indent="-228593"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36" indent="-228593" defTabSz="917546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22" indent="-228593" defTabSz="9175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08" indent="-228593" defTabSz="9175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894" indent="-228593" defTabSz="9175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079" indent="-228593" defTabSz="9175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7CD7D1-4EB9-E74B-AE31-CA6498FF769D}" type="slidenum">
              <a:rPr lang="en-US" sz="1200">
                <a:latin typeface="Calibri" charset="0"/>
              </a:rPr>
              <a:pPr eaLnBrk="1" hangingPunct="1"/>
              <a:t>2</a:t>
            </a:fld>
            <a:endParaRPr lang="en-US" sz="1200">
              <a:latin typeface="Calibri" charset="0"/>
            </a:endParaRPr>
          </a:p>
        </p:txBody>
      </p:sp>
      <p:sp>
        <p:nvSpPr>
          <p:cNvPr id="279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9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09D80-1EE7-4761-8EE0-D7B0BAB939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D2EEEC-CBA5-432B-AB4C-2AF9B79E75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89574-E18D-47A1-8811-827485515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CEAE8-DEC9-466A-A181-D9113216F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C30AB-5EDF-4DB2-8058-0B6E043E1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7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C2E62-E2A8-4DD5-BE25-65DE26846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4345A0-971B-4FDD-B8D4-E1E961150D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37D92A-1363-48C6-9582-659D78215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72A2F-9687-4DFD-A6A4-93B2A6797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0D097-1C4E-48AF-840D-0D38C5C26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7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EC4F85-3218-4449-B094-A4B6719C38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B12F86-90CF-4D5F-8E39-B63196ED7A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826E0-81DD-4AF9-82F7-9CFFCD4E7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97025-FDF9-42B3-ADC5-375083347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A4757-3BB0-467E-81B8-0E9A0AD6A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775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B3508-2950-4C9C-B6A0-B8A04456A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25BD9-150D-4F56-B1AA-095E2853F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1E361-9ADE-42B9-8103-30E11BA9B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35246-1F56-499C-A99F-DD1419793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3EA1F-1F58-45AE-B177-E9856C14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9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6C352-936C-46B3-B9E4-F8CF9D532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227AB2-529C-41D1-B0AC-1D562655B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1E07E-3BDD-457B-81C0-043224D34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FF838-0D22-46FB-9C01-89EA6E4A2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4B82-782B-4D1C-AAFC-590CC593B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B635A-CD93-4589-99CD-995DAA3BA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2E091-0044-4D72-B795-6AFAE50041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C60218-DE26-426E-AFA6-671D69250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70432-4135-47A7-88C1-49F5B65A9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512F9C-6FBA-4FDD-91BF-C30D02759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05490A-1DF8-4CB4-B9EA-1D11E8220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69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80753-DA17-4E75-A130-DDEA753B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954A5E-FF20-4F4A-B30F-068A663E8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772903-18B0-4D15-93B5-37763B9A8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A023B7-EA0D-4059-99FF-02A827C6A2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EF8ED3-0D55-48A2-99B6-CD64638841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86533-4996-4189-A6B5-9E7B3FCE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79DB5D-F6B1-4033-8B45-E3E5ABA96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07B3CF-50D9-4549-949D-F3973E20E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1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3052C-98C1-4E97-8161-352271B8A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5155CD-102D-4EC8-8688-EDC5156EF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D9F462-0A7C-4134-A132-342478DA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0D1226-5EE9-4749-AB01-1FAFBCD66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02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9156DB-1844-4FE6-9DF7-A7B95D7C1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8B0A6E-88CA-4B76-BB0C-9E7C332B6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7E8503-3028-4685-9EBA-5C825198A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91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78634-4B3D-4C91-ACE6-120A1A934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DD64B-F81A-4A10-8EA1-6CAF7869B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5BBD1-0138-4388-824E-BE11F46F3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2DB986-B31A-4B2B-BEAE-AF1598BD1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51CCBD-833D-4A6E-9EE1-FB0CEC8D4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23487-BFDB-42E4-811A-C95DDB5E7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6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B9EDD-8FD5-439F-B9C7-A6D4EF704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C83841-6435-4F96-88F5-72D1387A3B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21EFE-BC4E-4A60-8D54-0A19A61D34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461D09-082B-4345-A457-B7B3F4D63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35B063-432A-450A-8B80-C543F407E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622A8F-A8F9-4CCE-AD9F-4F82EBD05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62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2C9AF0-B03C-4F2E-B915-48B121CA0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DD0769-2D94-4F1F-AF90-F705EA46E1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E8C3A-12A1-4B6C-8284-ACECA6FA27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31415-43BD-41AB-BCAE-B6B5158DCAFE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4F10C-8506-4BA0-A6AD-A18775FF8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C4375-FA24-4215-8040-A9BA2DB2CE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083BF-2ECD-4440-B110-41BA64B6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9C574-42E0-4223-A473-034B928E68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Sample Factorial Design Paragraphs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7CB85A-1A99-42FA-AB7F-93ECE3B237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16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34462"/>
            <a:ext cx="10769600" cy="631873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" charset="0"/>
                <a:ea typeface="ＭＳ Ｐゴシック" charset="0"/>
              </a:rPr>
              <a:t>We conducted a between-subjects factorial ANOVA on the dependent variable, the number of screams of agony. The main effect of the type of song significantly affected screams elicited, </a:t>
            </a:r>
            <a:r>
              <a:rPr lang="en-US" sz="2400" i="1" dirty="0">
                <a:latin typeface="Calibri" charset="0"/>
                <a:ea typeface="ＭＳ Ｐゴシック" charset="0"/>
              </a:rPr>
              <a:t>F</a:t>
            </a:r>
            <a:r>
              <a:rPr lang="en-US" sz="2400" dirty="0">
                <a:latin typeface="Calibri" charset="0"/>
                <a:ea typeface="ＭＳ Ｐゴシック" charset="0"/>
              </a:rPr>
              <a:t>(1, 64) </a:t>
            </a:r>
            <a:r>
              <a:rPr lang="en-US" sz="2400" i="1" dirty="0">
                <a:latin typeface="Calibri" charset="0"/>
                <a:ea typeface="ＭＳ Ｐゴシック" charset="0"/>
              </a:rPr>
              <a:t>= </a:t>
            </a:r>
            <a:r>
              <a:rPr lang="en-US" sz="2400" dirty="0">
                <a:latin typeface="Calibri" charset="0"/>
                <a:ea typeface="ＭＳ Ｐゴシック" charset="0"/>
              </a:rPr>
              <a:t>20.87, </a:t>
            </a:r>
            <a:r>
              <a:rPr lang="en-US" sz="2400" i="1" dirty="0">
                <a:latin typeface="Calibri" charset="0"/>
                <a:ea typeface="ＭＳ Ｐゴシック" charset="0"/>
              </a:rPr>
              <a:t>p</a:t>
            </a:r>
            <a:r>
              <a:rPr lang="en-US" sz="2400" dirty="0">
                <a:latin typeface="Calibri" charset="0"/>
                <a:ea typeface="ＭＳ Ｐゴシック" charset="0"/>
              </a:rPr>
              <a:t> &lt; .001. The symphonies elicited more screams of agony (</a:t>
            </a:r>
            <a:r>
              <a:rPr lang="en-US" sz="2400" i="1" dirty="0">
                <a:latin typeface="Calibri" charset="0"/>
                <a:ea typeface="ＭＳ Ｐゴシック" charset="0"/>
              </a:rPr>
              <a:t>M</a:t>
            </a:r>
            <a:r>
              <a:rPr lang="en-US" sz="2400" dirty="0">
                <a:latin typeface="Calibri" charset="0"/>
                <a:ea typeface="ＭＳ Ｐゴシック" charset="0"/>
              </a:rPr>
              <a:t> = 8.29; </a:t>
            </a:r>
            <a:r>
              <a:rPr lang="en-US" sz="2400" i="1" dirty="0">
                <a:latin typeface="Calibri" charset="0"/>
                <a:ea typeface="ＭＳ Ｐゴシック" charset="0"/>
              </a:rPr>
              <a:t>SD</a:t>
            </a:r>
            <a:r>
              <a:rPr lang="en-US" sz="2400" dirty="0">
                <a:latin typeface="Calibri" charset="0"/>
                <a:ea typeface="ＭＳ Ｐゴシック" charset="0"/>
              </a:rPr>
              <a:t> = 2.13) than the songs about flies (</a:t>
            </a:r>
            <a:r>
              <a:rPr lang="en-US" sz="2400" i="1" dirty="0">
                <a:latin typeface="Calibri" charset="0"/>
                <a:ea typeface="ＭＳ Ｐゴシック" charset="0"/>
              </a:rPr>
              <a:t>M</a:t>
            </a:r>
            <a:r>
              <a:rPr lang="en-US" sz="2400" dirty="0">
                <a:latin typeface="Calibri" charset="0"/>
                <a:ea typeface="ＭＳ Ｐゴシック" charset="0"/>
              </a:rPr>
              <a:t> = 6.21; </a:t>
            </a:r>
            <a:r>
              <a:rPr lang="en-US" sz="2400" i="1" dirty="0">
                <a:latin typeface="Calibri" charset="0"/>
                <a:ea typeface="ＭＳ Ｐゴシック" charset="0"/>
              </a:rPr>
              <a:t>SD</a:t>
            </a:r>
            <a:r>
              <a:rPr lang="en-US" sz="2400" dirty="0">
                <a:latin typeface="Calibri" charset="0"/>
                <a:ea typeface="ＭＳ Ｐゴシック" charset="0"/>
              </a:rPr>
              <a:t> = 2.00). The main effect of the songwriter was also significant, </a:t>
            </a:r>
            <a:r>
              <a:rPr lang="en-US" sz="2400" i="1" dirty="0">
                <a:latin typeface="Calibri" charset="0"/>
                <a:ea typeface="ＭＳ Ｐゴシック" charset="0"/>
              </a:rPr>
              <a:t>F</a:t>
            </a:r>
            <a:r>
              <a:rPr lang="en-US" sz="2400" dirty="0">
                <a:latin typeface="Calibri" charset="0"/>
                <a:ea typeface="ＭＳ Ｐゴシック" charset="0"/>
              </a:rPr>
              <a:t>(1, 64) </a:t>
            </a:r>
            <a:r>
              <a:rPr lang="en-US" sz="2400" i="1" dirty="0">
                <a:latin typeface="Calibri" charset="0"/>
                <a:ea typeface="ＭＳ Ｐゴシック" charset="0"/>
              </a:rPr>
              <a:t>= </a:t>
            </a:r>
            <a:r>
              <a:rPr lang="en-US" sz="2400" dirty="0">
                <a:latin typeface="Calibri" charset="0"/>
                <a:ea typeface="ＭＳ Ｐゴシック" charset="0"/>
              </a:rPr>
              <a:t>9.94, </a:t>
            </a:r>
            <a:r>
              <a:rPr lang="en-US" sz="2400" i="1" dirty="0">
                <a:latin typeface="Calibri" charset="0"/>
                <a:ea typeface="ＭＳ Ｐゴシック" charset="0"/>
              </a:rPr>
              <a:t>p</a:t>
            </a:r>
            <a:r>
              <a:rPr lang="en-US" sz="2400" dirty="0">
                <a:latin typeface="Calibri" charset="0"/>
                <a:ea typeface="ＭＳ Ｐゴシック" charset="0"/>
              </a:rPr>
              <a:t> = .002.  Shane’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s songs elicited significantly more screams of torment from the audience (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M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7.97; 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SD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2.46) than did Malcolm’s songs (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M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6.53; 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SD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1.91). The main effects were qualified by a significant </a:t>
            </a:r>
            <a:r>
              <a:rPr lang="en-US" sz="2400" dirty="0">
                <a:latin typeface="Calibri" charset="0"/>
                <a:ea typeface="ＭＳ Ｐゴシック" charset="0"/>
              </a:rPr>
              <a:t>song type X songwriter interaction, </a:t>
            </a:r>
            <a:r>
              <a:rPr lang="en-US" sz="2400" i="1" dirty="0">
                <a:latin typeface="Calibri" charset="0"/>
                <a:ea typeface="ＭＳ Ｐゴシック" charset="0"/>
              </a:rPr>
              <a:t>F</a:t>
            </a:r>
            <a:r>
              <a:rPr lang="en-US" sz="2400" dirty="0">
                <a:latin typeface="Calibri" charset="0"/>
                <a:ea typeface="ＭＳ Ｐゴシック" charset="0"/>
              </a:rPr>
              <a:t>(1, 64)</a:t>
            </a:r>
            <a:r>
              <a:rPr lang="en-US" sz="2400" i="1" dirty="0">
                <a:latin typeface="Calibri" charset="0"/>
                <a:ea typeface="ＭＳ Ｐゴシック" charset="0"/>
              </a:rPr>
              <a:t> = </a:t>
            </a:r>
            <a:r>
              <a:rPr lang="en-US" sz="2400" dirty="0">
                <a:latin typeface="Calibri" charset="0"/>
                <a:ea typeface="ＭＳ Ｐゴシック" charset="0"/>
              </a:rPr>
              <a:t>5.07,</a:t>
            </a:r>
            <a:r>
              <a:rPr lang="en-US" sz="2400" i="1" dirty="0">
                <a:latin typeface="Calibri" charset="0"/>
                <a:ea typeface="ＭＳ Ｐゴシック" charset="0"/>
              </a:rPr>
              <a:t> p = </a:t>
            </a:r>
            <a:r>
              <a:rPr lang="en-US" sz="2400" dirty="0">
                <a:latin typeface="Calibri" charset="0"/>
                <a:ea typeface="ＭＳ Ｐゴシック" charset="0"/>
              </a:rPr>
              <a:t>.028. Simple effects tests showed that although reactions to Malcolm’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s and Shane’s songs were similar for the songs about flies, they differed significantly for the symphony such that Shane’s symphony songs elicited more screams of torment (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M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9.53; 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SD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1.74) than Malcolm’s symphony songs (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M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7.06; 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SD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1.75), 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p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&lt; .001 . Further, significantly more screams were elicited by Shane’s symphony songs (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M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9.53; 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SD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1.74) than by his fly songs (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M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6.41; 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SD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2.06), 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p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&lt; .001, whereas there were no significant differences in screams elicited by Malcolm’s symphony and fly songs (</a:t>
            </a:r>
            <a:r>
              <a:rPr lang="en-US" altLang="ja-JP" sz="2400" i="1" dirty="0">
                <a:latin typeface="Calibri" charset="0"/>
                <a:ea typeface="ＭＳ Ｐゴシック" charset="0"/>
              </a:rPr>
              <a:t>p</a:t>
            </a:r>
            <a:r>
              <a:rPr lang="en-US" altLang="ja-JP" sz="2400" dirty="0">
                <a:latin typeface="Calibri" charset="0"/>
                <a:ea typeface="ＭＳ Ｐゴシック" charset="0"/>
              </a:rPr>
              <a:t> = .106), see Figure 1.</a:t>
            </a:r>
          </a:p>
          <a:p>
            <a:r>
              <a:rPr lang="en-US" sz="2400" dirty="0">
                <a:latin typeface="Calibri" charset="0"/>
                <a:ea typeface="ＭＳ Ｐゴシック" charset="0"/>
              </a:rPr>
              <a:t>NOTE: This one does not have 95% CIs or effect sizes, which you’ll need. </a:t>
            </a:r>
          </a:p>
        </p:txBody>
      </p:sp>
    </p:spTree>
    <p:extLst>
      <p:ext uri="{BB962C8B-B14F-4D97-AF65-F5344CB8AC3E}">
        <p14:creationId xmlns:p14="http://schemas.microsoft.com/office/powerpoint/2010/main" val="3049728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9827" y="485557"/>
            <a:ext cx="11001704" cy="6025602"/>
          </a:xfrm>
        </p:spPr>
        <p:txBody>
          <a:bodyPr>
            <a:normAutofit fontScale="92500"/>
          </a:bodyPr>
          <a:lstStyle/>
          <a:p>
            <a:r>
              <a:rPr lang="en-US" dirty="0">
                <a:cs typeface="Chalkboard"/>
              </a:rPr>
              <a:t>To examine the effect of dress type (casual, professional) and having a tattoo visible or not on time spent helping a stranger, we conducted a two-way between-subjects ANOVA.  There was a significant main effect for tattoo visibility. Participants spent less time giving directions to strangers who had a visible tattoo (</a:t>
            </a:r>
            <a:r>
              <a:rPr lang="en-US" i="1" dirty="0">
                <a:cs typeface="Chalkboard"/>
              </a:rPr>
              <a:t>M</a:t>
            </a:r>
            <a:r>
              <a:rPr lang="en-US" dirty="0">
                <a:cs typeface="Chalkboard"/>
              </a:rPr>
              <a:t> = 33.65 s; </a:t>
            </a:r>
            <a:r>
              <a:rPr lang="en-US" i="1" dirty="0">
                <a:cs typeface="Chalkboard"/>
              </a:rPr>
              <a:t>SD</a:t>
            </a:r>
            <a:r>
              <a:rPr lang="en-US" dirty="0">
                <a:cs typeface="Chalkboard"/>
              </a:rPr>
              <a:t> = 23.78 s) than they spent with those with no tattoo visible </a:t>
            </a:r>
            <a:r>
              <a:rPr lang="en-US" i="1" dirty="0">
                <a:cs typeface="Chalkboard"/>
              </a:rPr>
              <a:t>(M </a:t>
            </a:r>
            <a:r>
              <a:rPr lang="en-US" dirty="0">
                <a:cs typeface="Chalkboard"/>
              </a:rPr>
              <a:t>= 47.60 s; </a:t>
            </a:r>
            <a:r>
              <a:rPr lang="en-US" i="1" dirty="0">
                <a:cs typeface="Chalkboard"/>
              </a:rPr>
              <a:t>SD</a:t>
            </a:r>
            <a:r>
              <a:rPr lang="en-US" dirty="0">
                <a:cs typeface="Chalkboard"/>
              </a:rPr>
              <a:t> = 36.40 s), </a:t>
            </a:r>
            <a:r>
              <a:rPr lang="en-US" i="1" dirty="0">
                <a:cs typeface="Chalkboard"/>
              </a:rPr>
              <a:t>F</a:t>
            </a:r>
            <a:r>
              <a:rPr lang="en-US" dirty="0">
                <a:cs typeface="Chalkboard"/>
              </a:rPr>
              <a:t>(1, 76) = 4.34</a:t>
            </a:r>
            <a:r>
              <a:rPr lang="en-US" i="1" dirty="0">
                <a:cs typeface="Chalkboard"/>
              </a:rPr>
              <a:t>, p </a:t>
            </a:r>
            <a:r>
              <a:rPr lang="en-US" dirty="0">
                <a:cs typeface="Chalkboard"/>
              </a:rPr>
              <a:t>= .041. There was no significant difference in the amount of time spent giving directions to a professionally dressed stranger (</a:t>
            </a:r>
            <a:r>
              <a:rPr lang="en-US" i="1" dirty="0">
                <a:cs typeface="Chalkboard"/>
              </a:rPr>
              <a:t>M</a:t>
            </a:r>
            <a:r>
              <a:rPr lang="en-US" dirty="0">
                <a:cs typeface="Chalkboard"/>
              </a:rPr>
              <a:t> = 44.23 s; </a:t>
            </a:r>
            <a:r>
              <a:rPr lang="en-US" i="1" dirty="0">
                <a:cs typeface="Chalkboard"/>
              </a:rPr>
              <a:t>SD</a:t>
            </a:r>
            <a:r>
              <a:rPr lang="en-US" dirty="0">
                <a:cs typeface="Chalkboard"/>
              </a:rPr>
              <a:t> = 32.66 s) than the time spent giving directions to a casually dressed stranger </a:t>
            </a:r>
            <a:r>
              <a:rPr lang="en-US" i="1" dirty="0">
                <a:cs typeface="Chalkboard"/>
              </a:rPr>
              <a:t>(M </a:t>
            </a:r>
            <a:r>
              <a:rPr lang="en-US" dirty="0">
                <a:cs typeface="Chalkboard"/>
              </a:rPr>
              <a:t>= 37.03 s; </a:t>
            </a:r>
            <a:r>
              <a:rPr lang="en-US" i="1" dirty="0">
                <a:cs typeface="Chalkboard"/>
              </a:rPr>
              <a:t>SD</a:t>
            </a:r>
            <a:r>
              <a:rPr lang="en-US" dirty="0">
                <a:cs typeface="Chalkboard"/>
              </a:rPr>
              <a:t> = 29.94 s), </a:t>
            </a:r>
            <a:r>
              <a:rPr lang="en-US" i="1" dirty="0">
                <a:cs typeface="Chalkboard"/>
              </a:rPr>
              <a:t>F</a:t>
            </a:r>
            <a:r>
              <a:rPr lang="en-US" dirty="0">
                <a:cs typeface="Chalkboard"/>
              </a:rPr>
              <a:t>(1, 76) = 1.56</a:t>
            </a:r>
            <a:r>
              <a:rPr lang="en-US" i="1" dirty="0">
                <a:cs typeface="Chalkboard"/>
              </a:rPr>
              <a:t>, p </a:t>
            </a:r>
            <a:r>
              <a:rPr lang="en-US" dirty="0">
                <a:cs typeface="Chalkboard"/>
              </a:rPr>
              <a:t>= .286.  </a:t>
            </a:r>
            <a:r>
              <a:rPr lang="en-US" dirty="0"/>
              <a:t>There was an interaction such that participants spent more time giving directions to professionally-dressed strangers when their tattoo was not visible </a:t>
            </a:r>
            <a:r>
              <a:rPr lang="en-US" dirty="0">
                <a:cs typeface="Chalkboard"/>
              </a:rPr>
              <a:t>(</a:t>
            </a:r>
            <a:r>
              <a:rPr lang="en-US" i="1" dirty="0">
                <a:cs typeface="Chalkboard"/>
              </a:rPr>
              <a:t>M</a:t>
            </a:r>
            <a:r>
              <a:rPr lang="en-US" dirty="0">
                <a:cs typeface="Chalkboard"/>
              </a:rPr>
              <a:t> = 58.65 s; </a:t>
            </a:r>
            <a:r>
              <a:rPr lang="en-US" i="1" dirty="0">
                <a:cs typeface="Chalkboard"/>
              </a:rPr>
              <a:t>SD</a:t>
            </a:r>
            <a:r>
              <a:rPr lang="en-US" dirty="0">
                <a:cs typeface="Chalkboard"/>
              </a:rPr>
              <a:t> = 37.13 s) </a:t>
            </a:r>
            <a:r>
              <a:rPr lang="en-US" dirty="0"/>
              <a:t>compared to when the tattoo was visible </a:t>
            </a:r>
            <a:r>
              <a:rPr lang="en-US" dirty="0">
                <a:cs typeface="Chalkboard"/>
              </a:rPr>
              <a:t>(</a:t>
            </a:r>
            <a:r>
              <a:rPr lang="en-US" i="1" dirty="0">
                <a:cs typeface="Chalkboard"/>
              </a:rPr>
              <a:t>M</a:t>
            </a:r>
            <a:r>
              <a:rPr lang="en-US" dirty="0">
                <a:cs typeface="Chalkboard"/>
              </a:rPr>
              <a:t> = 29.80 s; </a:t>
            </a:r>
            <a:r>
              <a:rPr lang="en-US" i="1" dirty="0">
                <a:cs typeface="Chalkboard"/>
              </a:rPr>
              <a:t>SD</a:t>
            </a:r>
            <a:r>
              <a:rPr lang="en-US" dirty="0">
                <a:cs typeface="Chalkboard"/>
              </a:rPr>
              <a:t> = 19.13 s), </a:t>
            </a:r>
            <a:r>
              <a:rPr lang="en-US" i="1" dirty="0">
                <a:cs typeface="Chalkboard"/>
              </a:rPr>
              <a:t>p</a:t>
            </a:r>
            <a:r>
              <a:rPr lang="en-US" dirty="0">
                <a:cs typeface="Chalkboard"/>
              </a:rPr>
              <a:t> = .003 </a:t>
            </a:r>
            <a:r>
              <a:rPr lang="en-US" dirty="0"/>
              <a:t>. However, there was no difference in how long participants spent giving directions to casually-dressed strangers with a visible tattoo </a:t>
            </a:r>
            <a:r>
              <a:rPr lang="en-US" dirty="0">
                <a:cs typeface="Chalkboard"/>
              </a:rPr>
              <a:t>(</a:t>
            </a:r>
            <a:r>
              <a:rPr lang="en-US" i="1" dirty="0">
                <a:cs typeface="Chalkboard"/>
              </a:rPr>
              <a:t>M</a:t>
            </a:r>
            <a:r>
              <a:rPr lang="en-US" dirty="0">
                <a:cs typeface="Chalkboard"/>
              </a:rPr>
              <a:t> = 37.50 s; </a:t>
            </a:r>
            <a:r>
              <a:rPr lang="en-US" i="1" dirty="0">
                <a:cs typeface="Chalkboard"/>
              </a:rPr>
              <a:t>SD</a:t>
            </a:r>
            <a:r>
              <a:rPr lang="en-US" dirty="0">
                <a:cs typeface="Chalkboard"/>
              </a:rPr>
              <a:t> = 27.50 s) </a:t>
            </a:r>
            <a:r>
              <a:rPr lang="en-US" dirty="0"/>
              <a:t>or without a visible tattoo </a:t>
            </a:r>
            <a:r>
              <a:rPr lang="en-US" dirty="0">
                <a:cs typeface="Chalkboard"/>
              </a:rPr>
              <a:t>(</a:t>
            </a:r>
            <a:r>
              <a:rPr lang="en-US" i="1" dirty="0">
                <a:cs typeface="Chalkboard"/>
              </a:rPr>
              <a:t>M</a:t>
            </a:r>
            <a:r>
              <a:rPr lang="en-US" dirty="0">
                <a:cs typeface="Chalkboard"/>
              </a:rPr>
              <a:t> = 36.55 s; </a:t>
            </a:r>
            <a:r>
              <a:rPr lang="en-US" i="1" dirty="0">
                <a:cs typeface="Chalkboard"/>
              </a:rPr>
              <a:t>SD</a:t>
            </a:r>
            <a:r>
              <a:rPr lang="en-US" dirty="0">
                <a:cs typeface="Chalkboard"/>
              </a:rPr>
              <a:t> = 32.92 s) </a:t>
            </a:r>
            <a:r>
              <a:rPr lang="en-US" dirty="0"/>
              <a:t>, </a:t>
            </a:r>
            <a:r>
              <a:rPr lang="en-US" i="1" dirty="0"/>
              <a:t>p</a:t>
            </a:r>
            <a:r>
              <a:rPr lang="en-US" dirty="0"/>
              <a:t> = .920, </a:t>
            </a:r>
            <a:r>
              <a:rPr lang="en-US" i="1" dirty="0"/>
              <a:t>F</a:t>
            </a:r>
            <a:r>
              <a:rPr lang="en-US" dirty="0"/>
              <a:t>(1, 76) = 4.95, </a:t>
            </a:r>
            <a:r>
              <a:rPr lang="en-US" i="1" dirty="0"/>
              <a:t>p</a:t>
            </a:r>
            <a:r>
              <a:rPr lang="en-US" dirty="0"/>
              <a:t> = .029. </a:t>
            </a:r>
          </a:p>
          <a:p>
            <a:endParaRPr lang="en-US" dirty="0">
              <a:cs typeface="Chalkboard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05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598</Words>
  <Application>Microsoft Office PowerPoint</Application>
  <PresentationFormat>Widescreen</PresentationFormat>
  <Paragraphs>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Sample Factorial Design Paragraphs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Factorial Design Paragraphs</dc:title>
  <dc:creator>Harbert Lab</dc:creator>
  <cp:lastModifiedBy>Harbert Lab</cp:lastModifiedBy>
  <cp:revision>3</cp:revision>
  <dcterms:created xsi:type="dcterms:W3CDTF">2022-04-12T15:34:06Z</dcterms:created>
  <dcterms:modified xsi:type="dcterms:W3CDTF">2022-04-12T15:39:04Z</dcterms:modified>
</cp:coreProperties>
</file>