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7"/>
  </p:notesMasterIdLst>
  <p:sldIdLst>
    <p:sldId id="256" r:id="rId5"/>
    <p:sldId id="258" r:id="rId6"/>
    <p:sldId id="259" r:id="rId7"/>
    <p:sldId id="257" r:id="rId8"/>
    <p:sldId id="260" r:id="rId9"/>
    <p:sldId id="279" r:id="rId10"/>
    <p:sldId id="298" r:id="rId11"/>
    <p:sldId id="380" r:id="rId12"/>
    <p:sldId id="261" r:id="rId13"/>
    <p:sldId id="262" r:id="rId14"/>
    <p:sldId id="265" r:id="rId15"/>
    <p:sldId id="381" r:id="rId16"/>
    <p:sldId id="379" r:id="rId17"/>
    <p:sldId id="295" r:id="rId18"/>
    <p:sldId id="266" r:id="rId19"/>
    <p:sldId id="311" r:id="rId20"/>
    <p:sldId id="372" r:id="rId21"/>
    <p:sldId id="267" r:id="rId22"/>
    <p:sldId id="268" r:id="rId23"/>
    <p:sldId id="269" r:id="rId24"/>
    <p:sldId id="270" r:id="rId25"/>
    <p:sldId id="272" r:id="rId26"/>
    <p:sldId id="273" r:id="rId27"/>
    <p:sldId id="271" r:id="rId28"/>
    <p:sldId id="274" r:id="rId29"/>
    <p:sldId id="275" r:id="rId30"/>
    <p:sldId id="276" r:id="rId31"/>
    <p:sldId id="277" r:id="rId32"/>
    <p:sldId id="278" r:id="rId33"/>
    <p:sldId id="382" r:id="rId34"/>
    <p:sldId id="263" r:id="rId35"/>
    <p:sldId id="26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5EC1D1-D76A-4A40-B2A5-C21F59E3718C}" v="37" dt="2021-12-28T06:59:54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02" autoAdjust="0"/>
    <p:restoredTop sz="92081" autoAdjust="0"/>
  </p:normalViewPr>
  <p:slideViewPr>
    <p:cSldViewPr snapToGrid="0">
      <p:cViewPr>
        <p:scale>
          <a:sx n="91" d="100"/>
          <a:sy n="91" d="100"/>
        </p:scale>
        <p:origin x="-88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6ED57-8109-453A-9D32-227D8B488E65}" type="datetimeFigureOut">
              <a:rPr lang="en-US" smtClean="0"/>
              <a:t>4/12/22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9C359-3E18-424D-A1AC-07B92B5A8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243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>
            <a:extLst>
              <a:ext uri="{FF2B5EF4-FFF2-40B4-BE49-F238E27FC236}">
                <a16:creationId xmlns:a16="http://schemas.microsoft.com/office/drawing/2014/main" id="{BEADEDF3-FCD2-628C-D216-C62792C11D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6" name="Notes Placeholder 2">
            <a:extLst>
              <a:ext uri="{FF2B5EF4-FFF2-40B4-BE49-F238E27FC236}">
                <a16:creationId xmlns:a16="http://schemas.microsoft.com/office/drawing/2014/main" id="{C3760585-D668-D326-8226-ABB2FCE6F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2947" name="Slide Number Placeholder 3">
            <a:extLst>
              <a:ext uri="{FF2B5EF4-FFF2-40B4-BE49-F238E27FC236}">
                <a16:creationId xmlns:a16="http://schemas.microsoft.com/office/drawing/2014/main" id="{77C06348-7A43-B928-DDA4-BA7C7955C3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E521E52-0C31-6E43-8D60-54144956FCB5}" type="slidenum">
              <a:rPr lang="en-US" altLang="en-US"/>
              <a:pPr/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9C359-3E18-424D-A1AC-07B92B5A87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14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7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2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608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6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5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73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00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2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48F30-39BD-4379-8F02-351158B7DFE2}" type="datetimeFigureOut">
              <a:rPr lang="en-US" smtClean="0"/>
              <a:t>4/12/22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034E8-1202-43F6-80B1-30A69D3B7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526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E2BA4-9291-474F-B758-21A9EFEB6E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Postmodernism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605E95-AE2E-4501-8ED7-DA5BA66E66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Farrington chapter 12</a:t>
            </a:r>
          </a:p>
        </p:txBody>
      </p:sp>
    </p:spTree>
    <p:extLst>
      <p:ext uri="{BB962C8B-B14F-4D97-AF65-F5344CB8AC3E}">
        <p14:creationId xmlns:p14="http://schemas.microsoft.com/office/powerpoint/2010/main" val="1602935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366DD-54DA-4AA2-B743-369574717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72" y="5882228"/>
            <a:ext cx="10659256" cy="840860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 Houston Conwill, Joseph De Pace, and Estella Conwill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Majozo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Ring Shout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installed 1994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B462B1-AB6C-4DC3-92CB-A8FD7054C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028" y="134912"/>
            <a:ext cx="6485944" cy="574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16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F979C-8751-4B65-8E1D-BB239AB70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903" y="6071016"/>
            <a:ext cx="7706194" cy="491475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12.8 Renée Green,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Mise-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Scène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Commemorative Toile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F71160-0E8C-459D-9413-7A3DEFF2E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524" y="106584"/>
            <a:ext cx="7134952" cy="596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96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A1AE9-41AC-40F9-A513-2BC971D9A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844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13.3 Kara Walker,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Gone: An Historical Romance of a Civil War as It Occurred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b’tween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Dusky Thighs of One Young Negress and Her Heart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1EF009-16C3-4BA2-A733-883C847D3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00" y="805217"/>
            <a:ext cx="11374599" cy="483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22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Content Placeholder 3" descr="kara walker.jpg">
            <a:extLst>
              <a:ext uri="{FF2B5EF4-FFF2-40B4-BE49-F238E27FC236}">
                <a16:creationId xmlns:a16="http://schemas.microsoft.com/office/drawing/2014/main" id="{290BF076-5758-161D-0B37-95A8CBFA91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7900" y="838200"/>
            <a:ext cx="7696200" cy="4738688"/>
          </a:xfrm>
        </p:spPr>
      </p:pic>
      <p:sp>
        <p:nvSpPr>
          <p:cNvPr id="81922" name="TextBox 4">
            <a:extLst>
              <a:ext uri="{FF2B5EF4-FFF2-40B4-BE49-F238E27FC236}">
                <a16:creationId xmlns:a16="http://schemas.microsoft.com/office/drawing/2014/main" id="{289A3FA5-F505-C2D8-87E7-00099496D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900" y="5791201"/>
            <a:ext cx="7696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dirty="0"/>
              <a:t>15.43 Kara Walker, </a:t>
            </a:r>
            <a:r>
              <a:rPr lang="en-US" altLang="en-US" i="1" dirty="0"/>
              <a:t>Grub for Sharks: A Concession to the Negro Populace</a:t>
            </a:r>
            <a:r>
              <a:rPr lang="en-US" altLang="en-US" dirty="0"/>
              <a:t>, 2004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6" descr="walker_darkytown_rebellion">
            <a:extLst>
              <a:ext uri="{FF2B5EF4-FFF2-40B4-BE49-F238E27FC236}">
                <a16:creationId xmlns:a16="http://schemas.microsoft.com/office/drawing/2014/main" id="{ABD85AF2-D518-97E6-F691-4F0AF9BEC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685800"/>
            <a:ext cx="662463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0" name="Text Box 7">
            <a:extLst>
              <a:ext uri="{FF2B5EF4-FFF2-40B4-BE49-F238E27FC236}">
                <a16:creationId xmlns:a16="http://schemas.microsoft.com/office/drawing/2014/main" id="{D56FCD3A-D5F1-5213-B321-DA462F5DF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5791201"/>
            <a:ext cx="5291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Kara Walker, </a:t>
            </a:r>
            <a:r>
              <a:rPr lang="en-US" altLang="en-US" i="1" dirty="0" err="1"/>
              <a:t>Darkytown</a:t>
            </a:r>
            <a:r>
              <a:rPr lang="en-US" altLang="en-US" i="1" dirty="0"/>
              <a:t> Rebellion</a:t>
            </a:r>
            <a:r>
              <a:rPr lang="en-US" altLang="en-US" dirty="0"/>
              <a:t>, 2001, Whitney Museum of American Art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BFE16-5EA3-488A-8EBA-21999CEC5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247" y="6154110"/>
            <a:ext cx="4183505" cy="67435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12.9 Fred Wilson,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Guarded 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7F92FF-E821-4B17-A670-EFEA1F0C8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509" y="273375"/>
            <a:ext cx="7840980" cy="588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99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>
            <a:extLst>
              <a:ext uri="{FF2B5EF4-FFF2-40B4-BE49-F238E27FC236}">
                <a16:creationId xmlns:a16="http://schemas.microsoft.com/office/drawing/2014/main" id="{3864439F-FFB5-2FE8-6A08-03806824B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6278564"/>
            <a:ext cx="18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79874" name="Rectangle 3">
            <a:extLst>
              <a:ext uri="{FF2B5EF4-FFF2-40B4-BE49-F238E27FC236}">
                <a16:creationId xmlns:a16="http://schemas.microsoft.com/office/drawing/2014/main" id="{A315F8F3-6BE6-0C6B-E55B-172FF9975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0" y="6414700"/>
            <a:ext cx="28552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Fred Wilson, </a:t>
            </a:r>
            <a:r>
              <a:rPr lang="en-US" altLang="en-US" i="1" dirty="0"/>
              <a:t>Mining the Museum</a:t>
            </a:r>
            <a:r>
              <a:rPr lang="en-US" altLang="en-US" dirty="0"/>
              <a:t>, 1992</a:t>
            </a:r>
          </a:p>
        </p:txBody>
      </p:sp>
      <p:pic>
        <p:nvPicPr>
          <p:cNvPr id="79875" name="Picture 4" descr="1992-2">
            <a:extLst>
              <a:ext uri="{FF2B5EF4-FFF2-40B4-BE49-F238E27FC236}">
                <a16:creationId xmlns:a16="http://schemas.microsoft.com/office/drawing/2014/main" id="{ED9D7A01-B579-F0F6-15E2-B37BC8321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4800"/>
            <a:ext cx="784860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 descr="http://www.artsjournal.com/artopia/images/yourssmall.jpg">
            <a:extLst>
              <a:ext uri="{FF2B5EF4-FFF2-40B4-BE49-F238E27FC236}">
                <a16:creationId xmlns:a16="http://schemas.microsoft.com/office/drawing/2014/main" id="{7D234F77-644E-B7D3-34B7-FBD846706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66801"/>
            <a:ext cx="5735638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TextBox 2">
            <a:extLst>
              <a:ext uri="{FF2B5EF4-FFF2-40B4-BE49-F238E27FC236}">
                <a16:creationId xmlns:a16="http://schemas.microsoft.com/office/drawing/2014/main" id="{C37178A1-52BA-9894-9C93-FF1F960C6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1" y="5715001"/>
            <a:ext cx="2327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Fred Wilson, </a:t>
            </a:r>
            <a:r>
              <a:rPr lang="en-US" altLang="en-US" i="1" dirty="0"/>
              <a:t>Mine/Yours, </a:t>
            </a:r>
            <a:r>
              <a:rPr lang="en-US" altLang="en-US" dirty="0"/>
              <a:t> 1995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E85C2-FEBB-4A27-8893-2F8D8EE00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102" y="6082545"/>
            <a:ext cx="6791793" cy="58824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12.10 Martha Jackson-Jarvis,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Ochun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Earth Mounds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1999-2000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A81F90-BD96-4E2D-9A31-5539CD58A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429" y="481330"/>
            <a:ext cx="8261138" cy="542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40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95F80-1287-42BD-B788-597B2663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6890" y="6042873"/>
            <a:ext cx="4618220" cy="65870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12.11 Noah Purifoy,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Sculpture Garden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03E9CA-F3B2-44BE-86D9-A334FEEA0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227" y="485775"/>
            <a:ext cx="9615546" cy="540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89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506AF-BFDD-43E0-A8DB-0E7E29262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959" y="6143836"/>
            <a:ext cx="4828082" cy="47432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 Frederick Eversley,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Red Lens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5FA1EC-954F-4421-B3DB-15EDF6A50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799" y="295795"/>
            <a:ext cx="7772402" cy="582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2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FCAB9-0101-467D-878B-35334ED88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492" y="6226279"/>
            <a:ext cx="4933013" cy="38438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12.12 John Outterbridge,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Strange Fruit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1969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31CCF8-734F-49B0-B00A-244BA4639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686" y="52843"/>
            <a:ext cx="6094626" cy="617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54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58D15-F2C0-4772-A40C-F794E29CD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559" y="5940341"/>
            <a:ext cx="6656882" cy="55039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12.13 Aminah Brenda Lynn Robinson,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Gift of Love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1974-2002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AAF653-7858-49FA-8A92-849DEE033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602" y="146730"/>
            <a:ext cx="4794795" cy="554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44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4396C-405E-4086-8C29-899183E8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693" y="5978567"/>
            <a:ext cx="4018613" cy="51217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12.15 Willie Cole,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Neo-Senufo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36C921-DE91-4F6D-A09B-7D7DF0DA09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412"/>
          <a:stretch/>
        </p:blipFill>
        <p:spPr>
          <a:xfrm>
            <a:off x="3652150" y="367259"/>
            <a:ext cx="4887699" cy="523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96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26F06-A480-4CD0-A6A4-3E6377043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107" y="6315596"/>
            <a:ext cx="5277786" cy="313055"/>
          </a:xfrm>
        </p:spPr>
        <p:txBody>
          <a:bodyPr>
            <a:no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12.16 Willie Cole,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in the Philippines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C2327-C4E8-4C4B-8398-143C9454C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29349"/>
            <a:ext cx="59055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791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F7636-B15D-405C-BD9F-8B409C45B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6928" y="6112477"/>
            <a:ext cx="4738141" cy="65119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12.14 Alison Saar,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Compton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Nocture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695BE5-8519-4967-B4CD-3D1CFBCF5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837" y="108748"/>
            <a:ext cx="7998322" cy="600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4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BD289-EBEA-48DC-B893-9C8472EA9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5838" y="6061387"/>
            <a:ext cx="9040319" cy="53428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12.17 Carrie Mae Weems,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Here I Saw What Happened and I Cried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1995/1996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AD594C-7D77-452D-8E1C-74644ECFD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564" y="114474"/>
            <a:ext cx="8390869" cy="58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7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03228-060F-45AB-8197-8824EEA8B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36" y="5752477"/>
            <a:ext cx="10777928" cy="993097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12.18 Leon Poirier and George Specht,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Croisi</a:t>
            </a:r>
            <a:r>
              <a:rPr lang="en-US" sz="2000" b="1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è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Noire: Femme d’un chef Mangbetu (Congo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Belge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4031B-6D34-462E-8CDD-97F8B5CA3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542" y="100093"/>
            <a:ext cx="3594916" cy="565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782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63BB-F74A-4881-85B5-DBD360DDF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185" y="6069936"/>
            <a:ext cx="3897630" cy="66278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12.19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Dawoud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Bey,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Syretta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4DBD41-A103-4A84-A5E2-A3E1DD308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997" y="0"/>
            <a:ext cx="3134006" cy="618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731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47531-4026-4C2F-9A60-7C2CDA025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541" y="6030885"/>
            <a:ext cx="5082915" cy="59690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12.20 Lyle Ashton Harris,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Untitled #1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1987-88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1750D4-20AB-42DB-BB7C-613DDC3F1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977" y="365126"/>
            <a:ext cx="8072045" cy="551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532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2EB96-4545-44AD-A4A9-18F22197F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4523" y="6070196"/>
            <a:ext cx="5257800" cy="47432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12.21 Lorna Simpson,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Day Forecast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2BC11E-8CB9-44BE-9857-23E1681D3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210" y="313480"/>
            <a:ext cx="6970426" cy="571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90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72964-1AAB-4B5A-9898-82AAD6EDD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801" y="5883754"/>
            <a:ext cx="8920397" cy="62197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12.2 Lorenzo Pace,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Triumph of the Human Spirit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commissioned 1991, installed 2000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BB755C-B3AC-472B-AD53-F64CD65AD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385" y="352269"/>
            <a:ext cx="8297228" cy="553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6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B16B3-8F26-3AC9-EC70-297891EBF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37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AFCD0-130A-47D6-AF74-1BA148D9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247" y="6079230"/>
            <a:ext cx="4183505" cy="56988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 Terry Adkins,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Trumpet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4226A-C17B-4ADA-BD18-140D36ADA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97" y="778770"/>
            <a:ext cx="10069205" cy="49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8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520F-3FC7-430D-B57D-62832FDE8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52309"/>
            <a:ext cx="10515600" cy="1103948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12.6 Lorraine O’Grady,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Rivers, First Draft (The Woman in the White Kitchen Tastes Coconut)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1982/2015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6C9C8-49C0-4DAE-84D8-2715F86B3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701" y="201743"/>
            <a:ext cx="6830597" cy="546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36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0FB87-D32A-48C1-B1EE-27092CAB4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948" y="6094821"/>
            <a:ext cx="4798102" cy="49580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Glenn </a:t>
            </a:r>
            <a:r>
              <a:rPr lang="en-US" sz="20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Ligon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Untitled (Four Etchings)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1992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6FD1A0-AD87-4C52-97CF-01FAE1214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089" y="519351"/>
            <a:ext cx="3518529" cy="50408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8B343C-E4BB-40ED-8662-9CF0614E4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20" y="267376"/>
            <a:ext cx="4132737" cy="58497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9EE7C2-23E6-40B7-B917-D2F45D659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9720" y="572681"/>
            <a:ext cx="3481360" cy="493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13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EAAC-8C3D-4E1E-B0E0-7D7E143C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913" y="6107857"/>
            <a:ext cx="7736174" cy="48781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12.3 Howardena Pindell,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Separate but Equal Genocide: AIDS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1991-1992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E268CC-98EF-4CA3-BA8E-223A11727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829" y="262328"/>
            <a:ext cx="6922342" cy="57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4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6F93B-AF22-C745-D57A-2AE541722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13408"/>
            <a:ext cx="4225336" cy="67445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BBE8DA-3E0C-1B5A-3051-D0569C7B3F1A}"/>
              </a:ext>
            </a:extLst>
          </p:cNvPr>
          <p:cNvSpPr txBox="1"/>
          <p:nvPr/>
        </p:nvSpPr>
        <p:spPr>
          <a:xfrm>
            <a:off x="5210620" y="5987460"/>
            <a:ext cx="68594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Howardena Pindell,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Autobiography: Water (Ancestors, Middle Passage, Family Ghosts)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1988.  Acrylic and mixed media, 118” x 71”.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937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>
            <a:extLst>
              <a:ext uri="{FF2B5EF4-FFF2-40B4-BE49-F238E27FC236}">
                <a16:creationId xmlns:a16="http://schemas.microsoft.com/office/drawing/2014/main" id="{0A584427-3820-8CBA-9F27-0B84F51450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84054" y="6285375"/>
            <a:ext cx="2836985" cy="5175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400" dirty="0"/>
              <a:t>Adrian Piper, </a:t>
            </a:r>
            <a:r>
              <a:rPr lang="en-US" altLang="en-US" sz="1400" i="1" dirty="0"/>
              <a:t>Cornered</a:t>
            </a:r>
            <a:r>
              <a:rPr lang="en-US" altLang="en-US" sz="1400" dirty="0"/>
              <a:t>, 1988</a:t>
            </a:r>
          </a:p>
        </p:txBody>
      </p:sp>
      <p:pic>
        <p:nvPicPr>
          <p:cNvPr id="86018" name="Picture 3">
            <a:extLst>
              <a:ext uri="{FF2B5EF4-FFF2-40B4-BE49-F238E27FC236}">
                <a16:creationId xmlns:a16="http://schemas.microsoft.com/office/drawing/2014/main" id="{A0661657-53C1-17F4-9644-F51D9D79C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5100"/>
            <a:ext cx="7924800" cy="603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>
            <a:extLst>
              <a:ext uri="{FF2B5EF4-FFF2-40B4-BE49-F238E27FC236}">
                <a16:creationId xmlns:a16="http://schemas.microsoft.com/office/drawing/2014/main" id="{D62A0824-55B0-AF00-5883-0B2545DC8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6361114"/>
            <a:ext cx="18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99290B5B-8FF8-AA5C-296A-20247D67C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822" y="6430962"/>
            <a:ext cx="29876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/>
              <a:t>Adrian Piper</a:t>
            </a:r>
            <a:r>
              <a:rPr lang="en-US" altLang="en-US" sz="1200" i="1" dirty="0"/>
              <a:t>, Catalysis IV</a:t>
            </a:r>
            <a:r>
              <a:rPr lang="en-US" altLang="en-US" sz="1200" dirty="0"/>
              <a:t>, 1970-71</a:t>
            </a:r>
          </a:p>
        </p:txBody>
      </p:sp>
      <p:pic>
        <p:nvPicPr>
          <p:cNvPr id="39939" name="Picture 4" descr="11-12">
            <a:extLst>
              <a:ext uri="{FF2B5EF4-FFF2-40B4-BE49-F238E27FC236}">
                <a16:creationId xmlns:a16="http://schemas.microsoft.com/office/drawing/2014/main" id="{4BFE1BFB-B277-C761-C24F-9B154B25E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52400"/>
            <a:ext cx="4826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7D59B-CA60-4606-B197-813B10F3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460" y="5987936"/>
            <a:ext cx="6357079" cy="60773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12.4 Pat Ward Williams,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Accused/Blowtorch/Padlock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EC2B22-A632-4406-89B1-006418949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12" y="555260"/>
            <a:ext cx="9282576" cy="524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483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1A0B62680E34FA7DC21EF9C374EF4" ma:contentTypeVersion="7" ma:contentTypeDescription="Create a new document." ma:contentTypeScope="" ma:versionID="3f3f9dfd5916fa64f9de748fbc5bee34">
  <xsd:schema xmlns:xsd="http://www.w3.org/2001/XMLSchema" xmlns:xs="http://www.w3.org/2001/XMLSchema" xmlns:p="http://schemas.microsoft.com/office/2006/metadata/properties" xmlns:ns3="78095f4a-1668-4fe9-95bc-734cf03ed669" xmlns:ns4="dc4e979e-0836-4521-84f2-cfc2f8e5848e" targetNamespace="http://schemas.microsoft.com/office/2006/metadata/properties" ma:root="true" ma:fieldsID="eea74d1e3b44250433fb2f0e08205d0a" ns3:_="" ns4:_="">
    <xsd:import namespace="78095f4a-1668-4fe9-95bc-734cf03ed669"/>
    <xsd:import namespace="dc4e979e-0836-4521-84f2-cfc2f8e5848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095f4a-1668-4fe9-95bc-734cf03ed6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4e979e-0836-4521-84f2-cfc2f8e5848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857F56-5D2C-418C-A82F-25E593D025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D4A59D-85BA-4C44-AE88-357087AE8D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095f4a-1668-4fe9-95bc-734cf03ed669"/>
    <ds:schemaRef ds:uri="dc4e979e-0836-4521-84f2-cfc2f8e58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70D3B6-6B35-4A05-B18F-9736BAC9A27A}">
  <ds:schemaRefs>
    <ds:schemaRef ds:uri="dc4e979e-0836-4521-84f2-cfc2f8e5848e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78095f4a-1668-4fe9-95bc-734cf03ed669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1239</TotalTime>
  <Words>365</Words>
  <Application>Microsoft Macintosh PowerPoint</Application>
  <PresentationFormat>Widescreen</PresentationFormat>
  <Paragraphs>34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Office Theme</vt:lpstr>
      <vt:lpstr>Postmodernism</vt:lpstr>
      <vt:lpstr>12.1 Frederick Eversley, Big Red Lens, 1985</vt:lpstr>
      <vt:lpstr>12.2 Lorenzo Pace, Triumph of the Human Spirit, commissioned 1991, installed 2000</vt:lpstr>
      <vt:lpstr>Glenn Ligon, Untitled (Four Etchings), 1992</vt:lpstr>
      <vt:lpstr>12.3 Howardena Pindell, Separate but Equal Genocide: AIDS, 1991-1992</vt:lpstr>
      <vt:lpstr>PowerPoint Presentation</vt:lpstr>
      <vt:lpstr>Adrian Piper, Cornered, 1988</vt:lpstr>
      <vt:lpstr>PowerPoint Presentation</vt:lpstr>
      <vt:lpstr>12.4 Pat Ward Williams, Accused/Blowtorch/Padlock, 1982</vt:lpstr>
      <vt:lpstr>12.5 Houston Conwill, Joseph De Pace, and Estella Conwill Majozo, The New Ring Shout, installed 1994</vt:lpstr>
      <vt:lpstr>12.8 Renée Green, Mise-en-Scène: Commemorative Toile, 1991</vt:lpstr>
      <vt:lpstr>13.3 Kara Walker, Gone: An Historical Romance of a Civil War as It Occurred b’tween the Dusky Thighs of One Young Negress and Her Heart, 1994</vt:lpstr>
      <vt:lpstr>PowerPoint Presentation</vt:lpstr>
      <vt:lpstr>PowerPoint Presentation</vt:lpstr>
      <vt:lpstr>12.9 Fred Wilson, Guarded View, 1991</vt:lpstr>
      <vt:lpstr>PowerPoint Presentation</vt:lpstr>
      <vt:lpstr>PowerPoint Presentation</vt:lpstr>
      <vt:lpstr>12.10 Martha Jackson-Jarvis, Ochun: Earth Mounds, 1999-2000</vt:lpstr>
      <vt:lpstr>12.11 Noah Purifoy, The Sculpture Garden</vt:lpstr>
      <vt:lpstr>12.12 John Outterbridge, Strange Fruit, 1969</vt:lpstr>
      <vt:lpstr>12.13 Aminah Brenda Lynn Robinson, Gift of Love, 1974-2002</vt:lpstr>
      <vt:lpstr>12.15 Willie Cole, Neo-Senufo, 1988</vt:lpstr>
      <vt:lpstr>12.16 Willie Cole, Made in the Philippines, 1993</vt:lpstr>
      <vt:lpstr>12.14 Alison Saar, Compton Nocture, 1999</vt:lpstr>
      <vt:lpstr>12.17 Carrie Mae Weems, From Here I Saw What Happened and I Cried, 1995/1996</vt:lpstr>
      <vt:lpstr>12.18 Leon Poirier and George Specht, La Croisière Noire: Femme d’un chef Mangbetu (Congo Belge), 1925</vt:lpstr>
      <vt:lpstr>12.19 Dawoud Bey, Syretta, 1996</vt:lpstr>
      <vt:lpstr>12.20 Lyle Ashton Harris, Untitled #1, 1987-88</vt:lpstr>
      <vt:lpstr>12.21 Lorna Simpson, Five Day Forecast, 1991</vt:lpstr>
      <vt:lpstr>PowerPoint Presentation</vt:lpstr>
      <vt:lpstr>12.5 Terry Adkins, Last Trumpet, 1995</vt:lpstr>
      <vt:lpstr>12.6 Lorraine O’Grady, Rivers, First Draft (The Woman in the White Kitchen Tastes Coconut), 1982/2015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Kiera キエラ</dc:creator>
  <cp:lastModifiedBy>Spies, Kathleen Mary</cp:lastModifiedBy>
  <cp:revision>7</cp:revision>
  <dcterms:created xsi:type="dcterms:W3CDTF">2021-12-28T06:21:37Z</dcterms:created>
  <dcterms:modified xsi:type="dcterms:W3CDTF">2022-04-13T17:21:53Z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0x0101008CC1A0B62680E34FA7DC21EF9C374EF4</vt:lpwstr>
  </property>
</Properties>
</file>