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5143500" cx="9144000"/>
  <p:notesSz cx="6858000" cy="9144000"/>
  <p:embeddedFontLst>
    <p:embeddedFont>
      <p:font typeface="Century Gothic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CenturyGothic-regular.fntdata"/><Relationship Id="rId14" Type="http://schemas.openxmlformats.org/officeDocument/2006/relationships/slide" Target="slides/slide9.xml"/><Relationship Id="rId17" Type="http://schemas.openxmlformats.org/officeDocument/2006/relationships/font" Target="fonts/CenturyGothic-italic.fntdata"/><Relationship Id="rId16" Type="http://schemas.openxmlformats.org/officeDocument/2006/relationships/font" Target="fonts/CenturyGothic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18" Type="http://schemas.openxmlformats.org/officeDocument/2006/relationships/font" Target="fonts/CenturyGothic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cec83fd2b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cec83fd2b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cec83fd2ba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cec83fd2ba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cec83fd2ba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cec83fd2ba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cec83fd2ba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cec83fd2ba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12456bcdbef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12456bcdbef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12456bcdbef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12456bcdbe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12456bcdbef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12456bcdbef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12456bcdbef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12456bcdbef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gif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0" y="0"/>
            <a:ext cx="8520600" cy="1521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5400">
                <a:latin typeface="Century Gothic"/>
                <a:ea typeface="Century Gothic"/>
                <a:cs typeface="Century Gothic"/>
                <a:sym typeface="Century Gothic"/>
              </a:rPr>
              <a:t>Argument</a:t>
            </a:r>
            <a:endParaRPr b="1" sz="54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2CC"/>
        </a:solidFill>
      </p:bgPr>
    </p:bg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/>
          <p:nvPr>
            <p:ph type="title"/>
          </p:nvPr>
        </p:nvSpPr>
        <p:spPr>
          <a:xfrm>
            <a:off x="0" y="154750"/>
            <a:ext cx="506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What makes a good argument?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60" name="Google Shape;60;p14"/>
          <p:cNvSpPr txBox="1"/>
          <p:nvPr>
            <p:ph idx="1" type="body"/>
          </p:nvPr>
        </p:nvSpPr>
        <p:spPr>
          <a:xfrm>
            <a:off x="0" y="1302000"/>
            <a:ext cx="4843500" cy="384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Century Gothic"/>
              <a:buChar char="●"/>
            </a:pPr>
            <a:r>
              <a:rPr lang="en" sz="2100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It should be specific and focused</a:t>
            </a:r>
            <a:endParaRPr sz="2100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Century Gothic"/>
              <a:buChar char="●"/>
            </a:pPr>
            <a:r>
              <a:rPr lang="en" sz="2100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The topic should encompass several stances and perspectives</a:t>
            </a:r>
            <a:endParaRPr sz="2100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Century Gothic"/>
              <a:buChar char="●"/>
            </a:pPr>
            <a:r>
              <a:rPr lang="en" sz="2100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It can be supported with factual evidence</a:t>
            </a:r>
            <a:endParaRPr sz="2100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Century Gothic"/>
              <a:buChar char="●"/>
            </a:pPr>
            <a:r>
              <a:rPr lang="en" sz="2100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And most importantly...it should be something you care about. </a:t>
            </a:r>
            <a:endParaRPr sz="2100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61" name="Google Shape;61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77900" y="870800"/>
            <a:ext cx="4366099" cy="3401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2CC"/>
        </a:solidFill>
      </p:bgPr>
    </p:bg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/>
          <p:nvPr>
            <p:ph type="title"/>
          </p:nvPr>
        </p:nvSpPr>
        <p:spPr>
          <a:xfrm>
            <a:off x="311700" y="1663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What makes a good argument?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67" name="Google Shape;67;p15"/>
          <p:cNvSpPr txBox="1"/>
          <p:nvPr>
            <p:ph idx="1" type="body"/>
          </p:nvPr>
        </p:nvSpPr>
        <p:spPr>
          <a:xfrm>
            <a:off x="311700" y="739075"/>
            <a:ext cx="8520600" cy="382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entury Gothic"/>
              <a:buChar char="●"/>
            </a:pPr>
            <a:r>
              <a:rPr lang="en" sz="2000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Argument is both a </a:t>
            </a:r>
            <a:r>
              <a:rPr i="1" lang="en" sz="2000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process</a:t>
            </a:r>
            <a:r>
              <a:rPr lang="en" sz="2000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and a </a:t>
            </a:r>
            <a:r>
              <a:rPr i="1" lang="en" sz="2000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product</a:t>
            </a:r>
            <a:endParaRPr i="1" sz="2000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entury Gothic"/>
              <a:buChar char="○"/>
            </a:pPr>
            <a:r>
              <a:rPr lang="en" sz="1800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People who classically teach </a:t>
            </a:r>
            <a:r>
              <a:rPr lang="en" sz="1800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argument</a:t>
            </a:r>
            <a:r>
              <a:rPr lang="en" sz="1800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imagine it as two things:</a:t>
            </a:r>
            <a:endParaRPr sz="1800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42900" lvl="2" marL="1371600" rtl="0" algn="l"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Century Gothic"/>
              <a:buChar char="■"/>
            </a:pPr>
            <a:r>
              <a:rPr lang="en" sz="1800">
                <a:solidFill>
                  <a:srgbClr val="333333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 process of (the </a:t>
            </a:r>
            <a:r>
              <a:rPr i="1" lang="en" sz="1800">
                <a:solidFill>
                  <a:srgbClr val="333333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act of</a:t>
            </a:r>
            <a:r>
              <a:rPr lang="en" sz="1800">
                <a:solidFill>
                  <a:srgbClr val="333333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) of inquiry, discovery, and/or truth-seeking, and</a:t>
            </a:r>
            <a:endParaRPr sz="1800">
              <a:solidFill>
                <a:srgbClr val="333333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55600" lvl="2" marL="13716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entury Gothic"/>
              <a:buChar char="■"/>
            </a:pPr>
            <a:r>
              <a:rPr lang="en" sz="1800">
                <a:solidFill>
                  <a:srgbClr val="333333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 product (an </a:t>
            </a:r>
            <a:r>
              <a:rPr i="1" lang="en" sz="1800">
                <a:solidFill>
                  <a:srgbClr val="333333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end result)</a:t>
            </a:r>
            <a:r>
              <a:rPr lang="en" sz="1800">
                <a:solidFill>
                  <a:srgbClr val="333333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—one that includes mature reasoning, understanding, persuasion, and/or communication.</a:t>
            </a:r>
            <a:endParaRPr sz="1800">
              <a:solidFill>
                <a:srgbClr val="333333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2300"/>
              <a:buFont typeface="Century Gothic"/>
              <a:buChar char="●"/>
            </a:pPr>
            <a:r>
              <a:rPr lang="en" sz="2000">
                <a:solidFill>
                  <a:srgbClr val="333333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Neither the process nor the product exists in a vacuum but instead responds to a specific rhetorical situation.</a:t>
            </a:r>
            <a:endParaRPr sz="2300">
              <a:solidFill>
                <a:srgbClr val="333333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2CC"/>
        </a:solidFill>
      </p:bgPr>
    </p:bg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/>
          <p:nvPr>
            <p:ph type="title"/>
          </p:nvPr>
        </p:nvSpPr>
        <p:spPr>
          <a:xfrm>
            <a:off x="311700" y="1199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520">
                <a:latin typeface="Century Gothic"/>
                <a:ea typeface="Century Gothic"/>
                <a:cs typeface="Century Gothic"/>
                <a:sym typeface="Century Gothic"/>
              </a:rPr>
              <a:t>Parts of an argument</a:t>
            </a:r>
            <a:endParaRPr sz="252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73" name="Google Shape;73;p16"/>
          <p:cNvSpPr txBox="1"/>
          <p:nvPr>
            <p:ph idx="1" type="body"/>
          </p:nvPr>
        </p:nvSpPr>
        <p:spPr>
          <a:xfrm>
            <a:off x="311700" y="692625"/>
            <a:ext cx="8520600" cy="413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entury Gothic"/>
              <a:buChar char="●"/>
            </a:pPr>
            <a:r>
              <a:rPr lang="en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All argument-building relies on a keen awareness of the rhetorical situation for which you’re writing.</a:t>
            </a:r>
            <a:endParaRPr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Century Gothic"/>
              <a:buChar char="○"/>
            </a:pPr>
            <a:r>
              <a:rPr lang="en" sz="1700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WHO they’re writing to (Who is their audience?),</a:t>
            </a:r>
            <a:endParaRPr sz="1700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Century Gothic"/>
              <a:buChar char="○"/>
            </a:pPr>
            <a:r>
              <a:rPr lang="en" sz="1700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WHO the stakeholders are (Who are all the parties for whom this argument matters?),</a:t>
            </a:r>
            <a:endParaRPr sz="1700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Century Gothic"/>
              <a:buChar char="○"/>
            </a:pPr>
            <a:r>
              <a:rPr lang="en" sz="1700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WHY they’re writing (their purpose),</a:t>
            </a:r>
            <a:endParaRPr sz="1700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Century Gothic"/>
              <a:buChar char="○"/>
            </a:pPr>
            <a:r>
              <a:rPr lang="en" sz="1700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WHAT their role is as the writer (Are they writing as students? Concerned citizens? Artists? Professionals? Something else?),</a:t>
            </a:r>
            <a:endParaRPr sz="1700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Century Gothic"/>
              <a:buChar char="○"/>
            </a:pPr>
            <a:r>
              <a:rPr lang="en" sz="1700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WHAT the context of their argument is, and</a:t>
            </a:r>
            <a:endParaRPr sz="1700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Century Gothic"/>
              <a:buChar char="○"/>
            </a:pPr>
            <a:r>
              <a:rPr lang="en" sz="1700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WHAT genres, mediums, and forms will best reach their ideal audience(s).</a:t>
            </a:r>
            <a:endParaRPr sz="1900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2CC"/>
        </a:solid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7"/>
          <p:cNvSpPr txBox="1"/>
          <p:nvPr>
            <p:ph type="title"/>
          </p:nvPr>
        </p:nvSpPr>
        <p:spPr>
          <a:xfrm>
            <a:off x="311700" y="1967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Parts of an argument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79" name="Google Shape;79;p17"/>
          <p:cNvSpPr txBox="1"/>
          <p:nvPr>
            <p:ph idx="1" type="body"/>
          </p:nvPr>
        </p:nvSpPr>
        <p:spPr>
          <a:xfrm>
            <a:off x="311700" y="889575"/>
            <a:ext cx="8520600" cy="367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Century Gothic"/>
              <a:buChar char="●"/>
            </a:pPr>
            <a:r>
              <a:rPr lang="en" sz="2100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The key to good arguments is the usage of rhetorical appeals</a:t>
            </a:r>
            <a:endParaRPr sz="2100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Century Gothic"/>
              <a:buChar char="○"/>
            </a:pPr>
            <a:r>
              <a:rPr lang="en" sz="1700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This includes Logos, Ethos, and Pathos</a:t>
            </a:r>
            <a:endParaRPr sz="1700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Century Gothic"/>
              <a:buChar char="●"/>
            </a:pPr>
            <a:r>
              <a:rPr lang="en" sz="2100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Logos</a:t>
            </a:r>
            <a:endParaRPr sz="2100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Century Gothic"/>
              <a:buChar char="○"/>
            </a:pPr>
            <a:r>
              <a:rPr lang="en" sz="1700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Logic; numbers, statistics, hard facts</a:t>
            </a:r>
            <a:endParaRPr sz="1700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Century Gothic"/>
              <a:buChar char="●"/>
            </a:pPr>
            <a:r>
              <a:rPr lang="en" sz="2100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Ethos</a:t>
            </a:r>
            <a:endParaRPr sz="2100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Century Gothic"/>
              <a:buChar char="○"/>
            </a:pPr>
            <a:r>
              <a:rPr lang="en" sz="1700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Credibility based on qualifications; a question of ethics and morals</a:t>
            </a:r>
            <a:endParaRPr sz="1700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Century Gothic"/>
              <a:buChar char="●"/>
            </a:pPr>
            <a:r>
              <a:rPr lang="en" sz="2100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Pathos</a:t>
            </a:r>
            <a:endParaRPr sz="2100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Century Gothic"/>
              <a:buChar char="○"/>
            </a:pPr>
            <a:r>
              <a:rPr lang="en" sz="1700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Emotion; trying to find common ground with the audience</a:t>
            </a:r>
            <a:endParaRPr sz="1700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2CC"/>
        </a:solidFill>
      </p:bgPr>
    </p:bg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8"/>
          <p:cNvSpPr txBox="1"/>
          <p:nvPr>
            <p:ph type="title"/>
          </p:nvPr>
        </p:nvSpPr>
        <p:spPr>
          <a:xfrm>
            <a:off x="349475" y="1429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120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How to structure an argument</a:t>
            </a:r>
            <a:endParaRPr sz="3120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  <p:sp>
        <p:nvSpPr>
          <p:cNvPr id="85" name="Google Shape;85;p18"/>
          <p:cNvSpPr txBox="1"/>
          <p:nvPr>
            <p:ph idx="1" type="body"/>
          </p:nvPr>
        </p:nvSpPr>
        <p:spPr>
          <a:xfrm>
            <a:off x="311700" y="951650"/>
            <a:ext cx="8520600" cy="361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4000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entury Gothic"/>
              <a:buChar char="●"/>
            </a:pPr>
            <a:r>
              <a:rPr lang="en" sz="27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There are three primary ways to structure an argumentative paper</a:t>
            </a:r>
            <a:endParaRPr sz="27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746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Century Gothic"/>
              <a:buChar char="○"/>
            </a:pPr>
            <a:r>
              <a:rPr lang="en" sz="23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Classical</a:t>
            </a:r>
            <a:endParaRPr sz="23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746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Century Gothic"/>
              <a:buChar char="○"/>
            </a:pPr>
            <a:r>
              <a:rPr lang="en" sz="23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Toulmin</a:t>
            </a:r>
            <a:endParaRPr sz="23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746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Century Gothic"/>
              <a:buChar char="○"/>
            </a:pPr>
            <a:r>
              <a:rPr lang="en" sz="23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Rogerian</a:t>
            </a:r>
            <a:endParaRPr sz="23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86" name="Google Shape;86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26075" y="2737250"/>
            <a:ext cx="3692975" cy="2076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2CC"/>
        </a:solidFill>
      </p:bgPr>
    </p:bg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9"/>
          <p:cNvSpPr txBox="1"/>
          <p:nvPr>
            <p:ph type="title"/>
          </p:nvPr>
        </p:nvSpPr>
        <p:spPr>
          <a:xfrm>
            <a:off x="341925" y="1202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Classical </a:t>
            </a:r>
            <a:endParaRPr/>
          </a:p>
        </p:txBody>
      </p:sp>
      <p:sp>
        <p:nvSpPr>
          <p:cNvPr id="92" name="Google Shape;92;p19"/>
          <p:cNvSpPr txBox="1"/>
          <p:nvPr>
            <p:ph idx="1" type="body"/>
          </p:nvPr>
        </p:nvSpPr>
        <p:spPr>
          <a:xfrm>
            <a:off x="311700" y="692950"/>
            <a:ext cx="8520600" cy="3876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entury Gothic"/>
              <a:buChar char="●"/>
            </a:pPr>
            <a:r>
              <a:rPr lang="en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This is the most well-known structure, as it’s similar to the structure of any essay.</a:t>
            </a:r>
            <a:endParaRPr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entury Gothic"/>
              <a:buChar char="●"/>
            </a:pPr>
            <a:r>
              <a:rPr lang="en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You begin by introducing your issue, ending the first paragraph with a thesis. </a:t>
            </a:r>
            <a:endParaRPr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entury Gothic"/>
              <a:buChar char="●"/>
            </a:pPr>
            <a:r>
              <a:rPr lang="en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You then present your case by explaining the issue in detail--why is something wrong or incomplete?</a:t>
            </a:r>
            <a:endParaRPr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entury Gothic"/>
              <a:buChar char="●"/>
            </a:pPr>
            <a:r>
              <a:rPr lang="en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Address the opposition. You want to acknowledge the other side--this only makes your argument stronger.</a:t>
            </a:r>
            <a:endParaRPr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entury Gothic"/>
              <a:buChar char="●"/>
            </a:pPr>
            <a:r>
              <a:rPr lang="en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Provide proof that you’re “correct.”</a:t>
            </a:r>
            <a:endParaRPr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entury Gothic"/>
              <a:buChar char="●"/>
            </a:pPr>
            <a:r>
              <a:rPr lang="en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Present a conclusion.</a:t>
            </a:r>
            <a:endParaRPr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2CC"/>
        </a:solidFill>
      </p:bgPr>
    </p:bg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0"/>
          <p:cNvSpPr txBox="1"/>
          <p:nvPr>
            <p:ph type="title"/>
          </p:nvPr>
        </p:nvSpPr>
        <p:spPr>
          <a:xfrm>
            <a:off x="266375" y="1806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Toulmin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98" name="Google Shape;98;p20"/>
          <p:cNvSpPr txBox="1"/>
          <p:nvPr>
            <p:ph idx="1" type="body"/>
          </p:nvPr>
        </p:nvSpPr>
        <p:spPr>
          <a:xfrm>
            <a:off x="311700" y="830825"/>
            <a:ext cx="8520600" cy="373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/>
          </a:bodyPr>
          <a:lstStyle/>
          <a:p>
            <a:pPr indent="-334327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entury Gothic"/>
              <a:buChar char="●"/>
            </a:pPr>
            <a:r>
              <a:rPr lang="en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This argument is well suited for problems that don’t have clear solutions.</a:t>
            </a:r>
            <a:endParaRPr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34327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entury Gothic"/>
              <a:buChar char="●"/>
            </a:pPr>
            <a:r>
              <a:rPr lang="en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Basically, you’re not </a:t>
            </a:r>
            <a:r>
              <a:rPr i="1" lang="en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arguing</a:t>
            </a:r>
            <a:r>
              <a:rPr lang="en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insomuch as you’re presenting all the details, good and bad, and allowing readers to decide.</a:t>
            </a:r>
            <a:endParaRPr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34327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entury Gothic"/>
              <a:buChar char="●"/>
            </a:pPr>
            <a:r>
              <a:rPr lang="en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You want to start by explaining a claim you want your readers to accept as true.</a:t>
            </a:r>
            <a:endParaRPr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34327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entury Gothic"/>
              <a:buChar char="●"/>
            </a:pPr>
            <a:r>
              <a:rPr lang="en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You then explain why this claim should be accepted and address any additional questions related to the claim</a:t>
            </a:r>
            <a:endParaRPr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34327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entury Gothic"/>
              <a:buChar char="●"/>
            </a:pPr>
            <a:r>
              <a:rPr lang="en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Then comes the qualifier, or the statement that acknowledges that there are limits to the claim or an understanding that the claim is not always true.</a:t>
            </a:r>
            <a:endParaRPr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34327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entury Gothic"/>
              <a:buChar char="●"/>
            </a:pPr>
            <a:r>
              <a:rPr lang="en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You close by acknowledging the opposition and returning it to your claim</a:t>
            </a:r>
            <a:endParaRPr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2CC"/>
        </a:solidFill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1"/>
          <p:cNvSpPr txBox="1"/>
          <p:nvPr>
            <p:ph type="title"/>
          </p:nvPr>
        </p:nvSpPr>
        <p:spPr>
          <a:xfrm>
            <a:off x="311700" y="1429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Rogerian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p21"/>
          <p:cNvSpPr txBox="1"/>
          <p:nvPr>
            <p:ph idx="1" type="body"/>
          </p:nvPr>
        </p:nvSpPr>
        <p:spPr>
          <a:xfrm>
            <a:off x="311700" y="755275"/>
            <a:ext cx="8520600" cy="381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entury Gothic"/>
              <a:buChar char="●"/>
            </a:pPr>
            <a:r>
              <a:rPr lang="en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Rogerian structures are also useful for complex arguments.</a:t>
            </a:r>
            <a:endParaRPr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entury Gothic"/>
              <a:buChar char="●"/>
            </a:pPr>
            <a:r>
              <a:rPr lang="en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You begin, as always, by introducing the issue at hand.</a:t>
            </a:r>
            <a:endParaRPr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entury Gothic"/>
              <a:buChar char="●"/>
            </a:pPr>
            <a:r>
              <a:rPr lang="en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You then introduce the opposition early</a:t>
            </a:r>
            <a:endParaRPr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entury Gothic"/>
              <a:buChar char="●"/>
            </a:pPr>
            <a:r>
              <a:rPr lang="en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THEN you move to your side, carefully explaining it while trying not to be dismissive of the opposition.</a:t>
            </a:r>
            <a:endParaRPr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entury Gothic"/>
              <a:buChar char="●"/>
            </a:pPr>
            <a:r>
              <a:rPr lang="en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Then the two sides should be brought together in an attempt to find a middle ground. State what you think a good middle ground would be.</a:t>
            </a:r>
            <a:endParaRPr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entury Gothic"/>
              <a:buChar char="●"/>
            </a:pPr>
            <a:r>
              <a:rPr lang="en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Then conclude by reminding your audience of the balanced consideration you’ve taken to this issue and how the middle ground can benefit both sides.</a:t>
            </a:r>
            <a:endParaRPr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