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7" r:id="rId2"/>
    <p:sldId id="259" r:id="rId3"/>
    <p:sldId id="260" r:id="rId4"/>
    <p:sldId id="261" r:id="rId5"/>
    <p:sldId id="262" r:id="rId6"/>
    <p:sldId id="264" r:id="rId7"/>
    <p:sldId id="348" r:id="rId8"/>
    <p:sldId id="289" r:id="rId9"/>
    <p:sldId id="290" r:id="rId10"/>
    <p:sldId id="266" r:id="rId11"/>
    <p:sldId id="386" r:id="rId12"/>
    <p:sldId id="292" r:id="rId13"/>
    <p:sldId id="293" r:id="rId14"/>
    <p:sldId id="295" r:id="rId15"/>
    <p:sldId id="268" r:id="rId16"/>
    <p:sldId id="294" r:id="rId17"/>
    <p:sldId id="270" r:id="rId18"/>
    <p:sldId id="410" r:id="rId19"/>
    <p:sldId id="296" r:id="rId20"/>
    <p:sldId id="297" r:id="rId21"/>
    <p:sldId id="298" r:id="rId22"/>
    <p:sldId id="299" r:id="rId23"/>
    <p:sldId id="301" r:id="rId24"/>
    <p:sldId id="302" r:id="rId25"/>
    <p:sldId id="324" r:id="rId26"/>
    <p:sldId id="325" r:id="rId27"/>
    <p:sldId id="32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0FE27-B542-4F77-A24C-5FC012AA47B0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5A4D5-FFA5-494E-83CA-EFE70336F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4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20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65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75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92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20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6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1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44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616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C584C86-250D-44DC-A384-F3EE8A88F816}" type="datetimeFigureOut">
              <a:rPr lang="en-US" smtClean="0"/>
              <a:t>4/18/2022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16 Part 1</a:t>
            </a:r>
          </a:p>
        </p:txBody>
      </p:sp>
    </p:spTree>
    <p:extLst>
      <p:ext uri="{BB962C8B-B14F-4D97-AF65-F5344CB8AC3E}">
        <p14:creationId xmlns:p14="http://schemas.microsoft.com/office/powerpoint/2010/main" val="153657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Qualitatively Predicting Entropy Changes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Predict whether each of the following processes involves an increase or decrease in entropy or whether the outcome is uncertain.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→2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+4 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→2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</m:oMath>
                </a14:m>
                <a:endParaRPr lang="en-US" sz="20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1045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Entropy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process with a negative value for </a:t>
            </a:r>
            <a:r>
              <a:rPr lang="el-GR" sz="2400" dirty="0"/>
              <a:t>Δ</a:t>
            </a:r>
            <a:r>
              <a:rPr lang="en-US" sz="2400" dirty="0"/>
              <a:t>S.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dissolving salt in water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ice melting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particles getting confined to a single side of a container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heating a solid until it decomposes resulting both gaseous and solid products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5092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Entropy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Entropy is based on two measurable quantities: heat and temperature</a:t>
            </a:r>
          </a:p>
          <a:p>
            <a:r>
              <a:rPr lang="en-US" sz="2400" dirty="0"/>
              <a:t>As the more energy (heat) is added to a system, the more disordered the system becomes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3939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Entropy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i="0" smtClean="0">
                          <a:latin typeface="Cambria Math" panose="02040503050406030204" pitchFamily="18" charset="0"/>
                        </a:rPr>
                        <m:t>ΔS</m:t>
                      </m:r>
                      <m:r>
                        <a:rPr lang="en-US" sz="320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200" i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the heat of a process</a:t>
                </a:r>
              </a:p>
              <a:p>
                <a:r>
                  <a:rPr lang="en-US" sz="2400" dirty="0"/>
                  <a:t>T is the temperature of the system in Kelvin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9621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Another look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8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i="0">
                          <a:latin typeface="Cambria Math" panose="02040503050406030204" pitchFamily="18" charset="0"/>
                        </a:rPr>
                        <m:t>ΔS</m:t>
                      </m:r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i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In words means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Increase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in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disorder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Thermal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energy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gained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Average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kinetic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energy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particles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0201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3600" dirty="0"/>
                  <a:t>Determining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3600" dirty="0"/>
                  <a:t> for Phase Transitions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19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What is the standard entropy of vaporization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 of water at 373 K, given that the standard molar enthalpy of vaporization is 40.7 kJ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3634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entropies of reaction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8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rxn</m:t>
                          </m:r>
                        </m:sub>
                        <m:sup>
                          <m: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  <m:sup>
                              <m: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products</m:t>
                              </m:r>
                            </m:e>
                          </m:d>
                          <m: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f</m:t>
                                  </m:r>
                                </m:sub>
                                <m:sup>
                                  <m: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reactants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5247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3200" dirty="0"/>
                  <a:t>Calculating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b="0" i="0" smtClean="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3200" dirty="0"/>
                  <a:t> from Standard Molar Entropies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945" r="-1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Calculate the standard molar entropy change for the conversion of nitrogen monoxide to nitrogen dioxide.  The standard molar entropies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NO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0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are 210.8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dirty="0"/>
                  <a:t>, 205.1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dirty="0"/>
                  <a:t>, and 240.0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dirty="0"/>
                  <a:t>, respectively.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NO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           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/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2993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Standard Entropies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80" dirty="0"/>
              <a:t>Determine the standard entropy change for this reaction. 3 A</a:t>
            </a:r>
            <a:r>
              <a:rPr lang="en-US" sz="2180" baseline="-25000" dirty="0"/>
              <a:t>2</a:t>
            </a:r>
            <a:r>
              <a:rPr lang="en-US" sz="2180" dirty="0"/>
              <a:t>(g) </a:t>
            </a:r>
            <a:r>
              <a:rPr lang="en-US" sz="2180" dirty="0">
                <a:sym typeface="Wingdings" pitchFamily="2" charset="2"/>
              </a:rPr>
              <a:t> 2 A</a:t>
            </a:r>
            <a:r>
              <a:rPr lang="en-US" sz="2180" baseline="-25000" dirty="0">
                <a:sym typeface="Wingdings" pitchFamily="2" charset="2"/>
              </a:rPr>
              <a:t>3</a:t>
            </a:r>
            <a:r>
              <a:rPr lang="en-US" sz="2180" dirty="0">
                <a:sym typeface="Wingdings" pitchFamily="2" charset="2"/>
              </a:rPr>
              <a:t>(g)</a:t>
            </a:r>
            <a:endParaRPr lang="en-US" sz="2180" dirty="0"/>
          </a:p>
          <a:p>
            <a:pPr marL="514350" indent="-514350">
              <a:buFont typeface="+mj-lt"/>
              <a:buAutoNum type="alphaUcPeriod"/>
            </a:pPr>
            <a:endParaRPr lang="en-US" sz="2180" dirty="0"/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–100 J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–50 J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50 J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100 J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150 J</a:t>
            </a:r>
          </a:p>
          <a:p>
            <a:pPr marL="514350" indent="-514350">
              <a:buFont typeface="+mj-lt"/>
              <a:buAutoNum type="alphaUcPeriod"/>
            </a:pPr>
            <a:endParaRPr lang="en-US" sz="2180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348E785-ED4B-2749-BD15-7C865F240D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8100921"/>
                  </p:ext>
                </p:extLst>
              </p:nvPr>
            </p:nvGraphicFramePr>
            <p:xfrm>
              <a:off x="4267200" y="2590800"/>
              <a:ext cx="4457700" cy="1718056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2514600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1943100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dirty="0"/>
                            <a:t>Substance(state)</a:t>
                          </a:r>
                          <a:endParaRPr lang="en-US" sz="218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b="0" kern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2180" b="1" kern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° (J/</a:t>
                          </a:r>
                          <a:r>
                            <a:rPr lang="en-US" sz="2180" b="1" kern="1200" dirty="0" err="1">
                              <a:solidFill>
                                <a:schemeClr val="bg1"/>
                              </a:solidFill>
                              <a:effectLst/>
                            </a:rPr>
                            <a:t>mol</a:t>
                          </a:r>
                          <a:r>
                            <a:rPr lang="en-US" sz="2180" b="1" kern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 · K)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dirty="0"/>
                            <a:t>A(g)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 b="0" smtClean="0">
                                    <a:latin typeface="Cambria Math" panose="02040503050406030204" pitchFamily="18" charset="0"/>
                                  </a:rPr>
                                  <m:t>150</m:t>
                                </m:r>
                              </m:oMath>
                            </m:oMathPara>
                          </a14:m>
                          <a:endParaRPr lang="en-US" sz="218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180" dirty="0"/>
                            <a:t>A</a:t>
                          </a:r>
                          <a:r>
                            <a:rPr lang="en-US" sz="2180" baseline="-25000" dirty="0"/>
                            <a:t>2</a:t>
                          </a:r>
                          <a:r>
                            <a:rPr lang="en-US" sz="2180" dirty="0"/>
                            <a:t>(g)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 b="0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en-US" sz="218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180" dirty="0"/>
                            <a:t>A</a:t>
                          </a:r>
                          <a:r>
                            <a:rPr lang="en-US" sz="2180" baseline="-25000" dirty="0"/>
                            <a:t>3</a:t>
                          </a:r>
                          <a:r>
                            <a:rPr lang="en-US" sz="2180" dirty="0"/>
                            <a:t>(g)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 b="0" smtClean="0">
                                    <a:latin typeface="Cambria Math" panose="02040503050406030204" pitchFamily="18" charset="0"/>
                                  </a:rPr>
                                  <m:t>250</m:t>
                                </m:r>
                              </m:oMath>
                            </m:oMathPara>
                          </a14:m>
                          <a:endParaRPr lang="en-US" sz="218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79628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3348E785-ED4B-2749-BD15-7C865F240D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8100921"/>
                  </p:ext>
                </p:extLst>
              </p:nvPr>
            </p:nvGraphicFramePr>
            <p:xfrm>
              <a:off x="4267200" y="2590800"/>
              <a:ext cx="4457700" cy="1718056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2514600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1943100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447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dirty="0"/>
                            <a:t>Substance(state)</a:t>
                          </a:r>
                          <a:endParaRPr lang="en-US" sz="218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b="0" kern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</a:t>
                          </a:r>
                          <a:r>
                            <a:rPr lang="en-US" sz="2180" b="1" kern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° (J/</a:t>
                          </a:r>
                          <a:r>
                            <a:rPr lang="en-US" sz="2180" b="1" kern="1200" dirty="0" err="1">
                              <a:solidFill>
                                <a:schemeClr val="bg1"/>
                              </a:solidFill>
                              <a:effectLst/>
                            </a:rPr>
                            <a:t>mol</a:t>
                          </a:r>
                          <a:r>
                            <a:rPr lang="en-US" sz="2180" b="1" kern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 · K)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4236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dirty="0"/>
                            <a:t>A(g)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781" t="-112857" r="-313" b="-22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42367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180" dirty="0"/>
                            <a:t>A</a:t>
                          </a:r>
                          <a:r>
                            <a:rPr lang="en-US" sz="2180" baseline="-25000" dirty="0"/>
                            <a:t>2</a:t>
                          </a:r>
                          <a:r>
                            <a:rPr lang="en-US" sz="2180" dirty="0"/>
                            <a:t>(g)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781" t="-215942" r="-313" b="-1289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  <a:tr h="42367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180" dirty="0"/>
                            <a:t>A</a:t>
                          </a:r>
                          <a:r>
                            <a:rPr lang="en-US" sz="2180" baseline="-25000" dirty="0"/>
                            <a:t>3</a:t>
                          </a:r>
                          <a:r>
                            <a:rPr lang="en-US" sz="2180" dirty="0"/>
                            <a:t>(g)</a:t>
                          </a:r>
                          <a:endParaRPr lang="en-US" sz="2180" i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9781" t="-311429" r="-313" b="-2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796285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89456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Law of Thermodynamics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Energy cannot be created or destroyed</a:t>
            </a:r>
          </a:p>
        </p:txBody>
      </p:sp>
    </p:spTree>
    <p:extLst>
      <p:ext uri="{BB962C8B-B14F-4D97-AF65-F5344CB8AC3E}">
        <p14:creationId xmlns:p14="http://schemas.microsoft.com/office/powerpoint/2010/main" val="2365265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Spontaneity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 spontaneous process is one that occurs naturally under certain conditions</a:t>
            </a:r>
          </a:p>
          <a:p>
            <a:pPr lvl="1"/>
            <a:r>
              <a:rPr lang="en-US" sz="2400" dirty="0"/>
              <a:t>Ex. Iron rusts into iron oxide when exposed to Earth’s environment</a:t>
            </a:r>
          </a:p>
          <a:p>
            <a:r>
              <a:rPr lang="en-US" sz="2400" dirty="0"/>
              <a:t>A nonspontaneous process requires a continual input of energy from an external source in order to occur</a:t>
            </a:r>
          </a:p>
          <a:p>
            <a:pPr lvl="1"/>
            <a:r>
              <a:rPr lang="en-US" sz="2400" dirty="0"/>
              <a:t>Ex. At room temperature heat must be applied to vaporize water into steam</a:t>
            </a:r>
          </a:p>
          <a:p>
            <a:pPr marL="365760" lvl="1" indent="0">
              <a:buNone/>
            </a:pPr>
            <a:endParaRPr lang="en-US" sz="17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146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Law of Thermodynamics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All spontaneous processes cause an increase in the entropy of the universe</a:t>
            </a:r>
          </a:p>
        </p:txBody>
      </p:sp>
    </p:spTree>
    <p:extLst>
      <p:ext uri="{BB962C8B-B14F-4D97-AF65-F5344CB8AC3E}">
        <p14:creationId xmlns:p14="http://schemas.microsoft.com/office/powerpoint/2010/main" val="4259116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Law of Thermodynamics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All spontaneous processes cause an increase in the entropy of the universe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41" y="3252833"/>
            <a:ext cx="6945518" cy="186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18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Law of Thermodynamics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The entropy of a pure, perfect crystalline substance at 0 K is zero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21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Entropy of the Universe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univ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surr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univ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surr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surr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surr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univ</m:t>
                        </m:r>
                      </m:sub>
                    </m:sSub>
                  </m:oMath>
                </a14:m>
                <a:r>
                  <a:rPr lang="en-US" sz="2400" dirty="0"/>
                  <a:t> is the entropy of the universe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sys</m:t>
                        </m:r>
                      </m:sub>
                    </m:sSub>
                    <m:r>
                      <m:rPr>
                        <m:nor/>
                      </m:rPr>
                      <a:rPr lang="en-US" sz="2400" dirty="0"/>
                      <m:t> </m:t>
                    </m:r>
                    <m:r>
                      <m:rPr>
                        <m:nor/>
                      </m:rPr>
                      <a:rPr lang="en-US" sz="2400" dirty="0"/>
                      <m:t>is</m:t>
                    </m:r>
                    <m:r>
                      <m:rPr>
                        <m:nor/>
                      </m:rPr>
                      <a:rPr lang="en-US" sz="2400" dirty="0"/>
                      <m:t> </m:t>
                    </m:r>
                    <m:r>
                      <m:rPr>
                        <m:nor/>
                      </m:rPr>
                      <a:rPr lang="en-US" sz="2400" dirty="0"/>
                      <m:t>the</m:t>
                    </m:r>
                    <m:r>
                      <m:rPr>
                        <m:nor/>
                      </m:rPr>
                      <a:rPr lang="en-US" sz="2400" dirty="0"/>
                      <m:t> </m:t>
                    </m:r>
                    <m:r>
                      <m:rPr>
                        <m:nor/>
                      </m:rPr>
                      <a:rPr lang="en-US" sz="2400" dirty="0"/>
                      <m:t>entropy</m:t>
                    </m:r>
                    <m:r>
                      <m:rPr>
                        <m:nor/>
                      </m:rPr>
                      <a:rPr lang="en-US" sz="2400" dirty="0"/>
                      <m:t> </m:t>
                    </m:r>
                    <m:r>
                      <m:rPr>
                        <m:nor/>
                      </m:rPr>
                      <a:rPr lang="en-US" sz="2400" dirty="0"/>
                      <m:t>of</m:t>
                    </m:r>
                    <m:r>
                      <m:rPr>
                        <m:nor/>
                      </m:rPr>
                      <a:rPr lang="en-US" sz="2400" dirty="0"/>
                      <m:t> </m:t>
                    </m:r>
                    <m:r>
                      <m:rPr>
                        <m:nor/>
                      </m:rPr>
                      <a:rPr lang="en-US" sz="2400" dirty="0"/>
                      <m:t>the</m:t>
                    </m:r>
                    <m:r>
                      <m:rPr>
                        <m:nor/>
                      </m:rPr>
                      <a:rPr lang="en-US" sz="2400" dirty="0"/>
                      <m:t>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system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surr</m:t>
                        </m:r>
                      </m:sub>
                    </m:sSub>
                  </m:oMath>
                </a14:m>
                <a:r>
                  <a:rPr lang="en-US" sz="2400" dirty="0"/>
                  <a:t> is the entropy of the surroundings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surr</m:t>
                        </m:r>
                      </m:sub>
                    </m:sSub>
                  </m:oMath>
                </a14:m>
                <a:r>
                  <a:rPr lang="en-US" sz="2400" dirty="0"/>
                  <a:t> is the heat of the surroundings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surr</m:t>
                        </m:r>
                      </m:sub>
                    </m:sSub>
                  </m:oMath>
                </a14:m>
                <a:r>
                  <a:rPr lang="en-US" sz="2400" dirty="0"/>
                  <a:t> is the temperature of the surroundings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2" b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0754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Spontaneity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univ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The entropy change a process is 22.1 J/K and requires that the surroundings transfer 6.00 kJ of heat to the system.  Is the process spontaneous at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−10.00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400" dirty="0"/>
                  <a:t>?  Is it spontaneous at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+10.00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400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841" t="-1085" r="-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255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Spontaneity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univ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Consider the following reaction at 298.15 K. </a:t>
                </a:r>
              </a:p>
              <a:p>
                <a:pPr marL="0" indent="0">
                  <a:buNone/>
                </a:pPr>
                <a:endParaRPr lang="en-US" sz="218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180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d>
                        <m:dPr>
                          <m:ctrlPr>
                            <a:rPr lang="pt-BR" sz="218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pt-BR" sz="2180" dirty="0">
                          <a:latin typeface="Cambria Math" panose="02040503050406030204" pitchFamily="18" charset="0"/>
                        </a:rPr>
                        <m:t>+5 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pt-BR" sz="218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pt-BR" sz="2180" dirty="0">
                          <a:latin typeface="Cambria Math" panose="02040503050406030204" pitchFamily="18" charset="0"/>
                        </a:rPr>
                        <m:t>→3 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pt-BR" sz="218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pt-BR" sz="2180" dirty="0">
                          <a:latin typeface="Cambria Math" panose="02040503050406030204" pitchFamily="18" charset="0"/>
                        </a:rPr>
                        <m:t>+4 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pt-BR" sz="218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sz="2180" dirty="0"/>
              </a:p>
              <a:p>
                <a:pPr marL="0" indent="0">
                  <a:buNone/>
                </a:pPr>
                <a:endParaRPr lang="en-US" sz="2180" dirty="0"/>
              </a:p>
              <a:p>
                <a:pPr marL="457189" indent="-457189">
                  <a:buFont typeface="+mj-lt"/>
                  <a:buAutoNum type="alphaUcPeriod"/>
                </a:pPr>
                <a:r>
                  <a:rPr lang="en-US" sz="2180" dirty="0"/>
                  <a:t>Use the given standard entropy values to calculate</a:t>
                </a:r>
              </a:p>
              <a:p>
                <a:pPr marL="0" indent="0">
                  <a:buNone/>
                </a:pPr>
                <a:r>
                  <a:rPr lang="en-US" sz="2180" dirty="0"/>
                  <a:t>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dirty="0" err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dirty="0" err="1">
                            <a:latin typeface="Cambria Math" panose="02040503050406030204" pitchFamily="18" charset="0"/>
                          </a:rPr>
                          <m:t>sys</m:t>
                        </m:r>
                      </m:sub>
                    </m:sSub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180" dirty="0"/>
                  <a:t>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0856150"/>
                  </p:ext>
                </p:extLst>
              </p:nvPr>
            </p:nvGraphicFramePr>
            <p:xfrm>
              <a:off x="4928685" y="3972038"/>
              <a:ext cx="3743070" cy="1785493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14595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8352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197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80" b="0" i="0" dirty="0">
                              <a:effectLst/>
                            </a:rPr>
                            <a:t> Substance</a:t>
                          </a:r>
                          <a:endParaRPr lang="en-US" sz="2180" b="0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180" b="0" i="0">
                                    <a:effectLst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p>
                                  <m:sSupPr>
                                    <m:ctrlPr>
                                      <a:rPr lang="en-US" sz="218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 b="0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</m:e>
                                  <m:sup>
                                    <m:r>
                                      <a:rPr lang="en-US" sz="2180" b="0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°</m:t>
                                    </m:r>
                                  </m:sup>
                                </m:sSup>
                                <m:r>
                                  <a:rPr lang="en-US" sz="2180" b="0" i="0">
                                    <a:effectLst/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 b="0" i="0">
                                    <a:effectLst/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lang="en-US" sz="2180" b="0" i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 b="0" i="0">
                                    <a:effectLst/>
                                    <a:latin typeface="Cambria Math" panose="02040503050406030204" pitchFamily="18" charset="0"/>
                                  </a:rPr>
                                  <m:t>mo</m:t>
                                </m:r>
                                <m:sSup>
                                  <m:sSupPr>
                                    <m:ctrlPr>
                                      <a:rPr lang="en-US" sz="218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 b="0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l</m:t>
                                    </m:r>
                                  </m:e>
                                  <m:sup>
                                    <m:r>
                                      <a:rPr lang="en-US" sz="2180" b="0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2180" b="0" i="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2180" b="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 b="0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K</m:t>
                                    </m:r>
                                  </m:e>
                                  <m:sup>
                                    <m:r>
                                      <a:rPr lang="en-US" sz="2180" b="0" i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2180" b="0" i="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180" b="0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60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sSub>
                                  <m:sSubPr>
                                    <m:ctrlPr>
                                      <a:rPr lang="en-US" sz="218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O</m:t>
                                    </m:r>
                                  </m:e>
                                  <m:sub>
                                    <m: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g</m:t>
                                </m:r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18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213.7</m:t>
                                </m:r>
                              </m:oMath>
                            </m:oMathPara>
                          </a14:m>
                          <a:endParaRPr lang="en-US" sz="218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660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18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m:rPr>
                                    <m:sty m:val="p"/>
                                  </m:rP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g</m:t>
                                </m:r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18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188.8</m:t>
                                </m:r>
                              </m:oMath>
                            </m:oMathPara>
                          </a14:m>
                          <a:endParaRPr lang="en-US" sz="218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60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18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O</m:t>
                                    </m:r>
                                  </m:e>
                                  <m:sub>
                                    <m: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g</m:t>
                                </m:r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18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205.2</m:t>
                                </m:r>
                              </m:oMath>
                            </m:oMathPara>
                          </a14:m>
                          <a:endParaRPr lang="en-US" sz="218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4377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18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</m:e>
                                  <m:sub>
                                    <m: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18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18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b>
                                </m:sSub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g</m:t>
                                </m:r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18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>
                                    <a:effectLst/>
                                    <a:latin typeface="Cambria Math" panose="02040503050406030204" pitchFamily="18" charset="0"/>
                                  </a:rPr>
                                  <m:t>270.3</m:t>
                                </m:r>
                              </m:oMath>
                            </m:oMathPara>
                          </a14:m>
                          <a:endParaRPr lang="en-US" sz="218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0856150"/>
                  </p:ext>
                </p:extLst>
              </p:nvPr>
            </p:nvGraphicFramePr>
            <p:xfrm>
              <a:off x="4928685" y="3972038"/>
              <a:ext cx="3743070" cy="1785493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14595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8352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360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180" b="0" i="0" dirty="0">
                              <a:effectLst/>
                            </a:rPr>
                            <a:t> Substance</a:t>
                          </a:r>
                          <a:endParaRPr lang="en-US" sz="2180" b="0" i="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64000" t="-21667" r="-267" b="-41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54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t="-125862" r="-156667" b="-3327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64000" t="-125862" r="-267" b="-3327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54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t="-222034" r="-156667" b="-227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64000" t="-222034" r="-267" b="-2271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54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t="-327586" r="-156667" b="-1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64000" t="-327586" r="-267" b="-1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554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t="-420339" r="-156667" b="-288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64000" t="-420339" r="-267" b="-288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777355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Spontaneity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univ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Consider the following reaction at 298.15 K. </a:t>
                </a:r>
              </a:p>
              <a:p>
                <a:pPr marL="0" indent="0">
                  <a:buNone/>
                </a:pPr>
                <a:endParaRPr lang="en-US" sz="218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180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)+5 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)→3 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)+4 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2180" dirty="0"/>
              </a:p>
              <a:p>
                <a:endParaRPr lang="en-US" sz="2180" dirty="0"/>
              </a:p>
              <a:p>
                <a:pPr marL="457189" indent="-457189">
                  <a:buFont typeface="+mj-lt"/>
                  <a:buAutoNum type="alphaUcPeriod" startAt="2"/>
                </a:pPr>
                <a:r>
                  <a:rPr lang="en-US" sz="2180" dirty="0"/>
                  <a:t>If the reaction above releases 2044 kJ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heat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calculate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 err="1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180" i="1" dirty="0" err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dirty="0" err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dirty="0" err="1">
                            <a:latin typeface="Cambria Math" panose="02040503050406030204" pitchFamily="18" charset="0"/>
                          </a:rPr>
                          <m:t>surr</m:t>
                        </m:r>
                      </m:sub>
                    </m:sSub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180" dirty="0"/>
                  <a:t>. 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6867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Spontaneity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univ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Consider the following reaction at 298.15 K. </a:t>
                </a:r>
              </a:p>
              <a:p>
                <a:pPr marL="0" indent="0">
                  <a:buNone/>
                </a:pPr>
                <a:endParaRPr lang="en-US" sz="218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180" dirty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)+5 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)→3 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pt-BR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)+4 </m:t>
                      </m:r>
                      <m:sSub>
                        <m:sSubPr>
                          <m:ctrlPr>
                            <a:rPr lang="en-US" sz="218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2180" dirty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180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pt-BR" sz="2180" dirty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pt-BR" sz="2180" dirty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2180" dirty="0"/>
              </a:p>
              <a:p>
                <a:endParaRPr lang="en-US" sz="2180" dirty="0"/>
              </a:p>
              <a:p>
                <a:pPr marL="457189" indent="-457189">
                  <a:buFont typeface="+mj-lt"/>
                  <a:buAutoNum type="alphaUcPeriod" startAt="3"/>
                </a:pPr>
                <a:r>
                  <a:rPr lang="en-US" sz="2180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180" dirty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dirty="0" err="1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dirty="0" err="1">
                            <a:latin typeface="Cambria Math" panose="02040503050406030204" pitchFamily="18" charset="0"/>
                          </a:rPr>
                          <m:t>univ</m:t>
                        </m:r>
                      </m:sub>
                    </m:sSub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dirty="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180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18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dirty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180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180" dirty="0"/>
                  <a:t>. </a:t>
                </a:r>
              </a:p>
              <a:p>
                <a:pPr marL="0" indent="0">
                  <a:buNone/>
                </a:pPr>
                <a:endParaRPr lang="en-US" sz="2180" dirty="0"/>
              </a:p>
              <a:p>
                <a:pPr marL="457189" indent="-457189">
                  <a:buFont typeface="+mj-lt"/>
                  <a:buAutoNum type="alphaUcPeriod" startAt="3"/>
                </a:pPr>
                <a:endParaRPr lang="en-US" sz="2180" dirty="0"/>
              </a:p>
              <a:p>
                <a:pPr marL="457189" indent="-457189">
                  <a:buFont typeface="+mj-lt"/>
                  <a:buAutoNum type="alphaUcPeriod" startAt="4"/>
                </a:pPr>
                <a:r>
                  <a:rPr lang="en-US" sz="2180" dirty="0"/>
                  <a:t>Will the reaction be spontaneous? </a:t>
                </a:r>
              </a:p>
              <a:p>
                <a:pPr marL="457189" indent="-457189">
                  <a:buFont typeface="+mj-lt"/>
                  <a:buAutoNum type="alphaUcPeriod" startAt="3"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049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Spontaneity and Speed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spontaneity of a process is not correlated to the speed of the process</a:t>
            </a:r>
          </a:p>
          <a:p>
            <a:r>
              <a:rPr lang="en-US" sz="2400" dirty="0"/>
              <a:t>Spontaneous processes can rapidly or so slowly that they cannot be observed over a reasonable period of time </a:t>
            </a:r>
          </a:p>
        </p:txBody>
      </p:sp>
    </p:spTree>
    <p:extLst>
      <p:ext uri="{BB962C8B-B14F-4D97-AF65-F5344CB8AC3E}">
        <p14:creationId xmlns:p14="http://schemas.microsoft.com/office/powerpoint/2010/main" val="2119801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Dispersal of Matter and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Spontaneous processes lead to a greater dispersal of matter and energy</a:t>
            </a:r>
          </a:p>
          <a:p>
            <a:r>
              <a:rPr lang="en-US" sz="2400" dirty="0"/>
              <a:t>Dispersal of matter</a:t>
            </a:r>
          </a:p>
          <a:p>
            <a:pPr lvl="1"/>
            <a:r>
              <a:rPr lang="en-US" sz="2400" dirty="0"/>
              <a:t>Gas particles will spontaneously diffuse throughout a room without the application of any external energy</a:t>
            </a:r>
          </a:p>
          <a:p>
            <a:r>
              <a:rPr lang="en-US" sz="2400" dirty="0"/>
              <a:t>Dispersal of energy</a:t>
            </a:r>
          </a:p>
          <a:p>
            <a:pPr lvl="1"/>
            <a:r>
              <a:rPr lang="en-US" sz="2400" dirty="0"/>
              <a:t>Hot objects will spontaneously transfer thermal energy to cooler objects without the application of any external energy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503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Dispersal of Matter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65" y="2885616"/>
            <a:ext cx="8166471" cy="237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656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Entropy 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Entropy can generally be defined as the disorder in a system</a:t>
            </a:r>
          </a:p>
        </p:txBody>
      </p:sp>
    </p:spTree>
    <p:extLst>
      <p:ext uri="{BB962C8B-B14F-4D97-AF65-F5344CB8AC3E}">
        <p14:creationId xmlns:p14="http://schemas.microsoft.com/office/powerpoint/2010/main" val="256317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Entropy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incorrect description of entropy. 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degree of disorder in a system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degree of randomness in a system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internal energy of a system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how spread out the energy of a system is</a:t>
            </a:r>
          </a:p>
        </p:txBody>
      </p:sp>
    </p:spTree>
    <p:extLst>
      <p:ext uri="{BB962C8B-B14F-4D97-AF65-F5344CB8AC3E}">
        <p14:creationId xmlns:p14="http://schemas.microsoft.com/office/powerpoint/2010/main" val="1555416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Entropy change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ΔS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67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Entropy generally increases in each of the following cases</a:t>
            </a:r>
          </a:p>
          <a:p>
            <a:r>
              <a:rPr lang="en-US" sz="2400" dirty="0"/>
              <a:t>Pure liquids or liquid solutions are formed from solids</a:t>
            </a:r>
          </a:p>
          <a:p>
            <a:r>
              <a:rPr lang="en-US" sz="2400" dirty="0"/>
              <a:t>Gases are formed from solids or liquids</a:t>
            </a:r>
          </a:p>
          <a:p>
            <a:r>
              <a:rPr lang="en-US" sz="2400" dirty="0"/>
              <a:t>The number of molecules of gas increases as a result of a chemical reaction</a:t>
            </a:r>
          </a:p>
          <a:p>
            <a:r>
              <a:rPr lang="en-US" sz="2400" dirty="0"/>
              <a:t>The temperature of a substance increases</a:t>
            </a:r>
          </a:p>
        </p:txBody>
      </p:sp>
    </p:spTree>
    <p:extLst>
      <p:ext uri="{BB962C8B-B14F-4D97-AF65-F5344CB8AC3E}">
        <p14:creationId xmlns:p14="http://schemas.microsoft.com/office/powerpoint/2010/main" val="1688331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Entropies of different states of matter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4" y="2080440"/>
            <a:ext cx="749617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012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1524</TotalTime>
  <Words>978</Words>
  <Application>Microsoft Office PowerPoint</Application>
  <PresentationFormat>On-screen Show (4:3)</PresentationFormat>
  <Paragraphs>149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Calibri</vt:lpstr>
      <vt:lpstr>Cambria Math</vt:lpstr>
      <vt:lpstr>Wingdings</vt:lpstr>
      <vt:lpstr>Wingdings 2</vt:lpstr>
      <vt:lpstr>Median1</vt:lpstr>
      <vt:lpstr>Chapter 16 Part 1</vt:lpstr>
      <vt:lpstr>Spontaneity</vt:lpstr>
      <vt:lpstr>Spontaneity and Speed</vt:lpstr>
      <vt:lpstr>Dispersal of Matter and Energy</vt:lpstr>
      <vt:lpstr>Dispersal of Matter</vt:lpstr>
      <vt:lpstr>Entropy (S)</vt:lpstr>
      <vt:lpstr>Entropy</vt:lpstr>
      <vt:lpstr>Entropy change (ΔS)</vt:lpstr>
      <vt:lpstr>Entropies of different states of matter</vt:lpstr>
      <vt:lpstr>Qualitatively Predicting Entropy Changes</vt:lpstr>
      <vt:lpstr>Entropy Change</vt:lpstr>
      <vt:lpstr>Entropy</vt:lpstr>
      <vt:lpstr>Entropy</vt:lpstr>
      <vt:lpstr>Another look at ΔS</vt:lpstr>
      <vt:lpstr>Determining ΔS for Phase Transitions</vt:lpstr>
      <vt:lpstr>Standard entropies of reaction</vt:lpstr>
      <vt:lpstr>Calculating ΔS from Standard Molar Entropies</vt:lpstr>
      <vt:lpstr>Standard Entropies</vt:lpstr>
      <vt:lpstr>First Law of Thermodynamics</vt:lpstr>
      <vt:lpstr>Second Law of Thermodynamics</vt:lpstr>
      <vt:lpstr>Second Law of Thermodynamics</vt:lpstr>
      <vt:lpstr>Third Law of Thermodynamics</vt:lpstr>
      <vt:lpstr>Entropy of the Universe</vt:lpstr>
      <vt:lpstr>Spontaneity and ΔS_univ</vt:lpstr>
      <vt:lpstr>Spontaneity and ΔS_univ</vt:lpstr>
      <vt:lpstr>Spontaneity and ΔS_univ</vt:lpstr>
      <vt:lpstr>Spontaneity and ΔS_univ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3</dc:title>
  <dc:creator>ITS</dc:creator>
  <cp:lastModifiedBy>Walter Turner</cp:lastModifiedBy>
  <cp:revision>86</cp:revision>
  <dcterms:created xsi:type="dcterms:W3CDTF">2018-02-19T17:36:24Z</dcterms:created>
  <dcterms:modified xsi:type="dcterms:W3CDTF">2022-04-18T10:20:33Z</dcterms:modified>
</cp:coreProperties>
</file>