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4"/>
    <p:sldMasterId id="2147483712" r:id="rId5"/>
  </p:sldMasterIdLst>
  <p:notesMasterIdLst>
    <p:notesMasterId r:id="rId42"/>
  </p:notesMasterIdLst>
  <p:sldIdLst>
    <p:sldId id="338" r:id="rId6"/>
    <p:sldId id="340" r:id="rId7"/>
    <p:sldId id="342" r:id="rId8"/>
    <p:sldId id="314" r:id="rId9"/>
    <p:sldId id="343" r:id="rId10"/>
    <p:sldId id="306" r:id="rId11"/>
    <p:sldId id="316" r:id="rId12"/>
    <p:sldId id="344" r:id="rId13"/>
    <p:sldId id="345" r:id="rId14"/>
    <p:sldId id="346" r:id="rId15"/>
    <p:sldId id="348" r:id="rId16"/>
    <p:sldId id="350" r:id="rId17"/>
    <p:sldId id="351" r:id="rId18"/>
    <p:sldId id="353" r:id="rId19"/>
    <p:sldId id="352" r:id="rId20"/>
    <p:sldId id="372" r:id="rId21"/>
    <p:sldId id="324" r:id="rId22"/>
    <p:sldId id="355" r:id="rId23"/>
    <p:sldId id="358" r:id="rId24"/>
    <p:sldId id="359" r:id="rId25"/>
    <p:sldId id="361" r:id="rId26"/>
    <p:sldId id="366" r:id="rId27"/>
    <p:sldId id="367" r:id="rId28"/>
    <p:sldId id="368" r:id="rId29"/>
    <p:sldId id="369" r:id="rId30"/>
    <p:sldId id="370" r:id="rId31"/>
    <p:sldId id="371" r:id="rId32"/>
    <p:sldId id="319" r:id="rId33"/>
    <p:sldId id="362" r:id="rId34"/>
    <p:sldId id="363" r:id="rId35"/>
    <p:sldId id="364" r:id="rId36"/>
    <p:sldId id="325" r:id="rId37"/>
    <p:sldId id="326" r:id="rId38"/>
    <p:sldId id="328" r:id="rId39"/>
    <p:sldId id="365" r:id="rId40"/>
    <p:sldId id="336" r:id="rId41"/>
  </p:sldIdLst>
  <p:sldSz cx="12192000" cy="6858000"/>
  <p:notesSz cx="7102475" cy="89725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15:guide id="1" orient="horz" pos="2826">
          <p15:clr>
            <a:srgbClr val="A4A3A4"/>
          </p15:clr>
        </p15:guide>
        <p15:guide id="2"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chan, Max M" initials="PMM"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6E5"/>
    <a:srgbClr val="67B034"/>
    <a:srgbClr val="2C2D2F"/>
    <a:srgbClr val="FDC20C"/>
    <a:srgbClr val="E1E0DF"/>
    <a:srgbClr val="0099B8"/>
    <a:srgbClr val="DF4E33"/>
    <a:srgbClr val="003354"/>
    <a:srgbClr val="F7821E"/>
    <a:srgbClr val="F6821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52A4F6-7738-AB05-A7E9-CC86316DBB5A}" v="2" dt="2020-12-02T16:40:29.967"/>
    <p1510:client id="{B90CC9DF-AC64-924A-A6B4-D13088BA8A06}" v="30" dt="2020-11-18T14:46:24.3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144" autoAdjust="0"/>
    <p:restoredTop sz="56053" autoAdjust="0"/>
  </p:normalViewPr>
  <p:slideViewPr>
    <p:cSldViewPr snapToGrid="0" snapToObjects="1">
      <p:cViewPr varScale="1">
        <p:scale>
          <a:sx n="76" d="100"/>
          <a:sy n="76" d="100"/>
        </p:scale>
        <p:origin x="-2128" y="-11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8" d="100"/>
          <a:sy n="58" d="100"/>
        </p:scale>
        <p:origin x="2928" y="208"/>
      </p:cViewPr>
      <p:guideLst>
        <p:guide orient="horz" pos="2826"/>
        <p:guide pos="2237"/>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49" Type="http://schemas.microsoft.com/office/2016/11/relationships/changesInfo" Target="changesInfos/changesInfo1.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50" Type="http://schemas.microsoft.com/office/2015/10/relationships/revisionInfo" Target="revisionInfo.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commentAuthors" Target="commentAuthors.xml"/><Relationship Id="rId4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uery, Christina" userId="S::cfuery@wwnorton.com::c3976a36-54cd-4040-865a-f03c956ab8e1" providerId="AD" clId="Web-{6652A4F6-7738-AB05-A7E9-CC86316DBB5A}"/>
    <pc:docChg chg="modSld">
      <pc:chgData name="Fuery, Christina" userId="S::cfuery@wwnorton.com::c3976a36-54cd-4040-865a-f03c956ab8e1" providerId="AD" clId="Web-{6652A4F6-7738-AB05-A7E9-CC86316DBB5A}" dt="2020-12-02T16:40:29.967" v="1"/>
      <pc:docMkLst>
        <pc:docMk/>
      </pc:docMkLst>
      <pc:sldChg chg="modSp">
        <pc:chgData name="Fuery, Christina" userId="S::cfuery@wwnorton.com::c3976a36-54cd-4040-865a-f03c956ab8e1" providerId="AD" clId="Web-{6652A4F6-7738-AB05-A7E9-CC86316DBB5A}" dt="2020-12-02T16:40:20.420" v="0" actId="1076"/>
        <pc:sldMkLst>
          <pc:docMk/>
          <pc:sldMk cId="641301443" sldId="312"/>
        </pc:sldMkLst>
        <pc:picChg chg="mod">
          <ac:chgData name="Fuery, Christina" userId="S::cfuery@wwnorton.com::c3976a36-54cd-4040-865a-f03c956ab8e1" providerId="AD" clId="Web-{6652A4F6-7738-AB05-A7E9-CC86316DBB5A}" dt="2020-12-02T16:40:20.420" v="0" actId="1076"/>
          <ac:picMkLst>
            <pc:docMk/>
            <pc:sldMk cId="641301443" sldId="312"/>
            <ac:picMk id="6" creationId="{02F03568-2E8A-8646-ADB8-D0D20EB5D381}"/>
          </ac:picMkLst>
        </pc:picChg>
      </pc:sldChg>
      <pc:sldChg chg="delCm">
        <pc:chgData name="Fuery, Christina" userId="S::cfuery@wwnorton.com::c3976a36-54cd-4040-865a-f03c956ab8e1" providerId="AD" clId="Web-{6652A4F6-7738-AB05-A7E9-CC86316DBB5A}" dt="2020-12-02T16:40:29.967" v="1"/>
        <pc:sldMkLst>
          <pc:docMk/>
          <pc:sldMk cId="1223004844" sldId="33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018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4023092" y="0"/>
            <a:ext cx="3077739" cy="450186"/>
          </a:xfrm>
          <a:prstGeom prst="rect">
            <a:avLst/>
          </a:prstGeom>
        </p:spPr>
        <p:txBody>
          <a:bodyPr vert="horz" lIns="91440" tIns="45720" rIns="91440" bIns="45720" rtlCol="0"/>
          <a:lstStyle>
            <a:lvl1pPr algn="r">
              <a:defRPr sz="1200"/>
            </a:lvl1pPr>
          </a:lstStyle>
          <a:p>
            <a:fld id="{9B9423A9-AB56-F846-B5C3-F8604A914C94}" type="datetimeFigureOut">
              <a:rPr lang="en-US" smtClean="0"/>
              <a:t>4/18/22</a:t>
            </a:fld>
            <a:endParaRPr lang="en-US" dirty="0"/>
          </a:p>
        </p:txBody>
      </p:sp>
      <p:sp>
        <p:nvSpPr>
          <p:cNvPr id="4" name="Slide Image Placeholder 3"/>
          <p:cNvSpPr>
            <a:spLocks noGrp="1" noRot="1" noChangeAspect="1"/>
          </p:cNvSpPr>
          <p:nvPr>
            <p:ph type="sldImg" idx="2"/>
          </p:nvPr>
        </p:nvSpPr>
        <p:spPr>
          <a:xfrm>
            <a:off x="860425" y="1122363"/>
            <a:ext cx="5381625" cy="30273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10248" y="4318039"/>
            <a:ext cx="5681980" cy="353294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22366"/>
            <a:ext cx="3077739" cy="45018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2" y="8522366"/>
            <a:ext cx="3077739" cy="450185"/>
          </a:xfrm>
          <a:prstGeom prst="rect">
            <a:avLst/>
          </a:prstGeom>
        </p:spPr>
        <p:txBody>
          <a:bodyPr vert="horz" lIns="91440" tIns="45720" rIns="91440" bIns="45720" rtlCol="0" anchor="b"/>
          <a:lstStyle>
            <a:lvl1pPr algn="r">
              <a:defRPr sz="1200"/>
            </a:lvl1pPr>
          </a:lstStyle>
          <a:p>
            <a:fld id="{C5EB09CC-0B57-D947-82BF-D08E19DC22FF}" type="slidenum">
              <a:rPr lang="en-US" smtClean="0"/>
              <a:t>‹#›</a:t>
            </a:fld>
            <a:endParaRPr lang="en-US" dirty="0"/>
          </a:p>
        </p:txBody>
      </p:sp>
    </p:spTree>
    <p:extLst>
      <p:ext uri="{BB962C8B-B14F-4D97-AF65-F5344CB8AC3E}">
        <p14:creationId xmlns:p14="http://schemas.microsoft.com/office/powerpoint/2010/main" val="720141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defRPr/>
            </a:pPr>
            <a:endParaRPr lang="en-US" sz="1400" b="1" i="1" dirty="0" smtClean="0"/>
          </a:p>
        </p:txBody>
      </p:sp>
      <p:sp>
        <p:nvSpPr>
          <p:cNvPr id="4" name="Slide Number Placeholder 3"/>
          <p:cNvSpPr>
            <a:spLocks noGrp="1"/>
          </p:cNvSpPr>
          <p:nvPr>
            <p:ph type="sldNum" sz="quarter" idx="10"/>
          </p:nvPr>
        </p:nvSpPr>
        <p:spPr/>
        <p:txBody>
          <a:bodyPr/>
          <a:lstStyle/>
          <a:p>
            <a:fld id="{2619A896-5438-4A4F-A83C-7B584C06C06C}" type="slidenum">
              <a:rPr lang="en-US" smtClean="0"/>
              <a:pPr/>
              <a:t>1</a:t>
            </a:fld>
            <a:endParaRPr lang="en-US" dirty="0"/>
          </a:p>
        </p:txBody>
      </p:sp>
    </p:spTree>
    <p:extLst>
      <p:ext uri="{BB962C8B-B14F-4D97-AF65-F5344CB8AC3E}">
        <p14:creationId xmlns:p14="http://schemas.microsoft.com/office/powerpoint/2010/main" val="3801647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400" b="1" baseline="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33BC7F52-28D0-7044-A0ED-09E0CC8A8C1F}" type="slidenum">
              <a:rPr lang="en-US" smtClean="0"/>
              <a:t>10</a:t>
            </a:fld>
            <a:endParaRPr lang="en-US"/>
          </a:p>
        </p:txBody>
      </p:sp>
    </p:spTree>
    <p:extLst>
      <p:ext uri="{BB962C8B-B14F-4D97-AF65-F5344CB8AC3E}">
        <p14:creationId xmlns:p14="http://schemas.microsoft.com/office/powerpoint/2010/main" val="2631646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11</a:t>
            </a:fld>
            <a:endParaRPr lang="en-US"/>
          </a:p>
        </p:txBody>
      </p:sp>
    </p:spTree>
    <p:extLst>
      <p:ext uri="{BB962C8B-B14F-4D97-AF65-F5344CB8AC3E}">
        <p14:creationId xmlns:p14="http://schemas.microsoft.com/office/powerpoint/2010/main" val="496238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12</a:t>
            </a:fld>
            <a:endParaRPr lang="en-US"/>
          </a:p>
        </p:txBody>
      </p:sp>
    </p:spTree>
    <p:extLst>
      <p:ext uri="{BB962C8B-B14F-4D97-AF65-F5344CB8AC3E}">
        <p14:creationId xmlns:p14="http://schemas.microsoft.com/office/powerpoint/2010/main" val="1596315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sz="1400" dirty="0"/>
          </a:p>
        </p:txBody>
      </p:sp>
      <p:sp>
        <p:nvSpPr>
          <p:cNvPr id="4" name="Slide Number Placeholder 3"/>
          <p:cNvSpPr>
            <a:spLocks noGrp="1"/>
          </p:cNvSpPr>
          <p:nvPr>
            <p:ph type="sldNum" sz="quarter" idx="10"/>
          </p:nvPr>
        </p:nvSpPr>
        <p:spPr/>
        <p:txBody>
          <a:bodyPr/>
          <a:lstStyle/>
          <a:p>
            <a:fld id="{33BC7F52-28D0-7044-A0ED-09E0CC8A8C1F}" type="slidenum">
              <a:rPr lang="en-US" smtClean="0"/>
              <a:t>13</a:t>
            </a:fld>
            <a:endParaRPr lang="en-US"/>
          </a:p>
        </p:txBody>
      </p:sp>
    </p:spTree>
    <p:extLst>
      <p:ext uri="{BB962C8B-B14F-4D97-AF65-F5344CB8AC3E}">
        <p14:creationId xmlns:p14="http://schemas.microsoft.com/office/powerpoint/2010/main" val="3280014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7"/>
          <p:cNvSpPr>
            <a:spLocks noGrp="1" noChangeArrowheads="1"/>
          </p:cNvSpPr>
          <p:nvPr>
            <p:ph type="sldNum" sz="quarter" idx="4294967295"/>
          </p:nvPr>
        </p:nvSpPr>
        <p:spPr bwMode="auto">
          <a:xfrm>
            <a:off x="4023093" y="8522365"/>
            <a:ext cx="3077739" cy="4486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rgbClr val="003300"/>
                </a:solidFill>
                <a:latin typeface="Arial" charset="0"/>
                <a:ea typeface="ＭＳ Ｐゴシック" charset="0"/>
                <a:cs typeface="ＭＳ Ｐゴシック" charset="0"/>
                <a:sym typeface="Arial" charset="0"/>
              </a:defRPr>
            </a:lvl1pPr>
            <a:lvl2pPr marL="742950" indent="-285750" eaLnBrk="0" hangingPunct="0">
              <a:defRPr sz="2400">
                <a:solidFill>
                  <a:srgbClr val="003300"/>
                </a:solidFill>
                <a:latin typeface="Arial" charset="0"/>
                <a:ea typeface="ＭＳ Ｐゴシック" charset="0"/>
                <a:sym typeface="Arial" charset="0"/>
              </a:defRPr>
            </a:lvl2pPr>
            <a:lvl3pPr marL="1143000" indent="-228600" eaLnBrk="0" hangingPunct="0">
              <a:defRPr sz="2400">
                <a:solidFill>
                  <a:srgbClr val="003300"/>
                </a:solidFill>
                <a:latin typeface="Arial" charset="0"/>
                <a:ea typeface="ＭＳ Ｐゴシック" charset="0"/>
                <a:sym typeface="Arial" charset="0"/>
              </a:defRPr>
            </a:lvl3pPr>
            <a:lvl4pPr marL="1600200" indent="-228600" eaLnBrk="0" hangingPunct="0">
              <a:defRPr sz="2400">
                <a:solidFill>
                  <a:srgbClr val="003300"/>
                </a:solidFill>
                <a:latin typeface="Arial" charset="0"/>
                <a:ea typeface="ＭＳ Ｐゴシック" charset="0"/>
                <a:sym typeface="Arial" charset="0"/>
              </a:defRPr>
            </a:lvl4pPr>
            <a:lvl5pPr marL="2057400" indent="-228600" eaLnBrk="0" hangingPunct="0">
              <a:defRPr sz="2400">
                <a:solidFill>
                  <a:srgbClr val="003300"/>
                </a:solidFill>
                <a:latin typeface="Arial" charset="0"/>
                <a:ea typeface="ＭＳ Ｐゴシック" charset="0"/>
                <a:sym typeface="Arial" charset="0"/>
              </a:defRPr>
            </a:lvl5pPr>
            <a:lvl6pPr marL="2514600" indent="-228600" eaLnBrk="0" fontAlgn="base" hangingPunct="0">
              <a:spcBef>
                <a:spcPct val="0"/>
              </a:spcBef>
              <a:spcAft>
                <a:spcPct val="0"/>
              </a:spcAft>
              <a:defRPr sz="2400">
                <a:solidFill>
                  <a:srgbClr val="003300"/>
                </a:solidFill>
                <a:latin typeface="Arial" charset="0"/>
                <a:ea typeface="ＭＳ Ｐゴシック" charset="0"/>
                <a:sym typeface="Arial" charset="0"/>
              </a:defRPr>
            </a:lvl6pPr>
            <a:lvl7pPr marL="2971800" indent="-228600" eaLnBrk="0" fontAlgn="base" hangingPunct="0">
              <a:spcBef>
                <a:spcPct val="0"/>
              </a:spcBef>
              <a:spcAft>
                <a:spcPct val="0"/>
              </a:spcAft>
              <a:defRPr sz="2400">
                <a:solidFill>
                  <a:srgbClr val="003300"/>
                </a:solidFill>
                <a:latin typeface="Arial" charset="0"/>
                <a:ea typeface="ＭＳ Ｐゴシック" charset="0"/>
                <a:sym typeface="Arial" charset="0"/>
              </a:defRPr>
            </a:lvl7pPr>
            <a:lvl8pPr marL="3429000" indent="-228600" eaLnBrk="0" fontAlgn="base" hangingPunct="0">
              <a:spcBef>
                <a:spcPct val="0"/>
              </a:spcBef>
              <a:spcAft>
                <a:spcPct val="0"/>
              </a:spcAft>
              <a:defRPr sz="2400">
                <a:solidFill>
                  <a:srgbClr val="003300"/>
                </a:solidFill>
                <a:latin typeface="Arial" charset="0"/>
                <a:ea typeface="ＭＳ Ｐゴシック" charset="0"/>
                <a:sym typeface="Arial" charset="0"/>
              </a:defRPr>
            </a:lvl8pPr>
            <a:lvl9pPr marL="3886200" indent="-228600" eaLnBrk="0" fontAlgn="base" hangingPunct="0">
              <a:spcBef>
                <a:spcPct val="0"/>
              </a:spcBef>
              <a:spcAft>
                <a:spcPct val="0"/>
              </a:spcAft>
              <a:defRPr sz="2400">
                <a:solidFill>
                  <a:srgbClr val="003300"/>
                </a:solidFill>
                <a:latin typeface="Arial" charset="0"/>
                <a:ea typeface="ＭＳ Ｐゴシック" charset="0"/>
                <a:sym typeface="Arial" charset="0"/>
              </a:defRPr>
            </a:lvl9pPr>
          </a:lstStyle>
          <a:p>
            <a:pPr eaLnBrk="1" hangingPunct="1"/>
            <a:fld id="{94069FF6-FFD2-F840-ABEA-5677F195D092}" type="slidenum">
              <a:rPr lang="en-US" sz="1800">
                <a:solidFill>
                  <a:schemeClr val="tx1"/>
                </a:solidFill>
              </a:rPr>
              <a:pPr eaLnBrk="1" hangingPunct="1"/>
              <a:t>14</a:t>
            </a:fld>
            <a:endParaRPr lang="en-US" sz="1800">
              <a:solidFill>
                <a:schemeClr val="tx1"/>
              </a:solidFill>
            </a:endParaRPr>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1400" dirty="0">
              <a:ea typeface="ＭＳ Ｐゴシック"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C5EB09CC-0B57-D947-82BF-D08E19DC22FF}" type="slidenum">
              <a:rPr lang="en-US" smtClean="0"/>
              <a:t>16</a:t>
            </a:fld>
            <a:endParaRPr lang="en-US" dirty="0"/>
          </a:p>
        </p:txBody>
      </p:sp>
    </p:spTree>
    <p:extLst>
      <p:ext uri="{BB962C8B-B14F-4D97-AF65-F5344CB8AC3E}">
        <p14:creationId xmlns:p14="http://schemas.microsoft.com/office/powerpoint/2010/main" val="1346146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b="0" baseline="0" dirty="0"/>
          </a:p>
        </p:txBody>
      </p:sp>
      <p:sp>
        <p:nvSpPr>
          <p:cNvPr id="4" name="Slide Number Placeholder 3"/>
          <p:cNvSpPr>
            <a:spLocks noGrp="1"/>
          </p:cNvSpPr>
          <p:nvPr>
            <p:ph type="sldNum" sz="quarter" idx="10"/>
          </p:nvPr>
        </p:nvSpPr>
        <p:spPr/>
        <p:txBody>
          <a:bodyPr/>
          <a:lstStyle/>
          <a:p>
            <a:fld id="{C5EB09CC-0B57-D947-82BF-D08E19DC22FF}" type="slidenum">
              <a:rPr lang="en-US" smtClean="0"/>
              <a:t>17</a:t>
            </a:fld>
            <a:endParaRPr lang="en-US" dirty="0"/>
          </a:p>
        </p:txBody>
      </p:sp>
    </p:spTree>
    <p:extLst>
      <p:ext uri="{BB962C8B-B14F-4D97-AF65-F5344CB8AC3E}">
        <p14:creationId xmlns:p14="http://schemas.microsoft.com/office/powerpoint/2010/main" val="532311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F97BBED5-A162-4236-92AE-BCED6A351763}" type="slidenum">
              <a:rPr lang="en-US" smtClean="0">
                <a:latin typeface="Arial" pitchFamily="34" charset="0"/>
                <a:ea typeface="ＭＳ Ｐゴシック"/>
                <a:cs typeface="ＭＳ Ｐゴシック"/>
              </a:rPr>
              <a:pPr/>
              <a:t>18</a:t>
            </a:fld>
            <a:endParaRPr lang="en-US" smtClean="0">
              <a:latin typeface="Arial" pitchFamily="34" charset="0"/>
              <a:ea typeface="ＭＳ Ｐゴシック"/>
              <a:cs typeface="ＭＳ Ｐゴシック"/>
            </a:endParaRPr>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xfrm>
            <a:off x="710248" y="4261961"/>
            <a:ext cx="5681980" cy="4037648"/>
          </a:xfrm>
          <a:noFill/>
          <a:ln/>
        </p:spPr>
        <p:txBody>
          <a:bodyPr/>
          <a:lstStyle/>
          <a:p>
            <a:pPr eaLnBrk="1" hangingPunct="1"/>
            <a:endParaRPr lang="en-US" sz="1400" dirty="0">
              <a:latin typeface="Arial" pitchFamily="34" charset="0"/>
              <a:ea typeface="ＭＳ Ｐゴシック"/>
            </a:endParaRPr>
          </a:p>
        </p:txBody>
      </p:sp>
    </p:spTree>
    <p:extLst>
      <p:ext uri="{BB962C8B-B14F-4D97-AF65-F5344CB8AC3E}">
        <p14:creationId xmlns:p14="http://schemas.microsoft.com/office/powerpoint/2010/main" val="3311692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D3D4EE2-3F8B-4E9E-808F-328E10E42366}" type="slidenum">
              <a:rPr lang="en-US" smtClean="0"/>
              <a:pPr eaLnBrk="1" hangingPunct="1"/>
              <a:t>19</a:t>
            </a:fld>
            <a:endParaRPr lang="en-US" dirty="0"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sz="1400" b="0" dirty="0" smtClean="0">
              <a:latin typeface="Arial" charset="0"/>
              <a:cs typeface="Arial" charset="0"/>
            </a:endParaRPr>
          </a:p>
        </p:txBody>
      </p:sp>
    </p:spTree>
    <p:extLst>
      <p:ext uri="{BB962C8B-B14F-4D97-AF65-F5344CB8AC3E}">
        <p14:creationId xmlns:p14="http://schemas.microsoft.com/office/powerpoint/2010/main" val="16080589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a:ln/>
        </p:spPr>
      </p:sp>
      <p:sp>
        <p:nvSpPr>
          <p:cNvPr id="1116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3041" y="1123101"/>
            <a:ext cx="4236395" cy="302609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a:t>
            </a:fld>
            <a:endParaRPr lang="en-US" dirty="0"/>
          </a:p>
        </p:txBody>
      </p:sp>
    </p:spTree>
    <p:extLst>
      <p:ext uri="{BB962C8B-B14F-4D97-AF65-F5344CB8AC3E}">
        <p14:creationId xmlns:p14="http://schemas.microsoft.com/office/powerpoint/2010/main" val="1329282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eaLnBrk="1" hangingPunct="1">
              <a:lnSpc>
                <a:spcPct val="80000"/>
              </a:lnSpc>
              <a:buFontTx/>
              <a:buNone/>
            </a:pPr>
            <a:endParaRPr lang="en-US" sz="1400" dirty="0" smtClean="0"/>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21</a:t>
            </a:fld>
            <a:endParaRPr lang="en-US"/>
          </a:p>
        </p:txBody>
      </p:sp>
    </p:spTree>
    <p:extLst>
      <p:ext uri="{BB962C8B-B14F-4D97-AF65-F5344CB8AC3E}">
        <p14:creationId xmlns:p14="http://schemas.microsoft.com/office/powerpoint/2010/main" val="3845795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22</a:t>
            </a:fld>
            <a:endParaRPr lang="en-US"/>
          </a:p>
        </p:txBody>
      </p:sp>
    </p:spTree>
    <p:extLst>
      <p:ext uri="{BB962C8B-B14F-4D97-AF65-F5344CB8AC3E}">
        <p14:creationId xmlns:p14="http://schemas.microsoft.com/office/powerpoint/2010/main" val="2785537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23</a:t>
            </a:fld>
            <a:endParaRPr lang="en-US"/>
          </a:p>
        </p:txBody>
      </p:sp>
    </p:spTree>
    <p:extLst>
      <p:ext uri="{BB962C8B-B14F-4D97-AF65-F5344CB8AC3E}">
        <p14:creationId xmlns:p14="http://schemas.microsoft.com/office/powerpoint/2010/main" val="3014012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7A9B066-C5C0-4752-9CEC-2087541AAB41}" type="slidenum">
              <a:rPr lang="en-US" altLang="en-US"/>
              <a:pPr eaLnBrk="1" hangingPunct="1"/>
              <a:t>24</a:t>
            </a:fld>
            <a:endParaRPr lang="en-US" altLang="en-US"/>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2629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4294967295"/>
          </p:nvPr>
        </p:nvSpPr>
        <p:spPr bwMode="auto">
          <a:xfrm>
            <a:off x="4023093" y="8382654"/>
            <a:ext cx="3077739" cy="4412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5002" rIns="90004" bIns="45002"/>
          <a:lstStyle>
            <a:lvl1pPr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1pPr>
            <a:lvl2pPr marL="742950" indent="-28575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2pPr>
            <a:lvl3pPr marL="11430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3pPr>
            <a:lvl4pPr marL="16002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4pPr>
            <a:lvl5pPr marL="20574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5pPr>
            <a:lvl6pPr marL="25146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6pPr>
            <a:lvl7pPr marL="29718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7pPr>
            <a:lvl8pPr marL="34290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8pPr>
            <a:lvl9pPr marL="38862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9pPr>
          </a:lstStyle>
          <a:p>
            <a:pPr eaLnBrk="1" hangingPunct="1"/>
            <a:fld id="{5EB4B5F8-A43F-4B73-A844-A753BFCE3E93}" type="slidenum">
              <a:rPr lang="en-US" altLang="en-US" sz="1800">
                <a:solidFill>
                  <a:schemeClr val="tx1"/>
                </a:solidFill>
                <a:cs typeface="Arial" panose="020B0604020202020204" pitchFamily="34" charset="0"/>
              </a:rPr>
              <a:pPr eaLnBrk="1" hangingPunct="1"/>
              <a:t>25</a:t>
            </a:fld>
            <a:endParaRPr lang="en-US" altLang="en-US" sz="1800">
              <a:solidFill>
                <a:schemeClr val="tx1"/>
              </a:solidFill>
              <a:cs typeface="Arial" panose="020B0604020202020204" pitchFamily="34" charset="0"/>
            </a:endParaRPr>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2173595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7"/>
          <p:cNvSpPr>
            <a:spLocks noGrp="1" noChangeArrowheads="1"/>
          </p:cNvSpPr>
          <p:nvPr>
            <p:ph type="sldNum" sz="quarter" idx="4294967295"/>
          </p:nvPr>
        </p:nvSpPr>
        <p:spPr bwMode="auto">
          <a:xfrm>
            <a:off x="4023093" y="8382654"/>
            <a:ext cx="3077739" cy="4412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5002" rIns="90004" bIns="45002"/>
          <a:lstStyle>
            <a:lvl1pPr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1pPr>
            <a:lvl2pPr marL="742950" indent="-28575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2pPr>
            <a:lvl3pPr marL="11430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3pPr>
            <a:lvl4pPr marL="16002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4pPr>
            <a:lvl5pPr marL="20574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5pPr>
            <a:lvl6pPr marL="25146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6pPr>
            <a:lvl7pPr marL="29718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7pPr>
            <a:lvl8pPr marL="34290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8pPr>
            <a:lvl9pPr marL="38862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9pPr>
          </a:lstStyle>
          <a:p>
            <a:pPr eaLnBrk="1" hangingPunct="1"/>
            <a:fld id="{8E5D0AA7-A2ED-4413-9B47-21B8562AB972}" type="slidenum">
              <a:rPr lang="en-US" altLang="en-US" sz="1800">
                <a:solidFill>
                  <a:schemeClr val="tx1"/>
                </a:solidFill>
                <a:cs typeface="Arial" panose="020B0604020202020204" pitchFamily="34" charset="0"/>
              </a:rPr>
              <a:pPr eaLnBrk="1" hangingPunct="1"/>
              <a:t>26</a:t>
            </a:fld>
            <a:endParaRPr lang="en-US" altLang="en-US" sz="1800">
              <a:solidFill>
                <a:schemeClr val="tx1"/>
              </a:solidFill>
              <a:cs typeface="Arial" panose="020B0604020202020204" pitchFamily="34" charset="0"/>
            </a:endParaRPr>
          </a:p>
        </p:txBody>
      </p:sp>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1000" dirty="0" smtClean="0">
              <a:latin typeface="Arial" panose="020B0604020202020204" pitchFamily="34" charset="0"/>
            </a:endParaRPr>
          </a:p>
        </p:txBody>
      </p:sp>
    </p:spTree>
    <p:extLst>
      <p:ext uri="{BB962C8B-B14F-4D97-AF65-F5344CB8AC3E}">
        <p14:creationId xmlns:p14="http://schemas.microsoft.com/office/powerpoint/2010/main" val="5033709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27</a:t>
            </a:fld>
            <a:endParaRPr lang="en-US"/>
          </a:p>
        </p:txBody>
      </p:sp>
    </p:spTree>
    <p:extLst>
      <p:ext uri="{BB962C8B-B14F-4D97-AF65-F5344CB8AC3E}">
        <p14:creationId xmlns:p14="http://schemas.microsoft.com/office/powerpoint/2010/main" val="14515133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C5EB09CC-0B57-D947-82BF-D08E19DC22FF}" type="slidenum">
              <a:rPr lang="en-US" smtClean="0"/>
              <a:t>28</a:t>
            </a:fld>
            <a:endParaRPr lang="en-US" dirty="0"/>
          </a:p>
        </p:txBody>
      </p:sp>
    </p:spTree>
    <p:extLst>
      <p:ext uri="{BB962C8B-B14F-4D97-AF65-F5344CB8AC3E}">
        <p14:creationId xmlns:p14="http://schemas.microsoft.com/office/powerpoint/2010/main" val="500137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ea typeface="ＭＳ Ｐゴシック" charset="0"/>
              <a:cs typeface="ＭＳ Ｐゴシック"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400" dirty="0">
              <a:latin typeface="Arial" panose="020B0604020202020204" pitchFamily="34" charset="0"/>
              <a:ea typeface="ヒラギノ角ゴ Pro W3" charset="0"/>
              <a:cs typeface="Arial" panose="020B0604020202020204" pitchFamily="34" charset="0"/>
            </a:endParaRP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66F26C3A-E411-294B-BA38-170DFE13BE68}" type="slidenum">
              <a:rPr lang="en-US" sz="1200">
                <a:latin typeface="Arial" charset="0"/>
              </a:rPr>
              <a:pPr eaLnBrk="1" hangingPunct="1"/>
              <a:t>30</a:t>
            </a:fld>
            <a:endParaRPr lang="en-US" sz="1200">
              <a:latin typeface="Arial" charset="0"/>
            </a:endParaRPr>
          </a:p>
        </p:txBody>
      </p:sp>
    </p:spTree>
    <p:extLst>
      <p:ext uri="{BB962C8B-B14F-4D97-AF65-F5344CB8AC3E}">
        <p14:creationId xmlns:p14="http://schemas.microsoft.com/office/powerpoint/2010/main" val="3838334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baseline="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5463E2A-E13A-D54F-965A-6DAAD55AA072}" type="slidenum">
              <a:rPr lang="en-US" smtClean="0"/>
              <a:pPr/>
              <a:t>3</a:t>
            </a:fld>
            <a:endParaRPr lang="en-US"/>
          </a:p>
        </p:txBody>
      </p:sp>
    </p:spTree>
    <p:extLst>
      <p:ext uri="{BB962C8B-B14F-4D97-AF65-F5344CB8AC3E}">
        <p14:creationId xmlns:p14="http://schemas.microsoft.com/office/powerpoint/2010/main" val="3529677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F9504D-3710-41F8-BFB4-5A9A8564D71E}" type="slidenum">
              <a:rPr lang="en-US" smtClean="0"/>
              <a:t>31</a:t>
            </a:fld>
            <a:endParaRPr lang="en-US"/>
          </a:p>
        </p:txBody>
      </p:sp>
    </p:spTree>
    <p:extLst>
      <p:ext uri="{BB962C8B-B14F-4D97-AF65-F5344CB8AC3E}">
        <p14:creationId xmlns:p14="http://schemas.microsoft.com/office/powerpoint/2010/main" val="33759946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C5EB09CC-0B57-D947-82BF-D08E19DC22FF}" type="slidenum">
              <a:rPr lang="en-US" smtClean="0"/>
              <a:t>32</a:t>
            </a:fld>
            <a:endParaRPr lang="en-US" dirty="0"/>
          </a:p>
        </p:txBody>
      </p:sp>
    </p:spTree>
    <p:extLst>
      <p:ext uri="{BB962C8B-B14F-4D97-AF65-F5344CB8AC3E}">
        <p14:creationId xmlns:p14="http://schemas.microsoft.com/office/powerpoint/2010/main" val="7126595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5EB09CC-0B57-D947-82BF-D08E19DC22FF}" type="slidenum">
              <a:rPr lang="en-US" smtClean="0"/>
              <a:t>33</a:t>
            </a:fld>
            <a:endParaRPr lang="en-US" dirty="0"/>
          </a:p>
        </p:txBody>
      </p:sp>
    </p:spTree>
    <p:extLst>
      <p:ext uri="{BB962C8B-B14F-4D97-AF65-F5344CB8AC3E}">
        <p14:creationId xmlns:p14="http://schemas.microsoft.com/office/powerpoint/2010/main" val="15030841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C5EB09CC-0B57-D947-82BF-D08E19DC22FF}" type="slidenum">
              <a:rPr lang="en-US" smtClean="0"/>
              <a:t>34</a:t>
            </a:fld>
            <a:endParaRPr lang="en-US" dirty="0"/>
          </a:p>
        </p:txBody>
      </p:sp>
    </p:spTree>
    <p:extLst>
      <p:ext uri="{BB962C8B-B14F-4D97-AF65-F5344CB8AC3E}">
        <p14:creationId xmlns:p14="http://schemas.microsoft.com/office/powerpoint/2010/main" val="27922618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B42526-DA2B-4257-8F56-E5626407667D}" type="slidenum">
              <a:rPr lang="en-US" smtClean="0"/>
              <a:pPr>
                <a:defRPr/>
              </a:pPr>
              <a:t>35</a:t>
            </a:fld>
            <a:endParaRPr lang="en-US"/>
          </a:p>
        </p:txBody>
      </p:sp>
    </p:spTree>
    <p:extLst>
      <p:ext uri="{BB962C8B-B14F-4D97-AF65-F5344CB8AC3E}">
        <p14:creationId xmlns:p14="http://schemas.microsoft.com/office/powerpoint/2010/main" val="14792709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5EB09CC-0B57-D947-82BF-D08E19DC22FF}" type="slidenum">
              <a:rPr lang="en-US" smtClean="0"/>
              <a:t>36</a:t>
            </a:fld>
            <a:endParaRPr lang="en-US" dirty="0"/>
          </a:p>
        </p:txBody>
      </p:sp>
    </p:spTree>
    <p:extLst>
      <p:ext uri="{BB962C8B-B14F-4D97-AF65-F5344CB8AC3E}">
        <p14:creationId xmlns:p14="http://schemas.microsoft.com/office/powerpoint/2010/main" val="533939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4</a:t>
            </a:fld>
            <a:endParaRPr lang="en-US" dirty="0"/>
          </a:p>
        </p:txBody>
      </p:sp>
    </p:spTree>
    <p:extLst>
      <p:ext uri="{BB962C8B-B14F-4D97-AF65-F5344CB8AC3E}">
        <p14:creationId xmlns:p14="http://schemas.microsoft.com/office/powerpoint/2010/main" val="974891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baseline="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5463E2A-E13A-D54F-965A-6DAAD55AA072}" type="slidenum">
              <a:rPr lang="en-US" smtClean="0"/>
              <a:t>5</a:t>
            </a:fld>
            <a:endParaRPr lang="en-US"/>
          </a:p>
        </p:txBody>
      </p:sp>
    </p:spTree>
    <p:extLst>
      <p:ext uri="{BB962C8B-B14F-4D97-AF65-F5344CB8AC3E}">
        <p14:creationId xmlns:p14="http://schemas.microsoft.com/office/powerpoint/2010/main" val="3529677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6</a:t>
            </a:fld>
            <a:endParaRPr lang="en-US" dirty="0"/>
          </a:p>
        </p:txBody>
      </p:sp>
    </p:spTree>
    <p:extLst>
      <p:ext uri="{BB962C8B-B14F-4D97-AF65-F5344CB8AC3E}">
        <p14:creationId xmlns:p14="http://schemas.microsoft.com/office/powerpoint/2010/main" val="1494916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0425" y="1122363"/>
            <a:ext cx="5381625" cy="30273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7</a:t>
            </a:fld>
            <a:endParaRPr lang="en-US" dirty="0"/>
          </a:p>
        </p:txBody>
      </p:sp>
    </p:spTree>
    <p:extLst>
      <p:ext uri="{BB962C8B-B14F-4D97-AF65-F5344CB8AC3E}">
        <p14:creationId xmlns:p14="http://schemas.microsoft.com/office/powerpoint/2010/main" val="1082876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C5EB09CC-0B57-D947-82BF-D08E19DC22FF}" type="slidenum">
              <a:rPr lang="en-US" smtClean="0"/>
              <a:t>8</a:t>
            </a:fld>
            <a:endParaRPr lang="en-US" dirty="0"/>
          </a:p>
        </p:txBody>
      </p:sp>
    </p:spTree>
    <p:extLst>
      <p:ext uri="{BB962C8B-B14F-4D97-AF65-F5344CB8AC3E}">
        <p14:creationId xmlns:p14="http://schemas.microsoft.com/office/powerpoint/2010/main" val="244735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endParaRPr lang="en-US" sz="1400" baseline="0" dirty="0" smtClean="0"/>
          </a:p>
        </p:txBody>
      </p:sp>
      <p:sp>
        <p:nvSpPr>
          <p:cNvPr id="4" name="Slide Number Placeholder 3"/>
          <p:cNvSpPr>
            <a:spLocks noGrp="1"/>
          </p:cNvSpPr>
          <p:nvPr>
            <p:ph type="sldNum" sz="quarter" idx="10"/>
          </p:nvPr>
        </p:nvSpPr>
        <p:spPr/>
        <p:txBody>
          <a:bodyPr/>
          <a:lstStyle/>
          <a:p>
            <a:fld id="{33BC7F52-28D0-7044-A0ED-09E0CC8A8C1F}" type="slidenum">
              <a:rPr lang="en-US" smtClean="0"/>
              <a:t>9</a:t>
            </a:fld>
            <a:endParaRPr lang="en-US"/>
          </a:p>
        </p:txBody>
      </p:sp>
    </p:spTree>
    <p:extLst>
      <p:ext uri="{BB962C8B-B14F-4D97-AF65-F5344CB8AC3E}">
        <p14:creationId xmlns:p14="http://schemas.microsoft.com/office/powerpoint/2010/main" val="570473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1.jp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digital.wwnorton.com/researchpsych4%20everydayresearchmethods.com" TargetMode="External"/><Relationship Id="rId3" Type="http://schemas.openxmlformats.org/officeDocument/2006/relationships/image" Target="../media/image1.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digital.wwnorton.com/researchpsych4%20everydayresearchmethods.com" TargetMode="External"/><Relationship Id="rId3" Type="http://schemas.openxmlformats.org/officeDocument/2006/relationships/image" Target="../media/image1.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4" name="Text Placeholder 3"/>
          <p:cNvSpPr>
            <a:spLocks noGrp="1"/>
          </p:cNvSpPr>
          <p:nvPr>
            <p:ph type="body" sz="half" idx="2" hasCustomPrompt="1"/>
          </p:nvPr>
        </p:nvSpPr>
        <p:spPr>
          <a:xfrm>
            <a:off x="14861" y="1"/>
            <a:ext cx="12177140" cy="6855140"/>
          </a:xfrm>
          <a:prstGeom prst="rect">
            <a:avLst/>
          </a:prstGeom>
          <a:noFill/>
          <a:ln w="57150" cmpd="sng">
            <a:solidFill>
              <a:schemeClr val="accent1"/>
            </a:solidFill>
          </a:ln>
        </p:spPr>
        <p:style>
          <a:lnRef idx="2">
            <a:schemeClr val="dk1"/>
          </a:lnRef>
          <a:fillRef idx="1">
            <a:schemeClr val="lt1"/>
          </a:fillRef>
          <a:effectRef idx="0">
            <a:schemeClr val="dk1"/>
          </a:effectRef>
          <a:fontRef idx="none"/>
        </p:style>
        <p:txBody>
          <a:bodyPr/>
          <a:lstStyle>
            <a:lvl1pPr marL="0" indent="0">
              <a:buNone/>
              <a:defRPr sz="1400">
                <a:solidFill>
                  <a:srgbClr val="F1532D"/>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 </a:t>
            </a:r>
          </a:p>
        </p:txBody>
      </p:sp>
      <p:sp>
        <p:nvSpPr>
          <p:cNvPr id="5" name="Title 4"/>
          <p:cNvSpPr>
            <a:spLocks noGrp="1"/>
          </p:cNvSpPr>
          <p:nvPr>
            <p:ph type="title"/>
          </p:nvPr>
        </p:nvSpPr>
        <p:spPr>
          <a:xfrm>
            <a:off x="6852921" y="17232"/>
            <a:ext cx="5339080" cy="2309109"/>
          </a:xfrm>
        </p:spPr>
        <p:txBody>
          <a:bodyPr/>
          <a:lstStyle>
            <a:lvl1pPr algn="l">
              <a:defRPr>
                <a:solidFill>
                  <a:schemeClr val="accent1"/>
                </a:solidFill>
              </a:defRPr>
            </a:lvl1pPr>
          </a:lstStyle>
          <a:p>
            <a:r>
              <a:rPr lang="en-US" dirty="0"/>
              <a:t>Click to edit Master title style</a:t>
            </a:r>
          </a:p>
        </p:txBody>
      </p:sp>
      <p:sp>
        <p:nvSpPr>
          <p:cNvPr id="9" name="Text Placeholder 8"/>
          <p:cNvSpPr>
            <a:spLocks noGrp="1"/>
          </p:cNvSpPr>
          <p:nvPr>
            <p:ph type="body" sz="quarter" idx="11" hasCustomPrompt="1"/>
          </p:nvPr>
        </p:nvSpPr>
        <p:spPr>
          <a:xfrm>
            <a:off x="6821062" y="5876366"/>
            <a:ext cx="5370937" cy="961544"/>
          </a:xfrm>
          <a:prstGeom prst="rect">
            <a:avLst/>
          </a:prstGeom>
          <a:solidFill>
            <a:schemeClr val="accent1"/>
          </a:solidFill>
          <a:ln>
            <a:solidFill>
              <a:schemeClr val="accent1"/>
            </a:solidFill>
          </a:ln>
        </p:spPr>
        <p:txBody>
          <a:bodyPr/>
          <a:lstStyle>
            <a:lvl1pPr marL="0" indent="0" algn="ctr">
              <a:buNone/>
              <a:defRPr sz="5400">
                <a:solidFill>
                  <a:schemeClr val="bg1"/>
                </a:solidFill>
                <a:latin typeface="Arial" charset="0"/>
                <a:ea typeface="Arial" charset="0"/>
                <a:cs typeface="Arial" charset="0"/>
              </a:defRPr>
            </a:lvl1pPr>
          </a:lstStyle>
          <a:p>
            <a:pPr lvl="0"/>
            <a:r>
              <a:rPr lang="en-US" dirty="0"/>
              <a:t>PART I</a:t>
            </a:r>
          </a:p>
        </p:txBody>
      </p:sp>
      <p:pic>
        <p:nvPicPr>
          <p:cNvPr id="6" name="Picture 5">
            <a:extLst>
              <a:ext uri="{FF2B5EF4-FFF2-40B4-BE49-F238E27FC236}">
                <a16:creationId xmlns:a16="http://schemas.microsoft.com/office/drawing/2014/main" xmlns="" id="{20AAFF37-C4D1-094B-871A-C18626118006}"/>
              </a:ext>
            </a:extLst>
          </p:cNvPr>
          <p:cNvPicPr>
            <a:picLocks noChangeAspect="1"/>
          </p:cNvPicPr>
          <p:nvPr userDrawn="1"/>
        </p:nvPicPr>
        <p:blipFill>
          <a:blip r:embed="rId2"/>
          <a:stretch>
            <a:fillRect/>
          </a:stretch>
        </p:blipFill>
        <p:spPr>
          <a:xfrm>
            <a:off x="1088267" y="237566"/>
            <a:ext cx="4863877" cy="5638800"/>
          </a:xfrm>
          <a:prstGeom prst="rect">
            <a:avLst/>
          </a:prstGeom>
        </p:spPr>
      </p:pic>
    </p:spTree>
    <p:extLst>
      <p:ext uri="{BB962C8B-B14F-4D97-AF65-F5344CB8AC3E}">
        <p14:creationId xmlns:p14="http://schemas.microsoft.com/office/powerpoint/2010/main" val="3268307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 Class Activity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chemeClr val="tx1"/>
              </a:solidFill>
            </a:endParaRPr>
          </a:p>
        </p:txBody>
      </p:sp>
      <p:sp>
        <p:nvSpPr>
          <p:cNvPr id="4" name="Title 3"/>
          <p:cNvSpPr>
            <a:spLocks noGrp="1"/>
          </p:cNvSpPr>
          <p:nvPr>
            <p:ph type="title" hasCustomPrompt="1"/>
          </p:nvPr>
        </p:nvSpPr>
        <p:spPr>
          <a:xfrm>
            <a:off x="2220128" y="422556"/>
            <a:ext cx="9335813" cy="1143000"/>
          </a:xfrm>
          <a:noFill/>
        </p:spPr>
        <p:txBody>
          <a:bodyPr>
            <a:normAutofit/>
          </a:bodyPr>
          <a:lstStyle>
            <a:lvl1pPr algn="l">
              <a:defRPr sz="4400" b="1">
                <a:solidFill>
                  <a:srgbClr val="67B034"/>
                </a:solidFill>
                <a:latin typeface="Arial" charset="0"/>
                <a:ea typeface="Arial" charset="0"/>
                <a:cs typeface="Arial" charset="0"/>
              </a:defRPr>
            </a:lvl1pPr>
          </a:lstStyle>
          <a:p>
            <a:r>
              <a:rPr lang="en-US" dirty="0"/>
              <a:t>In-Class Activity</a:t>
            </a:r>
          </a:p>
        </p:txBody>
      </p:sp>
      <p:sp>
        <p:nvSpPr>
          <p:cNvPr id="7" name="Text Placeholder 2"/>
          <p:cNvSpPr>
            <a:spLocks noGrp="1"/>
          </p:cNvSpPr>
          <p:nvPr>
            <p:ph type="body" sz="quarter" idx="10"/>
          </p:nvPr>
        </p:nvSpPr>
        <p:spPr>
          <a:xfrm>
            <a:off x="583142" y="1810171"/>
            <a:ext cx="10919884" cy="4733925"/>
          </a:xfrm>
          <a:prstGeom prst="rect">
            <a:avLst/>
          </a:prstGeom>
        </p:spPr>
        <p:txBody>
          <a:bodyPr/>
          <a:lstStyle>
            <a:lvl1pPr marL="514350" indent="-514350">
              <a:buFont typeface="+mj-lt"/>
              <a:buAutoNum type="alphaL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3141" y="422557"/>
            <a:ext cx="1636987" cy="1142083"/>
          </a:xfrm>
          <a:prstGeom prst="rect">
            <a:avLst/>
          </a:prstGeom>
        </p:spPr>
      </p:pic>
    </p:spTree>
    <p:extLst>
      <p:ext uri="{BB962C8B-B14F-4D97-AF65-F5344CB8AC3E}">
        <p14:creationId xmlns:p14="http://schemas.microsoft.com/office/powerpoint/2010/main" val="686833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icker Question">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solidFill>
            <a:srgbClr val="E7E6E5"/>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6436" y="404795"/>
            <a:ext cx="792480" cy="1490472"/>
          </a:xfrm>
          <a:prstGeom prst="rect">
            <a:avLst/>
          </a:prstGeom>
        </p:spPr>
      </p:pic>
      <p:sp>
        <p:nvSpPr>
          <p:cNvPr id="3" name="Text Placeholder 2"/>
          <p:cNvSpPr>
            <a:spLocks noGrp="1"/>
          </p:cNvSpPr>
          <p:nvPr>
            <p:ph type="body" sz="quarter" idx="10"/>
          </p:nvPr>
        </p:nvSpPr>
        <p:spPr>
          <a:xfrm>
            <a:off x="747185" y="2325689"/>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5"/>
          <p:cNvSpPr>
            <a:spLocks noGrp="1"/>
          </p:cNvSpPr>
          <p:nvPr>
            <p:ph type="title" hasCustomPrompt="1"/>
          </p:nvPr>
        </p:nvSpPr>
        <p:spPr>
          <a:xfrm>
            <a:off x="1672938" y="538390"/>
            <a:ext cx="7202121" cy="1223282"/>
          </a:xfrm>
        </p:spPr>
        <p:txBody>
          <a:bodyPr>
            <a:normAutofit/>
          </a:bodyPr>
          <a:lstStyle>
            <a:lvl1pPr algn="l">
              <a:defRPr sz="5000" b="1">
                <a:solidFill>
                  <a:srgbClr val="003354"/>
                </a:solidFill>
                <a:latin typeface="Arial" charset="0"/>
                <a:ea typeface="Arial" charset="0"/>
                <a:cs typeface="Arial" charset="0"/>
              </a:defRPr>
            </a:lvl1pPr>
          </a:lstStyle>
          <a:p>
            <a:r>
              <a:rPr lang="en-US" dirty="0"/>
              <a:t>Clicker Question</a:t>
            </a:r>
          </a:p>
        </p:txBody>
      </p:sp>
    </p:spTree>
    <p:extLst>
      <p:ext uri="{BB962C8B-B14F-4D97-AF65-F5344CB8AC3E}">
        <p14:creationId xmlns:p14="http://schemas.microsoft.com/office/powerpoint/2010/main" val="13932267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icker Question Answer">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solidFill>
            <a:srgbClr val="E7E6E5"/>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6436" y="404795"/>
            <a:ext cx="792480" cy="1490472"/>
          </a:xfrm>
          <a:prstGeom prst="rect">
            <a:avLst/>
          </a:prstGeom>
        </p:spPr>
      </p:pic>
      <p:sp>
        <p:nvSpPr>
          <p:cNvPr id="3" name="Text Placeholder 2"/>
          <p:cNvSpPr>
            <a:spLocks noGrp="1"/>
          </p:cNvSpPr>
          <p:nvPr>
            <p:ph type="body" sz="quarter" idx="10"/>
          </p:nvPr>
        </p:nvSpPr>
        <p:spPr>
          <a:xfrm>
            <a:off x="747185" y="2325689"/>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5"/>
          <p:cNvSpPr>
            <a:spLocks noGrp="1"/>
          </p:cNvSpPr>
          <p:nvPr>
            <p:ph type="title" hasCustomPrompt="1"/>
          </p:nvPr>
        </p:nvSpPr>
        <p:spPr>
          <a:xfrm>
            <a:off x="1672937" y="538390"/>
            <a:ext cx="10340819" cy="1223282"/>
          </a:xfrm>
        </p:spPr>
        <p:txBody>
          <a:bodyPr>
            <a:normAutofit/>
          </a:bodyPr>
          <a:lstStyle>
            <a:lvl1pPr algn="l">
              <a:defRPr sz="4800" b="1">
                <a:solidFill>
                  <a:srgbClr val="003354"/>
                </a:solidFill>
                <a:latin typeface="Arial" charset="0"/>
                <a:ea typeface="Arial" charset="0"/>
                <a:cs typeface="Arial" charset="0"/>
              </a:defRPr>
            </a:lvl1pPr>
          </a:lstStyle>
          <a:p>
            <a:r>
              <a:rPr lang="en-US" dirty="0"/>
              <a:t>Clicker Question - Answer</a:t>
            </a:r>
          </a:p>
        </p:txBody>
      </p:sp>
    </p:spTree>
    <p:extLst>
      <p:ext uri="{BB962C8B-B14F-4D97-AF65-F5344CB8AC3E}">
        <p14:creationId xmlns:p14="http://schemas.microsoft.com/office/powerpoint/2010/main" val="2377045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ading Quiz">
    <p:spTree>
      <p:nvGrpSpPr>
        <p:cNvPr id="1" name=""/>
        <p:cNvGrpSpPr/>
        <p:nvPr/>
      </p:nvGrpSpPr>
      <p:grpSpPr>
        <a:xfrm>
          <a:off x="0" y="0"/>
          <a:ext cx="0" cy="0"/>
          <a:chOff x="0" y="0"/>
          <a:chExt cx="0" cy="0"/>
        </a:xfrm>
      </p:grpSpPr>
      <p:sp>
        <p:nvSpPr>
          <p:cNvPr id="13" name="Rectangle 12"/>
          <p:cNvSpPr/>
          <p:nvPr userDrawn="1"/>
        </p:nvSpPr>
        <p:spPr>
          <a:xfrm>
            <a:off x="0" y="0"/>
            <a:ext cx="12192000" cy="6858000"/>
          </a:xfrm>
          <a:prstGeom prst="rect">
            <a:avLst/>
          </a:prstGeom>
          <a:solidFill>
            <a:srgbClr val="E7E6E5"/>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8" name="Picture 17" descr="Screen Shot 2017-04-04 at 12.39.38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1012" y="488430"/>
            <a:ext cx="1236133" cy="952500"/>
          </a:xfrm>
          <a:prstGeom prst="rect">
            <a:avLst/>
          </a:prstGeom>
        </p:spPr>
      </p:pic>
      <p:sp>
        <p:nvSpPr>
          <p:cNvPr id="8" name="Text Placeholder 2"/>
          <p:cNvSpPr>
            <a:spLocks noGrp="1"/>
          </p:cNvSpPr>
          <p:nvPr>
            <p:ph type="body" sz="quarter" idx="10"/>
          </p:nvPr>
        </p:nvSpPr>
        <p:spPr>
          <a:xfrm>
            <a:off x="776817"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15"/>
          <p:cNvSpPr>
            <a:spLocks noGrp="1"/>
          </p:cNvSpPr>
          <p:nvPr>
            <p:ph type="title" hasCustomPrompt="1"/>
          </p:nvPr>
        </p:nvSpPr>
        <p:spPr>
          <a:xfrm>
            <a:off x="1757146" y="353039"/>
            <a:ext cx="7202121" cy="1223282"/>
          </a:xfrm>
        </p:spPr>
        <p:txBody>
          <a:bodyPr>
            <a:normAutofit/>
          </a:bodyPr>
          <a:lstStyle>
            <a:lvl1pPr algn="l">
              <a:defRPr sz="5000" b="1">
                <a:solidFill>
                  <a:srgbClr val="003354"/>
                </a:solidFill>
                <a:latin typeface="Arial" charset="0"/>
                <a:ea typeface="Arial" charset="0"/>
                <a:cs typeface="Arial" charset="0"/>
              </a:defRPr>
            </a:lvl1pPr>
          </a:lstStyle>
          <a:p>
            <a:r>
              <a:rPr lang="en-US" dirty="0"/>
              <a:t>Reading Quiz</a:t>
            </a:r>
          </a:p>
        </p:txBody>
      </p:sp>
    </p:spTree>
    <p:extLst>
      <p:ext uri="{BB962C8B-B14F-4D97-AF65-F5344CB8AC3E}">
        <p14:creationId xmlns:p14="http://schemas.microsoft.com/office/powerpoint/2010/main" val="72914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ading Quiz Answer">
    <p:spTree>
      <p:nvGrpSpPr>
        <p:cNvPr id="1" name=""/>
        <p:cNvGrpSpPr/>
        <p:nvPr/>
      </p:nvGrpSpPr>
      <p:grpSpPr>
        <a:xfrm>
          <a:off x="0" y="0"/>
          <a:ext cx="0" cy="0"/>
          <a:chOff x="0" y="0"/>
          <a:chExt cx="0" cy="0"/>
        </a:xfrm>
      </p:grpSpPr>
      <p:sp>
        <p:nvSpPr>
          <p:cNvPr id="13" name="Rectangle 12"/>
          <p:cNvSpPr/>
          <p:nvPr userDrawn="1"/>
        </p:nvSpPr>
        <p:spPr>
          <a:xfrm>
            <a:off x="0" y="0"/>
            <a:ext cx="12192000" cy="6858000"/>
          </a:xfrm>
          <a:prstGeom prst="rect">
            <a:avLst/>
          </a:prstGeom>
          <a:solidFill>
            <a:srgbClr val="E7E6E5"/>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8" name="Picture 17" descr="Screen Shot 2017-04-04 at 12.39.38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1012" y="488430"/>
            <a:ext cx="1236133" cy="952500"/>
          </a:xfrm>
          <a:prstGeom prst="rect">
            <a:avLst/>
          </a:prstGeom>
        </p:spPr>
      </p:pic>
      <p:sp>
        <p:nvSpPr>
          <p:cNvPr id="8" name="Text Placeholder 2"/>
          <p:cNvSpPr>
            <a:spLocks noGrp="1"/>
          </p:cNvSpPr>
          <p:nvPr>
            <p:ph type="body" sz="quarter" idx="10"/>
          </p:nvPr>
        </p:nvSpPr>
        <p:spPr>
          <a:xfrm>
            <a:off x="776817"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15"/>
          <p:cNvSpPr>
            <a:spLocks noGrp="1"/>
          </p:cNvSpPr>
          <p:nvPr>
            <p:ph type="title" hasCustomPrompt="1"/>
          </p:nvPr>
        </p:nvSpPr>
        <p:spPr>
          <a:xfrm>
            <a:off x="1757146" y="353039"/>
            <a:ext cx="9401031" cy="1223282"/>
          </a:xfrm>
        </p:spPr>
        <p:txBody>
          <a:bodyPr>
            <a:normAutofit/>
          </a:bodyPr>
          <a:lstStyle>
            <a:lvl1pPr algn="l">
              <a:defRPr sz="5000" b="1" baseline="0">
                <a:solidFill>
                  <a:srgbClr val="003354"/>
                </a:solidFill>
                <a:latin typeface="Arial" charset="0"/>
                <a:ea typeface="Arial" charset="0"/>
                <a:cs typeface="Arial" charset="0"/>
              </a:defRPr>
            </a:lvl1pPr>
          </a:lstStyle>
          <a:p>
            <a:r>
              <a:rPr lang="en-US" dirty="0"/>
              <a:t>Reading Quiz-Answer</a:t>
            </a:r>
          </a:p>
        </p:txBody>
      </p:sp>
    </p:spTree>
    <p:extLst>
      <p:ext uri="{BB962C8B-B14F-4D97-AF65-F5344CB8AC3E}">
        <p14:creationId xmlns:p14="http://schemas.microsoft.com/office/powerpoint/2010/main" val="579695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tive Learning Opener">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7E6E5"/>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0" name="Picture 9" descr="Screen Shot 2017-04-04 at 12.05.24 PM.png"/>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53989" y="5326956"/>
            <a:ext cx="2623073" cy="1392072"/>
          </a:xfrm>
          <a:prstGeom prst="rect">
            <a:avLst/>
          </a:prstGeom>
        </p:spPr>
      </p:pic>
      <p:pic>
        <p:nvPicPr>
          <p:cNvPr id="12" name="Picture 11" descr="Screen Shot 2017-04-04 at 12.39.38 P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58373" y="5103191"/>
            <a:ext cx="2062964" cy="1589613"/>
          </a:xfrm>
          <a:prstGeom prst="rect">
            <a:avLst/>
          </a:prstGeom>
        </p:spPr>
      </p:pic>
      <p:pic>
        <p:nvPicPr>
          <p:cNvPr id="14" name="Picture 13" descr="Screen Shot 2017-04-04 at 11.59.34 AM.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4281" y="5445469"/>
            <a:ext cx="2057480" cy="1277888"/>
          </a:xfrm>
          <a:prstGeom prst="rect">
            <a:avLst/>
          </a:prstGeom>
        </p:spPr>
      </p:pic>
      <p:pic>
        <p:nvPicPr>
          <p:cNvPr id="17" name="Picture 1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99012" y="5326957"/>
            <a:ext cx="1636987" cy="1142083"/>
          </a:xfrm>
          <a:prstGeom prst="rect">
            <a:avLst/>
          </a:prstGeom>
        </p:spPr>
      </p:pic>
      <p:pic>
        <p:nvPicPr>
          <p:cNvPr id="28" name="Picture 2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589760" y="5152760"/>
            <a:ext cx="792480" cy="1490472"/>
          </a:xfrm>
          <a:prstGeom prst="rect">
            <a:avLst/>
          </a:prstGeom>
        </p:spPr>
      </p:pic>
      <p:sp>
        <p:nvSpPr>
          <p:cNvPr id="3" name="Content Placeholder 2"/>
          <p:cNvSpPr>
            <a:spLocks noGrp="1"/>
          </p:cNvSpPr>
          <p:nvPr>
            <p:ph sz="quarter" idx="10" hasCustomPrompt="1"/>
          </p:nvPr>
        </p:nvSpPr>
        <p:spPr>
          <a:xfrm>
            <a:off x="5505775" y="2850777"/>
            <a:ext cx="6167967" cy="2158681"/>
          </a:xfrm>
          <a:prstGeom prst="rect">
            <a:avLst/>
          </a:prstGeom>
        </p:spPr>
        <p:txBody>
          <a:bodyPr/>
          <a:lstStyle>
            <a:lvl1pPr marL="0" indent="0" algn="ctr">
              <a:buNone/>
              <a:defRPr baseline="0">
                <a:latin typeface="Arial" charset="0"/>
                <a:ea typeface="Arial" charset="0"/>
                <a:cs typeface="Arial" charset="0"/>
              </a:defRPr>
            </a:lvl1pPr>
          </a:lstStyle>
          <a:p>
            <a:pPr lvl="0"/>
            <a:r>
              <a:rPr lang="en-US" dirty="0"/>
              <a:t>CHAPTER TITLE</a:t>
            </a:r>
          </a:p>
        </p:txBody>
      </p:sp>
      <p:sp>
        <p:nvSpPr>
          <p:cNvPr id="4" name="TextBox 3"/>
          <p:cNvSpPr txBox="1"/>
          <p:nvPr userDrawn="1"/>
        </p:nvSpPr>
        <p:spPr>
          <a:xfrm>
            <a:off x="5505777" y="274638"/>
            <a:ext cx="6167967" cy="1077218"/>
          </a:xfrm>
          <a:prstGeom prst="rect">
            <a:avLst/>
          </a:prstGeom>
          <a:solidFill>
            <a:srgbClr val="0099B8"/>
          </a:solidFill>
        </p:spPr>
        <p:txBody>
          <a:bodyPr wrap="square" rtlCol="0">
            <a:spAutoFit/>
          </a:bodyPr>
          <a:lstStyle/>
          <a:p>
            <a:pPr algn="ctr"/>
            <a:r>
              <a:rPr lang="en-US" sz="3200" b="1" dirty="0">
                <a:solidFill>
                  <a:schemeClr val="bg1"/>
                </a:solidFill>
                <a:latin typeface="Arial" charset="0"/>
                <a:ea typeface="Arial" charset="0"/>
                <a:cs typeface="Arial" charset="0"/>
              </a:rPr>
              <a:t>Active Learning</a:t>
            </a:r>
            <a:r>
              <a:rPr lang="en-US" sz="3200" b="1" baseline="0" dirty="0">
                <a:solidFill>
                  <a:schemeClr val="bg1"/>
                </a:solidFill>
                <a:latin typeface="Arial" charset="0"/>
                <a:ea typeface="Arial" charset="0"/>
                <a:cs typeface="Arial" charset="0"/>
              </a:rPr>
              <a:t> </a:t>
            </a:r>
          </a:p>
          <a:p>
            <a:pPr algn="ctr"/>
            <a:r>
              <a:rPr lang="en-US" sz="3200" b="1" baseline="0" dirty="0">
                <a:solidFill>
                  <a:schemeClr val="bg1"/>
                </a:solidFill>
                <a:latin typeface="Arial" charset="0"/>
                <a:ea typeface="Arial" charset="0"/>
                <a:cs typeface="Arial" charset="0"/>
              </a:rPr>
              <a:t>PART I</a:t>
            </a:r>
            <a:endParaRPr lang="en-US" sz="3200" b="1" dirty="0">
              <a:solidFill>
                <a:schemeClr val="bg1"/>
              </a:solidFill>
              <a:latin typeface="Arial" charset="0"/>
              <a:ea typeface="Arial" charset="0"/>
              <a:cs typeface="Arial" charset="0"/>
            </a:endParaRPr>
          </a:p>
        </p:txBody>
      </p:sp>
      <p:sp>
        <p:nvSpPr>
          <p:cNvPr id="6" name="Title 5"/>
          <p:cNvSpPr>
            <a:spLocks noGrp="1"/>
          </p:cNvSpPr>
          <p:nvPr>
            <p:ph type="title" hasCustomPrompt="1"/>
          </p:nvPr>
        </p:nvSpPr>
        <p:spPr>
          <a:xfrm>
            <a:off x="5505775" y="1542579"/>
            <a:ext cx="6167967" cy="1143000"/>
          </a:xfrm>
        </p:spPr>
        <p:txBody>
          <a:bodyPr/>
          <a:lstStyle>
            <a:lvl1pPr algn="ctr">
              <a:defRPr b="1" baseline="0">
                <a:solidFill>
                  <a:srgbClr val="0099B8"/>
                </a:solidFill>
                <a:latin typeface="Arial" charset="0"/>
                <a:ea typeface="Arial" charset="0"/>
                <a:cs typeface="Arial" charset="0"/>
              </a:defRPr>
            </a:lvl1pPr>
          </a:lstStyle>
          <a:p>
            <a:r>
              <a:rPr lang="en-US" dirty="0"/>
              <a:t>CHAPTER NUMBER</a:t>
            </a:r>
          </a:p>
        </p:txBody>
      </p:sp>
      <p:pic>
        <p:nvPicPr>
          <p:cNvPr id="13" name="Picture 12">
            <a:extLst>
              <a:ext uri="{FF2B5EF4-FFF2-40B4-BE49-F238E27FC236}">
                <a16:creationId xmlns:a16="http://schemas.microsoft.com/office/drawing/2014/main" xmlns="" id="{7D1D4DBA-BA62-ED4C-9329-1AD1AA180828}"/>
              </a:ext>
            </a:extLst>
          </p:cNvPr>
          <p:cNvPicPr>
            <a:picLocks noChangeAspect="1"/>
          </p:cNvPicPr>
          <p:nvPr userDrawn="1"/>
        </p:nvPicPr>
        <p:blipFill>
          <a:blip r:embed="rId7"/>
          <a:stretch>
            <a:fillRect/>
          </a:stretch>
        </p:blipFill>
        <p:spPr>
          <a:xfrm>
            <a:off x="764198" y="267608"/>
            <a:ext cx="4092770" cy="4744839"/>
          </a:xfrm>
          <a:prstGeom prst="rect">
            <a:avLst/>
          </a:prstGeom>
        </p:spPr>
      </p:pic>
    </p:spTree>
    <p:extLst>
      <p:ext uri="{BB962C8B-B14F-4D97-AF65-F5344CB8AC3E}">
        <p14:creationId xmlns:p14="http://schemas.microsoft.com/office/powerpoint/2010/main" val="540749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ctive Learning Intr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7E6E5"/>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0" name="Picture 9" descr="Screen Shot 2017-04-04 at 12.05.24 PM.png"/>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53989" y="5326956"/>
            <a:ext cx="2623073" cy="1392072"/>
          </a:xfrm>
          <a:prstGeom prst="rect">
            <a:avLst/>
          </a:prstGeom>
        </p:spPr>
      </p:pic>
      <p:pic>
        <p:nvPicPr>
          <p:cNvPr id="12" name="Picture 11" descr="Screen Shot 2017-04-04 at 12.39.38 P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58373" y="5103191"/>
            <a:ext cx="2062964" cy="1589613"/>
          </a:xfrm>
          <a:prstGeom prst="rect">
            <a:avLst/>
          </a:prstGeom>
        </p:spPr>
      </p:pic>
      <p:pic>
        <p:nvPicPr>
          <p:cNvPr id="14" name="Picture 13" descr="Screen Shot 2017-04-04 at 11.59.34 AM.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4281" y="5445469"/>
            <a:ext cx="2057480" cy="1277888"/>
          </a:xfrm>
          <a:prstGeom prst="rect">
            <a:avLst/>
          </a:prstGeom>
        </p:spPr>
      </p:pic>
      <p:pic>
        <p:nvPicPr>
          <p:cNvPr id="17" name="Picture 1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99012" y="5326957"/>
            <a:ext cx="1636987" cy="1142083"/>
          </a:xfrm>
          <a:prstGeom prst="rect">
            <a:avLst/>
          </a:prstGeom>
        </p:spPr>
      </p:pic>
      <p:pic>
        <p:nvPicPr>
          <p:cNvPr id="28" name="Picture 2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589760" y="5152760"/>
            <a:ext cx="792480" cy="1490472"/>
          </a:xfrm>
          <a:prstGeom prst="rect">
            <a:avLst/>
          </a:prstGeom>
        </p:spPr>
      </p:pic>
      <p:sp>
        <p:nvSpPr>
          <p:cNvPr id="3" name="Content Placeholder 2"/>
          <p:cNvSpPr>
            <a:spLocks noGrp="1"/>
          </p:cNvSpPr>
          <p:nvPr>
            <p:ph sz="quarter" idx="10"/>
          </p:nvPr>
        </p:nvSpPr>
        <p:spPr>
          <a:xfrm>
            <a:off x="573743" y="1856688"/>
            <a:ext cx="11044515" cy="3107530"/>
          </a:xfrm>
          <a:prstGeom prst="rect">
            <a:avLst/>
          </a:prstGeom>
        </p:spPr>
        <p:txBody>
          <a:bodyPr/>
          <a:lstStyle>
            <a:lvl1pPr marL="0" indent="0">
              <a:buNone/>
              <a:defRPr sz="3000">
                <a:latin typeface="Arial" charset="0"/>
                <a:ea typeface="Arial" charset="0"/>
                <a:cs typeface="Arial" charset="0"/>
              </a:defRPr>
            </a:lvl1pPr>
          </a:lstStyle>
          <a:p>
            <a:pPr lvl="0"/>
            <a:r>
              <a:rPr lang="en-US" dirty="0"/>
              <a:t>Click to edit Master text styles</a:t>
            </a:r>
          </a:p>
        </p:txBody>
      </p:sp>
      <p:sp>
        <p:nvSpPr>
          <p:cNvPr id="11" name="Title 15"/>
          <p:cNvSpPr>
            <a:spLocks noGrp="1"/>
          </p:cNvSpPr>
          <p:nvPr>
            <p:ph type="title" hasCustomPrompt="1"/>
          </p:nvPr>
        </p:nvSpPr>
        <p:spPr>
          <a:xfrm>
            <a:off x="573742" y="316703"/>
            <a:ext cx="11044516" cy="1223282"/>
          </a:xfrm>
        </p:spPr>
        <p:txBody>
          <a:bodyPr>
            <a:noAutofit/>
          </a:bodyPr>
          <a:lstStyle>
            <a:lvl1pPr algn="ctr">
              <a:defRPr sz="3800" b="1" baseline="0">
                <a:solidFill>
                  <a:srgbClr val="003354"/>
                </a:solidFill>
                <a:latin typeface="Arial" charset="0"/>
                <a:ea typeface="Arial" charset="0"/>
                <a:cs typeface="Arial" charset="0"/>
              </a:defRPr>
            </a:lvl1pPr>
          </a:lstStyle>
          <a:p>
            <a:r>
              <a:rPr lang="en-US" dirty="0"/>
              <a:t>Teaching Notes</a:t>
            </a:r>
          </a:p>
        </p:txBody>
      </p:sp>
    </p:spTree>
    <p:extLst>
      <p:ext uri="{BB962C8B-B14F-4D97-AF65-F5344CB8AC3E}">
        <p14:creationId xmlns:p14="http://schemas.microsoft.com/office/powerpoint/2010/main" val="1156993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Your Understanding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7E6E5"/>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0" name="Picture 9" descr="Screen Shot 2017-04-04 at 12.05.24 PM.png"/>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4836000" y="1028289"/>
            <a:ext cx="2623073" cy="1392072"/>
          </a:xfrm>
          <a:prstGeom prst="rect">
            <a:avLst/>
          </a:prstGeom>
        </p:spPr>
      </p:pic>
      <p:pic>
        <p:nvPicPr>
          <p:cNvPr id="12" name="Picture 11" descr="Screen Shot 2017-04-04 at 12.39.38 P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58373" y="5103191"/>
            <a:ext cx="2062964" cy="1589613"/>
          </a:xfrm>
          <a:prstGeom prst="rect">
            <a:avLst/>
          </a:prstGeom>
        </p:spPr>
      </p:pic>
      <p:pic>
        <p:nvPicPr>
          <p:cNvPr id="14" name="Picture 13" descr="Screen Shot 2017-04-04 at 11.59.34 AM.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4281" y="5445469"/>
            <a:ext cx="2057480" cy="1277888"/>
          </a:xfrm>
          <a:prstGeom prst="rect">
            <a:avLst/>
          </a:prstGeom>
        </p:spPr>
      </p:pic>
      <p:pic>
        <p:nvPicPr>
          <p:cNvPr id="17" name="Picture 1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99012" y="5326957"/>
            <a:ext cx="1636987" cy="1142083"/>
          </a:xfrm>
          <a:prstGeom prst="rect">
            <a:avLst/>
          </a:prstGeom>
        </p:spPr>
      </p:pic>
      <p:pic>
        <p:nvPicPr>
          <p:cNvPr id="28" name="Picture 2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589760" y="5152760"/>
            <a:ext cx="792480" cy="1490472"/>
          </a:xfrm>
          <a:prstGeom prst="rect">
            <a:avLst/>
          </a:prstGeom>
        </p:spPr>
      </p:pic>
      <p:sp>
        <p:nvSpPr>
          <p:cNvPr id="11"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2"/>
                </a:solidFill>
                <a:latin typeface="Arial" charset="0"/>
                <a:ea typeface="Arial" charset="0"/>
                <a:cs typeface="Arial" charset="0"/>
              </a:defRPr>
            </a:lvl1pPr>
          </a:lstStyle>
          <a:p>
            <a:r>
              <a:rPr lang="en-US" dirty="0"/>
              <a:t>Check Your Understanding</a:t>
            </a:r>
          </a:p>
        </p:txBody>
      </p:sp>
    </p:spTree>
    <p:extLst>
      <p:ext uri="{BB962C8B-B14F-4D97-AF65-F5344CB8AC3E}">
        <p14:creationId xmlns:p14="http://schemas.microsoft.com/office/powerpoint/2010/main" val="18037137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ading Quiz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7E6E5"/>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0" name="Picture 9" descr="Screen Shot 2017-04-04 at 12.05.24 PM.png"/>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53989" y="5326956"/>
            <a:ext cx="2623073" cy="1392072"/>
          </a:xfrm>
          <a:prstGeom prst="rect">
            <a:avLst/>
          </a:prstGeom>
        </p:spPr>
      </p:pic>
      <p:pic>
        <p:nvPicPr>
          <p:cNvPr id="14" name="Picture 13" descr="Screen Shot 2017-04-04 at 11.59.34 A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44281" y="5445469"/>
            <a:ext cx="2057480" cy="1277888"/>
          </a:xfrm>
          <a:prstGeom prst="rect">
            <a:avLst/>
          </a:prstGeom>
        </p:spPr>
      </p:pic>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99012" y="5326957"/>
            <a:ext cx="1636987" cy="1142083"/>
          </a:xfrm>
          <a:prstGeom prst="rect">
            <a:avLst/>
          </a:prstGeom>
        </p:spPr>
      </p:pic>
      <p:pic>
        <p:nvPicPr>
          <p:cNvPr id="28" name="Picture 2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589760" y="5152760"/>
            <a:ext cx="792480" cy="1490472"/>
          </a:xfrm>
          <a:prstGeom prst="rect">
            <a:avLst/>
          </a:prstGeom>
        </p:spPr>
      </p:pic>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FDC20C"/>
                </a:solidFill>
                <a:latin typeface="Arial" charset="0"/>
                <a:ea typeface="Arial" charset="0"/>
                <a:cs typeface="Arial" charset="0"/>
              </a:defRPr>
            </a:lvl1pPr>
          </a:lstStyle>
          <a:p>
            <a:r>
              <a:rPr lang="en-US" dirty="0"/>
              <a:t>Reading</a:t>
            </a:r>
            <a:br>
              <a:rPr lang="en-US" dirty="0"/>
            </a:br>
            <a:r>
              <a:rPr lang="en-US" dirty="0"/>
              <a:t>Quiz</a:t>
            </a:r>
          </a:p>
        </p:txBody>
      </p:sp>
      <p:pic>
        <p:nvPicPr>
          <p:cNvPr id="15" name="Picture 14" descr="Screen Shot 2017-04-04 at 12.39.38 PM.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91186" y="684373"/>
            <a:ext cx="2062964" cy="1589613"/>
          </a:xfrm>
          <a:prstGeom prst="rect">
            <a:avLst/>
          </a:prstGeom>
        </p:spPr>
      </p:pic>
    </p:spTree>
    <p:extLst>
      <p:ext uri="{BB962C8B-B14F-4D97-AF65-F5344CB8AC3E}">
        <p14:creationId xmlns:p14="http://schemas.microsoft.com/office/powerpoint/2010/main" val="18037137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licker Question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7E6E5"/>
          </a:solidFill>
          <a:ln w="76200" cmpd="sng">
            <a:solidFill>
              <a:srgbClr val="2C2D2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0" name="Picture 9" descr="Screen Shot 2017-04-04 at 12.05.24 PM.png"/>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53989" y="5326956"/>
            <a:ext cx="2623073" cy="1392072"/>
          </a:xfrm>
          <a:prstGeom prst="rect">
            <a:avLst/>
          </a:prstGeom>
        </p:spPr>
      </p:pic>
      <p:pic>
        <p:nvPicPr>
          <p:cNvPr id="12" name="Picture 11" descr="Screen Shot 2017-04-04 at 12.39.38 P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58373" y="5103191"/>
            <a:ext cx="2062964" cy="1589613"/>
          </a:xfrm>
          <a:prstGeom prst="rect">
            <a:avLst/>
          </a:prstGeom>
        </p:spPr>
      </p:pic>
      <p:pic>
        <p:nvPicPr>
          <p:cNvPr id="14" name="Picture 13" descr="Screen Shot 2017-04-04 at 11.59.34 AM.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4281" y="5445469"/>
            <a:ext cx="2057480" cy="1277888"/>
          </a:xfrm>
          <a:prstGeom prst="rect">
            <a:avLst/>
          </a:prstGeom>
        </p:spPr>
      </p:pic>
      <p:pic>
        <p:nvPicPr>
          <p:cNvPr id="17" name="Picture 1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99012" y="5326957"/>
            <a:ext cx="1636987" cy="1142083"/>
          </a:xfrm>
          <a:prstGeom prst="rect">
            <a:avLst/>
          </a:prstGeom>
        </p:spPr>
      </p:pic>
      <p:pic>
        <p:nvPicPr>
          <p:cNvPr id="28" name="Picture 2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773479" y="861497"/>
            <a:ext cx="792480" cy="1490472"/>
          </a:xfrm>
          <a:prstGeom prst="rect">
            <a:avLst/>
          </a:prstGeom>
        </p:spPr>
      </p:pic>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2C2D2F"/>
                </a:solidFill>
                <a:latin typeface="Arial" charset="0"/>
                <a:ea typeface="Arial" charset="0"/>
                <a:cs typeface="Arial" charset="0"/>
              </a:defRPr>
            </a:lvl1pPr>
          </a:lstStyle>
          <a:p>
            <a:r>
              <a:rPr lang="en-US" dirty="0"/>
              <a:t>Clicker </a:t>
            </a:r>
            <a:br>
              <a:rPr lang="en-US" dirty="0"/>
            </a:br>
            <a:r>
              <a:rPr lang="en-US" dirty="0"/>
              <a:t>Question</a:t>
            </a:r>
          </a:p>
        </p:txBody>
      </p:sp>
    </p:spTree>
    <p:extLst>
      <p:ext uri="{BB962C8B-B14F-4D97-AF65-F5344CB8AC3E}">
        <p14:creationId xmlns:p14="http://schemas.microsoft.com/office/powerpoint/2010/main" val="3659186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arning Objectives Slide_FINAL">
    <p:spTree>
      <p:nvGrpSpPr>
        <p:cNvPr id="1" name=""/>
        <p:cNvGrpSpPr/>
        <p:nvPr/>
      </p:nvGrpSpPr>
      <p:grpSpPr>
        <a:xfrm>
          <a:off x="0" y="0"/>
          <a:ext cx="0" cy="0"/>
          <a:chOff x="0" y="0"/>
          <a:chExt cx="0" cy="0"/>
        </a:xfrm>
      </p:grpSpPr>
      <p:sp>
        <p:nvSpPr>
          <p:cNvPr id="7" name="TextBox 6"/>
          <p:cNvSpPr txBox="1"/>
          <p:nvPr userDrawn="1"/>
        </p:nvSpPr>
        <p:spPr>
          <a:xfrm>
            <a:off x="116774" y="87588"/>
            <a:ext cx="11891031" cy="1754326"/>
          </a:xfrm>
          <a:prstGeom prst="rect">
            <a:avLst/>
          </a:prstGeom>
          <a:solidFill>
            <a:srgbClr val="E7E6E5"/>
          </a:solidFill>
          <a:ln w="76200" cmpd="sng">
            <a:solidFill>
              <a:schemeClr val="bg1"/>
            </a:solidFill>
          </a:ln>
        </p:spPr>
        <p:txBody>
          <a:bodyPr wrap="square" rtlCol="0">
            <a:spAutoFit/>
          </a:bodyPr>
          <a:lstStyle/>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p:txBody>
      </p:sp>
      <p:sp>
        <p:nvSpPr>
          <p:cNvPr id="2" name="Title 1"/>
          <p:cNvSpPr>
            <a:spLocks noGrp="1"/>
          </p:cNvSpPr>
          <p:nvPr>
            <p:ph type="title" hasCustomPrompt="1"/>
          </p:nvPr>
        </p:nvSpPr>
        <p:spPr>
          <a:ln>
            <a:noFill/>
          </a:ln>
        </p:spPr>
        <p:txBody>
          <a:bodyPr>
            <a:noAutofit/>
          </a:bodyPr>
          <a:lstStyle>
            <a:lvl1pPr marL="0" indent="0" algn="l">
              <a:buFont typeface="Arial" charset="0"/>
              <a:buNone/>
              <a:defRPr sz="4000" b="1" baseline="0">
                <a:solidFill>
                  <a:schemeClr val="accent1"/>
                </a:solidFill>
                <a:latin typeface="Arial" charset="0"/>
                <a:ea typeface="Arial" charset="0"/>
                <a:cs typeface="Arial" charset="0"/>
              </a:defRPr>
            </a:lvl1pPr>
          </a:lstStyle>
          <a:p>
            <a:r>
              <a:rPr lang="en-US" dirty="0"/>
              <a:t>Learning Objectives</a:t>
            </a:r>
          </a:p>
        </p:txBody>
      </p:sp>
      <p:sp>
        <p:nvSpPr>
          <p:cNvPr id="3" name="Text Placeholder 12"/>
          <p:cNvSpPr>
            <a:spLocks noGrp="1"/>
          </p:cNvSpPr>
          <p:nvPr>
            <p:ph type="body" sz="quarter" idx="10"/>
          </p:nvPr>
        </p:nvSpPr>
        <p:spPr>
          <a:xfrm>
            <a:off x="449947" y="1841914"/>
            <a:ext cx="11224683" cy="4033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Screen Shot 2017-03-21 at 11.38.33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08665" y="953829"/>
            <a:ext cx="778188" cy="576253"/>
          </a:xfrm>
          <a:prstGeom prst="rect">
            <a:avLst/>
          </a:prstGeom>
        </p:spPr>
      </p:pic>
      <p:cxnSp>
        <p:nvCxnSpPr>
          <p:cNvPr id="9" name="Straight Connector 8"/>
          <p:cNvCxnSpPr/>
          <p:nvPr userDrawn="1"/>
        </p:nvCxnSpPr>
        <p:spPr>
          <a:xfrm>
            <a:off x="820783" y="153008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7859148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og Post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7E6E5"/>
          </a:solidFill>
          <a:ln w="76200" cmpd="sng">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0" name="Picture 9" descr="Screen Shot 2017-04-04 at 12.05.24 PM.png"/>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53989" y="5326956"/>
            <a:ext cx="2623073" cy="1392072"/>
          </a:xfrm>
          <a:prstGeom prst="rect">
            <a:avLst/>
          </a:prstGeom>
        </p:spPr>
      </p:pic>
      <p:pic>
        <p:nvPicPr>
          <p:cNvPr id="12" name="Picture 11" descr="Screen Shot 2017-04-04 at 12.39.38 P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58373" y="5103191"/>
            <a:ext cx="2062964" cy="1589613"/>
          </a:xfrm>
          <a:prstGeom prst="rect">
            <a:avLst/>
          </a:prstGeom>
        </p:spPr>
      </p:pic>
      <p:pic>
        <p:nvPicPr>
          <p:cNvPr id="14" name="Picture 13" descr="Screen Shot 2017-04-04 at 11.59.34 AM.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138597" y="1060627"/>
            <a:ext cx="2057480" cy="1277888"/>
          </a:xfrm>
          <a:prstGeom prst="rect">
            <a:avLst/>
          </a:prstGeom>
        </p:spPr>
      </p:pic>
      <p:pic>
        <p:nvPicPr>
          <p:cNvPr id="17" name="Picture 1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99012" y="5326957"/>
            <a:ext cx="1636987" cy="1142083"/>
          </a:xfrm>
          <a:prstGeom prst="rect">
            <a:avLst/>
          </a:prstGeom>
        </p:spPr>
      </p:pic>
      <p:pic>
        <p:nvPicPr>
          <p:cNvPr id="28" name="Picture 2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589760" y="5152760"/>
            <a:ext cx="792480" cy="1490472"/>
          </a:xfrm>
          <a:prstGeom prst="rect">
            <a:avLst/>
          </a:prstGeom>
        </p:spPr>
      </p:pic>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1"/>
                </a:solidFill>
                <a:latin typeface="Arial" charset="0"/>
                <a:ea typeface="Arial" charset="0"/>
                <a:cs typeface="Arial" charset="0"/>
              </a:defRPr>
            </a:lvl1pPr>
          </a:lstStyle>
          <a:p>
            <a:r>
              <a:rPr lang="en-US" dirty="0"/>
              <a:t>Blog</a:t>
            </a:r>
            <a:br>
              <a:rPr lang="en-US" dirty="0"/>
            </a:br>
            <a:r>
              <a:rPr lang="en-US" dirty="0"/>
              <a:t>Post</a:t>
            </a:r>
          </a:p>
        </p:txBody>
      </p:sp>
    </p:spTree>
    <p:extLst>
      <p:ext uri="{BB962C8B-B14F-4D97-AF65-F5344CB8AC3E}">
        <p14:creationId xmlns:p14="http://schemas.microsoft.com/office/powerpoint/2010/main" val="11539542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orking it Through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7E6E5"/>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pic>
        <p:nvPicPr>
          <p:cNvPr id="10" name="Picture 9" descr="Screen Shot 2017-04-04 at 12.05.24 PM.png"/>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53989" y="5326956"/>
            <a:ext cx="2623073" cy="1392072"/>
          </a:xfrm>
          <a:prstGeom prst="rect">
            <a:avLst/>
          </a:prstGeom>
        </p:spPr>
      </p:pic>
      <p:pic>
        <p:nvPicPr>
          <p:cNvPr id="12" name="Picture 11" descr="Screen Shot 2017-04-04 at 12.39.38 P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58373" y="5103191"/>
            <a:ext cx="2062964" cy="1589613"/>
          </a:xfrm>
          <a:prstGeom prst="rect">
            <a:avLst/>
          </a:prstGeom>
        </p:spPr>
      </p:pic>
      <p:pic>
        <p:nvPicPr>
          <p:cNvPr id="14" name="Picture 13" descr="Screen Shot 2017-04-04 at 11.59.34 AM.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4281" y="5326956"/>
            <a:ext cx="2057480" cy="1277888"/>
          </a:xfrm>
          <a:prstGeom prst="rect">
            <a:avLst/>
          </a:prstGeom>
        </p:spPr>
      </p:pic>
      <p:pic>
        <p:nvPicPr>
          <p:cNvPr id="17" name="Picture 1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355784" y="1035694"/>
            <a:ext cx="1636987" cy="1142083"/>
          </a:xfrm>
          <a:prstGeom prst="rect">
            <a:avLst/>
          </a:prstGeom>
        </p:spPr>
      </p:pic>
      <p:pic>
        <p:nvPicPr>
          <p:cNvPr id="28" name="Picture 2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589760" y="5152760"/>
            <a:ext cx="792480" cy="1490472"/>
          </a:xfrm>
          <a:prstGeom prst="rect">
            <a:avLst/>
          </a:prstGeom>
        </p:spPr>
      </p:pic>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Working It </a:t>
            </a:r>
            <a:br>
              <a:rPr lang="en-US" dirty="0"/>
            </a:br>
            <a:r>
              <a:rPr lang="en-US" dirty="0"/>
              <a:t>Through</a:t>
            </a:r>
          </a:p>
        </p:txBody>
      </p:sp>
    </p:spTree>
    <p:extLst>
      <p:ext uri="{BB962C8B-B14F-4D97-AF65-F5344CB8AC3E}">
        <p14:creationId xmlns:p14="http://schemas.microsoft.com/office/powerpoint/2010/main" val="34825422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Class Activity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7E6E5"/>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pic>
        <p:nvPicPr>
          <p:cNvPr id="10" name="Picture 9" descr="Screen Shot 2017-04-04 at 12.05.24 PM.png"/>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53989" y="5326956"/>
            <a:ext cx="2623073" cy="1392072"/>
          </a:xfrm>
          <a:prstGeom prst="rect">
            <a:avLst/>
          </a:prstGeom>
        </p:spPr>
      </p:pic>
      <p:pic>
        <p:nvPicPr>
          <p:cNvPr id="12" name="Picture 11" descr="Screen Shot 2017-04-04 at 12.39.38 P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58373" y="5103191"/>
            <a:ext cx="2062964" cy="1589613"/>
          </a:xfrm>
          <a:prstGeom prst="rect">
            <a:avLst/>
          </a:prstGeom>
        </p:spPr>
      </p:pic>
      <p:pic>
        <p:nvPicPr>
          <p:cNvPr id="14" name="Picture 13" descr="Screen Shot 2017-04-04 at 11.59.34 AM.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4281" y="5326956"/>
            <a:ext cx="2057480" cy="1277888"/>
          </a:xfrm>
          <a:prstGeom prst="rect">
            <a:avLst/>
          </a:prstGeom>
        </p:spPr>
      </p:pic>
      <p:pic>
        <p:nvPicPr>
          <p:cNvPr id="17" name="Picture 1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355784" y="1035693"/>
            <a:ext cx="1636987" cy="1142083"/>
          </a:xfrm>
          <a:prstGeom prst="rect">
            <a:avLst/>
          </a:prstGeom>
        </p:spPr>
      </p:pic>
      <p:pic>
        <p:nvPicPr>
          <p:cNvPr id="28" name="Picture 2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589760" y="5152760"/>
            <a:ext cx="792480" cy="1490472"/>
          </a:xfrm>
          <a:prstGeom prst="rect">
            <a:avLst/>
          </a:prstGeom>
        </p:spPr>
      </p:pic>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In-Class </a:t>
            </a:r>
            <a:br>
              <a:rPr lang="en-US" dirty="0"/>
            </a:br>
            <a:r>
              <a:rPr lang="en-US" dirty="0"/>
              <a:t>Activity</a:t>
            </a:r>
          </a:p>
        </p:txBody>
      </p:sp>
    </p:spTree>
    <p:extLst>
      <p:ext uri="{BB962C8B-B14F-4D97-AF65-F5344CB8AC3E}">
        <p14:creationId xmlns:p14="http://schemas.microsoft.com/office/powerpoint/2010/main" val="26221727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og Pos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E7E6E5"/>
          </a:solidFill>
          <a:ln w="76200" cmpd="sng">
            <a:solidFill>
              <a:srgbClr val="D3382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5" name="Picture 4" descr="Screen Shot 2017-04-04 at 11.59.34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6764" y="5464665"/>
            <a:ext cx="2057480" cy="1277888"/>
          </a:xfrm>
          <a:prstGeom prst="rect">
            <a:avLst/>
          </a:prstGeom>
        </p:spPr>
      </p:pic>
      <p:sp>
        <p:nvSpPr>
          <p:cNvPr id="3" name="Text Placeholder 2"/>
          <p:cNvSpPr>
            <a:spLocks noGrp="1"/>
          </p:cNvSpPr>
          <p:nvPr>
            <p:ph type="body" sz="quarter" idx="10"/>
          </p:nvPr>
        </p:nvSpPr>
        <p:spPr>
          <a:xfrm>
            <a:off x="520701" y="484189"/>
            <a:ext cx="11097684" cy="4706937"/>
          </a:xfrm>
          <a:prstGeom prst="rect">
            <a:avLst/>
          </a:prstGeom>
        </p:spPr>
        <p:txBody>
          <a:bodyPr/>
          <a:lstStyle>
            <a:lvl1pPr>
              <a:defRPr sz="3000">
                <a:latin typeface="Arial" charset="0"/>
                <a:ea typeface="Arial" charset="0"/>
                <a:cs typeface="Arial" charset="0"/>
              </a:defRPr>
            </a:lvl1pPr>
            <a:lvl2pPr marL="742950" indent="-285750">
              <a:buFont typeface="Courier New" charset="0"/>
              <a:buChar char="o"/>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2371007" y="5453062"/>
            <a:ext cx="9587911" cy="1143000"/>
          </a:xfrm>
        </p:spPr>
        <p:txBody>
          <a:bodyPr>
            <a:noAutofit/>
          </a:bodyPr>
          <a:lstStyle>
            <a:lvl1pPr algn="l">
              <a:defRPr sz="4000" b="1">
                <a:solidFill>
                  <a:srgbClr val="DF4E33"/>
                </a:solidFill>
                <a:latin typeface="Arial" charset="0"/>
                <a:ea typeface="Arial" charset="0"/>
                <a:cs typeface="Arial" charset="0"/>
              </a:defRPr>
            </a:lvl1pPr>
          </a:lstStyle>
          <a:p>
            <a:r>
              <a:rPr lang="en-US" dirty="0"/>
              <a:t>Everyday Research Methods</a:t>
            </a:r>
          </a:p>
        </p:txBody>
      </p:sp>
    </p:spTree>
    <p:extLst>
      <p:ext uri="{BB962C8B-B14F-4D97-AF65-F5344CB8AC3E}">
        <p14:creationId xmlns:p14="http://schemas.microsoft.com/office/powerpoint/2010/main" val="5662679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ork it through">
    <p:spTree>
      <p:nvGrpSpPr>
        <p:cNvPr id="1" name=""/>
        <p:cNvGrpSpPr/>
        <p:nvPr/>
      </p:nvGrpSpPr>
      <p:grpSpPr>
        <a:xfrm>
          <a:off x="0" y="0"/>
          <a:ext cx="0" cy="0"/>
          <a:chOff x="0" y="0"/>
          <a:chExt cx="0" cy="0"/>
        </a:xfrm>
      </p:grpSpPr>
      <p:pic>
        <p:nvPicPr>
          <p:cNvPr id="3" name="Picture 2" descr="Screen Shot 2017-04-04 at 11.54.28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3445791" cy="1905000"/>
          </a:xfrm>
          <a:prstGeom prst="rect">
            <a:avLst/>
          </a:prstGeom>
        </p:spPr>
      </p:pic>
      <p:pic>
        <p:nvPicPr>
          <p:cNvPr id="4" name="Picture 3" descr="Screen Shot 2017-04-04 at 11.52.41 A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905000"/>
            <a:ext cx="12192000" cy="4953000"/>
          </a:xfrm>
          <a:prstGeom prst="rect">
            <a:avLst/>
          </a:prstGeom>
        </p:spPr>
      </p:pic>
      <p:pic>
        <p:nvPicPr>
          <p:cNvPr id="5" name="Picture 4" descr="Screen Shot 2017-04-04 at 11.55.45 AM.png"/>
          <p:cNvPicPr>
            <a:picLocks noChangeAspect="1"/>
          </p:cNvPicPr>
          <p:nvPr userDrawn="1"/>
        </p:nvPicPr>
        <p:blipFill rotWithShape="1">
          <a:blip r:embed="rId4">
            <a:extLst>
              <a:ext uri="{28A0092B-C50C-407E-A947-70E740481C1C}">
                <a14:useLocalDpi xmlns:a14="http://schemas.microsoft.com/office/drawing/2010/main" val="0"/>
              </a:ext>
            </a:extLst>
          </a:blip>
          <a:srcRect t="4257" r="11542"/>
          <a:stretch/>
        </p:blipFill>
        <p:spPr>
          <a:xfrm>
            <a:off x="3445790" y="0"/>
            <a:ext cx="8746211" cy="1905000"/>
          </a:xfrm>
          <a:prstGeom prst="rect">
            <a:avLst/>
          </a:prstGeom>
        </p:spPr>
      </p:pic>
    </p:spTree>
    <p:extLst>
      <p:ext uri="{BB962C8B-B14F-4D97-AF65-F5344CB8AC3E}">
        <p14:creationId xmlns:p14="http://schemas.microsoft.com/office/powerpoint/2010/main" val="15976626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pPr>
              <a:defRPr/>
            </a:pPr>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pPr>
              <a:defRPr/>
            </a:pPr>
            <a:fld id="{EC5EA9BD-2A0B-4063-8287-83D5EE879AB8}" type="slidenum">
              <a:rPr lang="en-US" smtClean="0"/>
              <a:pPr>
                <a:defRPr/>
              </a:pPr>
              <a:t>‹#›</a:t>
            </a:fld>
            <a:endParaRPr lang="en-US"/>
          </a:p>
        </p:txBody>
      </p:sp>
    </p:spTree>
    <p:extLst>
      <p:ext uri="{BB962C8B-B14F-4D97-AF65-F5344CB8AC3E}">
        <p14:creationId xmlns:p14="http://schemas.microsoft.com/office/powerpoint/2010/main" val="41070422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pPr>
              <a:defRPr/>
            </a:pPr>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pPr>
              <a:defRPr/>
            </a:pPr>
            <a:fld id="{E4CD7A4C-6259-4953-BEFE-179476F80481}" type="slidenum">
              <a:rPr lang="en-US" smtClean="0"/>
              <a:pPr>
                <a:defRPr/>
              </a:pPr>
              <a:t>‹#›</a:t>
            </a:fld>
            <a:endParaRPr lang="en-US"/>
          </a:p>
        </p:txBody>
      </p:sp>
    </p:spTree>
    <p:extLst>
      <p:ext uri="{BB962C8B-B14F-4D97-AF65-F5344CB8AC3E}">
        <p14:creationId xmlns:p14="http://schemas.microsoft.com/office/powerpoint/2010/main" val="17521180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pPr>
              <a:defRPr/>
            </a:pPr>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pPr>
              <a:defRPr/>
            </a:pPr>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pPr>
              <a:defRPr/>
            </a:pPr>
            <a:fld id="{7531D82F-4D13-4101-8B2B-3590CC9E8CC4}" type="slidenum">
              <a:rPr lang="en-US" smtClean="0"/>
              <a:pPr>
                <a:defRPr/>
              </a:pPr>
              <a:t>‹#›</a:t>
            </a:fld>
            <a:endParaRPr lang="en-US"/>
          </a:p>
        </p:txBody>
      </p:sp>
    </p:spTree>
    <p:extLst>
      <p:ext uri="{BB962C8B-B14F-4D97-AF65-F5344CB8AC3E}">
        <p14:creationId xmlns:p14="http://schemas.microsoft.com/office/powerpoint/2010/main" val="33743724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Title and Content (Bullets)">
    <p:spTree>
      <p:nvGrpSpPr>
        <p:cNvPr id="1" name=""/>
        <p:cNvGrpSpPr/>
        <p:nvPr/>
      </p:nvGrpSpPr>
      <p:grpSpPr>
        <a:xfrm>
          <a:off x="0" y="0"/>
          <a:ext cx="0" cy="0"/>
          <a:chOff x="0" y="0"/>
          <a:chExt cx="0" cy="0"/>
        </a:xfrm>
      </p:grpSpPr>
      <p:sp>
        <p:nvSpPr>
          <p:cNvPr id="7" name="Title Placeholder 21"/>
          <p:cNvSpPr>
            <a:spLocks noGrp="1"/>
          </p:cNvSpPr>
          <p:nvPr>
            <p:ph type="title"/>
          </p:nvPr>
        </p:nvSpPr>
        <p:spPr bwMode="auto">
          <a:xfrm>
            <a:off x="-12700" y="0"/>
            <a:ext cx="12177184"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9" name="Text Placeholder 12"/>
          <p:cNvSpPr>
            <a:spLocks noGrp="1"/>
          </p:cNvSpPr>
          <p:nvPr>
            <p:ph idx="1"/>
          </p:nvPr>
        </p:nvSpPr>
        <p:spPr bwMode="auto">
          <a:xfrm>
            <a:off x="25401" y="1295400"/>
            <a:ext cx="12166599"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3pPr>
              <a:buClr>
                <a:schemeClr val="bg1">
                  <a:lumMod val="65000"/>
                </a:schemeClr>
              </a:buCl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Rectangle 9"/>
          <p:cNvSpPr/>
          <p:nvPr/>
        </p:nvSpPr>
        <p:spPr bwMode="auto">
          <a:xfrm>
            <a:off x="0" y="1127125"/>
            <a:ext cx="711200" cy="114300"/>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Rectangle 10"/>
          <p:cNvSpPr/>
          <p:nvPr/>
        </p:nvSpPr>
        <p:spPr bwMode="auto">
          <a:xfrm>
            <a:off x="787400" y="1127125"/>
            <a:ext cx="10591800" cy="1143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Rectangle 11"/>
          <p:cNvSpPr/>
          <p:nvPr/>
        </p:nvSpPr>
        <p:spPr bwMode="auto">
          <a:xfrm>
            <a:off x="11480800" y="1127125"/>
            <a:ext cx="711200" cy="114300"/>
          </a:xfrm>
          <a:prstGeom prst="rect">
            <a:avLst/>
          </a:prstGeom>
          <a:solidFill>
            <a:schemeClr val="accent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Rectangle 12"/>
          <p:cNvSpPr/>
          <p:nvPr/>
        </p:nvSpPr>
        <p:spPr bwMode="auto">
          <a:xfrm>
            <a:off x="-12700" y="6729412"/>
            <a:ext cx="4063999" cy="1412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Rectangle 13"/>
          <p:cNvSpPr/>
          <p:nvPr/>
        </p:nvSpPr>
        <p:spPr bwMode="auto">
          <a:xfrm>
            <a:off x="8115299" y="6729412"/>
            <a:ext cx="4076700" cy="141288"/>
          </a:xfrm>
          <a:prstGeom prst="rect">
            <a:avLst/>
          </a:prstGeom>
          <a:solidFill>
            <a:schemeClr val="accent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Rectangle 14"/>
          <p:cNvSpPr/>
          <p:nvPr/>
        </p:nvSpPr>
        <p:spPr bwMode="auto">
          <a:xfrm>
            <a:off x="4051299" y="6729412"/>
            <a:ext cx="4178300" cy="141288"/>
          </a:xfrm>
          <a:prstGeom prst="rect">
            <a:avLst/>
          </a:prstGeom>
          <a:solidFill>
            <a:schemeClr val="accent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425781518"/>
      </p:ext>
    </p:extLst>
  </p:cSld>
  <p:clrMapOvr>
    <a:masterClrMapping/>
  </p:clrMapOvr>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pPr>
              <a:defRPr/>
            </a:pPr>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pPr>
              <a:defRPr/>
            </a:pPr>
            <a:fld id="{F2123D24-548B-4CD4-B714-A4E08220E304}" type="slidenum">
              <a:rPr lang="en-US" smtClean="0"/>
              <a:pPr>
                <a:defRPr/>
              </a:pPr>
              <a:t>‹#›</a:t>
            </a:fld>
            <a:endParaRPr lang="en-US"/>
          </a:p>
        </p:txBody>
      </p:sp>
    </p:spTree>
    <p:extLst>
      <p:ext uri="{BB962C8B-B14F-4D97-AF65-F5344CB8AC3E}">
        <p14:creationId xmlns:p14="http://schemas.microsoft.com/office/powerpoint/2010/main" val="3454437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1"/>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3"/>
            <a:ext cx="10972800" cy="3644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92050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981200"/>
            <a:ext cx="10363200" cy="4114800"/>
          </a:xfrm>
          <a:prstGeom prst="rect">
            <a:avLst/>
          </a:prstGeom>
        </p:spPr>
        <p:txBody>
          <a:bodyPr>
            <a:normAutofit/>
          </a:bodyPr>
          <a:lstStyle/>
          <a:p>
            <a:pPr lvl="0"/>
            <a:endParaRPr lang="en-US" noProof="0" smtClean="0"/>
          </a:p>
        </p:txBody>
      </p:sp>
      <p:sp>
        <p:nvSpPr>
          <p:cNvPr id="4" name="Date Placeholder 13"/>
          <p:cNvSpPr>
            <a:spLocks noGrp="1"/>
          </p:cNvSpPr>
          <p:nvPr>
            <p:ph type="dt" sz="half" idx="10"/>
          </p:nvPr>
        </p:nvSpPr>
        <p:spPr>
          <a:xfrm>
            <a:off x="609600" y="6356351"/>
            <a:ext cx="2844800" cy="365125"/>
          </a:xfrm>
          <a:prstGeom prst="rect">
            <a:avLst/>
          </a:prstGeom>
        </p:spPr>
        <p:txBody>
          <a:bodyPr/>
          <a:lstStyle>
            <a:lvl1pPr>
              <a:defRPr/>
            </a:lvl1pPr>
          </a:lstStyle>
          <a:p>
            <a:pPr>
              <a:defRPr/>
            </a:pPr>
            <a:endParaRPr lang="en-US"/>
          </a:p>
        </p:txBody>
      </p:sp>
      <p:sp>
        <p:nvSpPr>
          <p:cNvPr id="5" name="Footer Placeholder 2"/>
          <p:cNvSpPr>
            <a:spLocks noGrp="1"/>
          </p:cNvSpPr>
          <p:nvPr>
            <p:ph type="ftr" sz="quarter" idx="11"/>
          </p:nvPr>
        </p:nvSpPr>
        <p:spPr>
          <a:xfrm>
            <a:off x="4165600" y="6356351"/>
            <a:ext cx="3860800" cy="365125"/>
          </a:xfrm>
          <a:prstGeom prst="rect">
            <a:avLst/>
          </a:prstGeom>
        </p:spPr>
        <p:txBody>
          <a:bodyPr/>
          <a:lstStyle>
            <a:lvl1pPr>
              <a:defRPr/>
            </a:lvl1pPr>
          </a:lstStyle>
          <a:p>
            <a:pPr>
              <a:defRPr/>
            </a:pPr>
            <a:endParaRPr lang="en-US"/>
          </a:p>
        </p:txBody>
      </p:sp>
      <p:sp>
        <p:nvSpPr>
          <p:cNvPr id="6" name="Slide Number Placeholder 22"/>
          <p:cNvSpPr>
            <a:spLocks noGrp="1"/>
          </p:cNvSpPr>
          <p:nvPr>
            <p:ph type="sldNum" sz="quarter" idx="12"/>
          </p:nvPr>
        </p:nvSpPr>
        <p:spPr>
          <a:xfrm>
            <a:off x="8737600" y="6356351"/>
            <a:ext cx="2844800" cy="365125"/>
          </a:xfrm>
          <a:prstGeom prst="rect">
            <a:avLst/>
          </a:prstGeom>
        </p:spPr>
        <p:txBody>
          <a:bodyPr/>
          <a:lstStyle>
            <a:lvl1pPr>
              <a:defRPr/>
            </a:lvl1pPr>
          </a:lstStyle>
          <a:p>
            <a:pPr>
              <a:defRPr/>
            </a:pPr>
            <a:fld id="{16364229-5F08-4D04-9150-88AC08D71022}" type="slidenum">
              <a:rPr lang="en-US"/>
              <a:pPr>
                <a:defRPr/>
              </a:pPr>
              <a:t>‹#›</a:t>
            </a:fld>
            <a:endParaRPr lang="en-US"/>
          </a:p>
        </p:txBody>
      </p:sp>
    </p:spTree>
    <p:extLst>
      <p:ext uri="{BB962C8B-B14F-4D97-AF65-F5344CB8AC3E}">
        <p14:creationId xmlns:p14="http://schemas.microsoft.com/office/powerpoint/2010/main" val="30160760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10972800" cy="6858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295400"/>
            <a:ext cx="5384800" cy="49530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295400"/>
            <a:ext cx="5384800" cy="49530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4165600" y="6248400"/>
            <a:ext cx="3860800" cy="457200"/>
          </a:xfrm>
          <a:prstGeom prst="rect">
            <a:avLst/>
          </a:prstGeom>
        </p:spPr>
        <p:txBody>
          <a:bodyPr wrap="square" numCol="1" anchor="t" anchorCtr="0" compatLnSpc="1">
            <a:prstTxWarp prst="textNoShape">
              <a:avLst/>
            </a:prstTxWarp>
          </a:bodyPr>
          <a:lstStyle>
            <a:lvl1pPr>
              <a:defRPr/>
            </a:lvl1pPr>
          </a:lstStyle>
          <a:p>
            <a:pPr>
              <a:defRPr/>
            </a:pPr>
            <a:r>
              <a:rPr lang="en-US"/>
              <a:t>© 2010 by W. W. Norton &amp; Co., Inc.</a:t>
            </a:r>
          </a:p>
        </p:txBody>
      </p:sp>
      <p:sp>
        <p:nvSpPr>
          <p:cNvPr id="6" name="Slide Number Placeholder 5"/>
          <p:cNvSpPr>
            <a:spLocks noGrp="1"/>
          </p:cNvSpPr>
          <p:nvPr>
            <p:ph type="sldNum" sz="quarter" idx="11"/>
          </p:nvPr>
        </p:nvSpPr>
        <p:spPr>
          <a:xfrm>
            <a:off x="8737600" y="6356351"/>
            <a:ext cx="2844800" cy="365125"/>
          </a:xfrm>
          <a:prstGeom prst="rect">
            <a:avLst/>
          </a:prstGeom>
        </p:spPr>
        <p:txBody>
          <a:bodyPr/>
          <a:lstStyle>
            <a:lvl1pPr>
              <a:defRPr/>
            </a:lvl1pPr>
          </a:lstStyle>
          <a:p>
            <a:pPr>
              <a:defRPr/>
            </a:pPr>
            <a:fld id="{8D9F539D-EF5B-484F-861A-DE473B2DAE33}" type="slidenum">
              <a:rPr lang="en-US"/>
              <a:pPr>
                <a:defRPr/>
              </a:pPr>
              <a:t>‹#›</a:t>
            </a:fld>
            <a:endParaRPr lang="en-US"/>
          </a:p>
        </p:txBody>
      </p:sp>
      <p:sp>
        <p:nvSpPr>
          <p:cNvPr id="7" name="Date Placeholder 6"/>
          <p:cNvSpPr>
            <a:spLocks noGrp="1"/>
          </p:cNvSpPr>
          <p:nvPr>
            <p:ph type="dt" sz="half" idx="12"/>
          </p:nvPr>
        </p:nvSpPr>
        <p:spPr>
          <a:xfrm>
            <a:off x="609600" y="6356351"/>
            <a:ext cx="2844800" cy="365125"/>
          </a:xfrm>
          <a:prstGeom prst="rect">
            <a:avLst/>
          </a:prstGeom>
        </p:spPr>
        <p:txBody>
          <a:bodyPr/>
          <a:lstStyle>
            <a:lvl1pPr>
              <a:defRPr/>
            </a:lvl1pPr>
          </a:lstStyle>
          <a:p>
            <a:pPr>
              <a:defRPr/>
            </a:pPr>
            <a:fld id="{EAEBC596-9954-0447-BA18-783184858CFE}" type="datetime1">
              <a:rPr lang="en-US"/>
              <a:pPr>
                <a:defRPr/>
              </a:pPr>
              <a:t>4/18/22</a:t>
            </a:fld>
            <a:endParaRPr lang="en-US"/>
          </a:p>
        </p:txBody>
      </p:sp>
    </p:spTree>
    <p:extLst>
      <p:ext uri="{BB962C8B-B14F-4D97-AF65-F5344CB8AC3E}">
        <p14:creationId xmlns:p14="http://schemas.microsoft.com/office/powerpoint/2010/main" val="17618087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pPr>
              <a:defRPr/>
            </a:pPr>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pPr>
              <a:defRPr/>
            </a:pPr>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pPr>
              <a:defRPr/>
            </a:pPr>
            <a:fld id="{0652A604-377E-4C76-BC50-1B737955C6F9}" type="slidenum">
              <a:rPr lang="en-US" smtClean="0"/>
              <a:pPr>
                <a:defRPr/>
              </a:pPr>
              <a:t>‹#›</a:t>
            </a:fld>
            <a:endParaRPr lang="en-US"/>
          </a:p>
        </p:txBody>
      </p:sp>
    </p:spTree>
    <p:extLst>
      <p:ext uri="{BB962C8B-B14F-4D97-AF65-F5344CB8AC3E}">
        <p14:creationId xmlns:p14="http://schemas.microsoft.com/office/powerpoint/2010/main" val="831860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5" name="Title 4"/>
          <p:cNvSpPr>
            <a:spLocks noGrp="1"/>
          </p:cNvSpPr>
          <p:nvPr>
            <p:ph type="title"/>
          </p:nvPr>
        </p:nvSpPr>
        <p:spPr>
          <a:xfrm>
            <a:off x="6852921" y="17232"/>
            <a:ext cx="5339080" cy="2309109"/>
          </a:xfrm>
        </p:spPr>
        <p:txBody>
          <a:bodyPr/>
          <a:lstStyle>
            <a:lvl1pPr algn="l">
              <a:defRPr>
                <a:solidFill>
                  <a:schemeClr val="accent1"/>
                </a:solidFill>
              </a:defRPr>
            </a:lvl1pPr>
          </a:lstStyle>
          <a:p>
            <a:r>
              <a:rPr lang="en-US" dirty="0"/>
              <a:t>Click to edit Master title style</a:t>
            </a:r>
          </a:p>
        </p:txBody>
      </p:sp>
      <p:sp>
        <p:nvSpPr>
          <p:cNvPr id="9" name="Text Placeholder 8"/>
          <p:cNvSpPr>
            <a:spLocks noGrp="1"/>
          </p:cNvSpPr>
          <p:nvPr>
            <p:ph type="body" sz="quarter" idx="11" hasCustomPrompt="1"/>
          </p:nvPr>
        </p:nvSpPr>
        <p:spPr>
          <a:xfrm>
            <a:off x="6821062" y="5876366"/>
            <a:ext cx="5370937" cy="961544"/>
          </a:xfrm>
          <a:prstGeom prst="rect">
            <a:avLst/>
          </a:prstGeom>
          <a:solidFill>
            <a:schemeClr val="accent1"/>
          </a:solidFill>
          <a:ln>
            <a:solidFill>
              <a:schemeClr val="accent1"/>
            </a:solidFill>
          </a:ln>
        </p:spPr>
        <p:txBody>
          <a:bodyPr/>
          <a:lstStyle>
            <a:lvl1pPr marL="0" indent="0" algn="ctr">
              <a:buNone/>
              <a:defRPr sz="5400">
                <a:solidFill>
                  <a:schemeClr val="bg1"/>
                </a:solidFill>
                <a:latin typeface="Arial" charset="0"/>
                <a:ea typeface="Arial" charset="0"/>
                <a:cs typeface="Arial" charset="0"/>
              </a:defRPr>
            </a:lvl1pPr>
          </a:lstStyle>
          <a:p>
            <a:pPr lvl="0"/>
            <a:r>
              <a:rPr lang="en-US" dirty="0"/>
              <a:t>PART I</a:t>
            </a:r>
          </a:p>
        </p:txBody>
      </p:sp>
      <p:pic>
        <p:nvPicPr>
          <p:cNvPr id="7" name="Picture 6">
            <a:extLst>
              <a:ext uri="{FF2B5EF4-FFF2-40B4-BE49-F238E27FC236}">
                <a16:creationId xmlns:a16="http://schemas.microsoft.com/office/drawing/2014/main" xmlns="" id="{3A878611-EB64-3E49-AD5A-825C5988C3CC}"/>
              </a:ext>
            </a:extLst>
          </p:cNvPr>
          <p:cNvPicPr>
            <a:picLocks noChangeAspect="1"/>
          </p:cNvPicPr>
          <p:nvPr userDrawn="1"/>
        </p:nvPicPr>
        <p:blipFill>
          <a:blip r:embed="rId2"/>
          <a:stretch>
            <a:fillRect/>
          </a:stretch>
        </p:blipFill>
        <p:spPr>
          <a:xfrm>
            <a:off x="1232123" y="237566"/>
            <a:ext cx="4863877" cy="5638800"/>
          </a:xfrm>
          <a:prstGeom prst="rect">
            <a:avLst/>
          </a:prstGeom>
        </p:spPr>
      </p:pic>
    </p:spTree>
    <p:extLst>
      <p:ext uri="{BB962C8B-B14F-4D97-AF65-F5344CB8AC3E}">
        <p14:creationId xmlns:p14="http://schemas.microsoft.com/office/powerpoint/2010/main" val="239157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Overview_Text and Photo">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5" name="Picture Placeholder 4"/>
          <p:cNvSpPr>
            <a:spLocks noGrp="1"/>
          </p:cNvSpPr>
          <p:nvPr>
            <p:ph type="pic" sz="quarter" idx="10"/>
          </p:nvPr>
        </p:nvSpPr>
        <p:spPr>
          <a:xfrm>
            <a:off x="6639984" y="1355725"/>
            <a:ext cx="5283200" cy="4682004"/>
          </a:xfrm>
          <a:prstGeom prst="rect">
            <a:avLst/>
          </a:prstGeom>
        </p:spPr>
        <p:txBody>
          <a:bodyPr/>
          <a:lstStyle/>
          <a:p>
            <a:endParaRPr lang="en-US" dirty="0"/>
          </a:p>
        </p:txBody>
      </p:sp>
      <p:sp>
        <p:nvSpPr>
          <p:cNvPr id="7" name="Text Placeholder 6"/>
          <p:cNvSpPr>
            <a:spLocks noGrp="1"/>
          </p:cNvSpPr>
          <p:nvPr>
            <p:ph type="body" sz="quarter" idx="11"/>
          </p:nvPr>
        </p:nvSpPr>
        <p:spPr>
          <a:xfrm>
            <a:off x="585969" y="1749999"/>
            <a:ext cx="5941484" cy="3603625"/>
          </a:xfrm>
          <a:prstGeom prst="rect">
            <a:avLst/>
          </a:prstGeo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a:solidFill>
                  <a:schemeClr val="accent1"/>
                </a:solidFill>
                <a:latin typeface="Arial" charset="0"/>
                <a:ea typeface="Arial" charset="0"/>
                <a:cs typeface="Arial" charset="0"/>
              </a:defRPr>
            </a:lvl1pPr>
          </a:lstStyle>
          <a:p>
            <a:r>
              <a:rPr lang="en-US" dirty="0"/>
              <a:t>Section Slide with text + photo</a:t>
            </a:r>
          </a:p>
        </p:txBody>
      </p:sp>
    </p:spTree>
    <p:extLst>
      <p:ext uri="{BB962C8B-B14F-4D97-AF65-F5344CB8AC3E}">
        <p14:creationId xmlns:p14="http://schemas.microsoft.com/office/powerpoint/2010/main" val="2765850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Overview_2 Content">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7" name="Text Placeholder 6"/>
          <p:cNvSpPr>
            <a:spLocks noGrp="1"/>
          </p:cNvSpPr>
          <p:nvPr>
            <p:ph type="body" sz="quarter" idx="11"/>
          </p:nvPr>
        </p:nvSpPr>
        <p:spPr>
          <a:xfrm>
            <a:off x="585969" y="1560675"/>
            <a:ext cx="5941484" cy="3792949"/>
          </a:xfrm>
          <a:prstGeom prst="rect">
            <a:avLst/>
          </a:prstGeo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baseline="0">
                <a:solidFill>
                  <a:schemeClr val="accent1"/>
                </a:solidFill>
                <a:latin typeface="Arial" charset="0"/>
                <a:ea typeface="Arial" charset="0"/>
                <a:cs typeface="Arial" charset="0"/>
              </a:defRPr>
            </a:lvl1pPr>
          </a:lstStyle>
          <a:p>
            <a:r>
              <a:rPr lang="en-US" dirty="0"/>
              <a:t>Section Slide with 2 Content</a:t>
            </a:r>
          </a:p>
        </p:txBody>
      </p:sp>
      <p:sp>
        <p:nvSpPr>
          <p:cNvPr id="3" name="Content Placeholder 2"/>
          <p:cNvSpPr>
            <a:spLocks noGrp="1"/>
          </p:cNvSpPr>
          <p:nvPr>
            <p:ph sz="quarter" idx="12"/>
          </p:nvPr>
        </p:nvSpPr>
        <p:spPr>
          <a:xfrm>
            <a:off x="6813552" y="1423989"/>
            <a:ext cx="5109633" cy="46132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16" name="Title 15"/>
          <p:cNvSpPr>
            <a:spLocks noGrp="1"/>
          </p:cNvSpPr>
          <p:nvPr>
            <p:ph type="title" hasCustomPrompt="1"/>
          </p:nvPr>
        </p:nvSpPr>
        <p:spPr>
          <a:xfrm>
            <a:off x="585968" y="142969"/>
            <a:ext cx="11337216" cy="1143000"/>
          </a:xfrm>
        </p:spPr>
        <p:txBody>
          <a:bodyPr>
            <a:normAutofit/>
          </a:bodyPr>
          <a:lstStyle>
            <a:lvl1pPr algn="l">
              <a:defRPr sz="4800" b="1">
                <a:solidFill>
                  <a:schemeClr val="accent1"/>
                </a:solidFill>
                <a:latin typeface="Arial" charset="0"/>
                <a:ea typeface="Arial" charset="0"/>
                <a:cs typeface="Arial" charset="0"/>
              </a:defRPr>
            </a:lvl1pPr>
          </a:lstStyle>
          <a:p>
            <a:r>
              <a:rPr lang="en-US" dirty="0"/>
              <a:t>Photo Only Slide</a:t>
            </a:r>
          </a:p>
        </p:txBody>
      </p:sp>
      <p:sp>
        <p:nvSpPr>
          <p:cNvPr id="3" name="Picture Placeholder 2"/>
          <p:cNvSpPr>
            <a:spLocks noGrp="1"/>
          </p:cNvSpPr>
          <p:nvPr>
            <p:ph type="pic" sz="quarter" idx="10"/>
          </p:nvPr>
        </p:nvSpPr>
        <p:spPr>
          <a:xfrm>
            <a:off x="585969" y="1664273"/>
            <a:ext cx="11205633" cy="3689350"/>
          </a:xfrm>
          <a:prstGeom prst="rect">
            <a:avLst/>
          </a:prstGeom>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cture Conclusion">
    <p:spTree>
      <p:nvGrpSpPr>
        <p:cNvPr id="1" name=""/>
        <p:cNvGrpSpPr/>
        <p:nvPr/>
      </p:nvGrpSpPr>
      <p:grpSpPr>
        <a:xfrm>
          <a:off x="0" y="0"/>
          <a:ext cx="0" cy="0"/>
          <a:chOff x="0" y="0"/>
          <a:chExt cx="0" cy="0"/>
        </a:xfrm>
      </p:grpSpPr>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userDrawn="1"/>
        </p:nvCxnSpPr>
        <p:spPr>
          <a:xfrm>
            <a:off x="585968" y="1985749"/>
            <a:ext cx="4965747"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4" name="TextBox 3"/>
          <p:cNvSpPr txBox="1"/>
          <p:nvPr userDrawn="1"/>
        </p:nvSpPr>
        <p:spPr>
          <a:xfrm>
            <a:off x="585969" y="2259106"/>
            <a:ext cx="6173420" cy="3754874"/>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Lecture Slides for </a:t>
            </a:r>
          </a:p>
          <a:p>
            <a:pPr algn="ctr"/>
            <a:r>
              <a:rPr lang="en-US" sz="2000" b="1" baseline="0" dirty="0">
                <a:solidFill>
                  <a:schemeClr val="accent1"/>
                </a:solidFill>
                <a:latin typeface="Arial" charset="0"/>
                <a:ea typeface="Arial" charset="0"/>
                <a:cs typeface="Arial" charset="0"/>
              </a:rPr>
              <a:t>Chapter 2</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Fourth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2"/>
              </a:rPr>
              <a:t>https://digital.wwnorton.com/researchpsych4</a:t>
            </a:r>
            <a:r>
              <a:rPr lang="en-US" sz="1800" baseline="0" dirty="0">
                <a:latin typeface="Arial" charset="0"/>
                <a:ea typeface="Arial" charset="0"/>
                <a:cs typeface="Arial" charset="0"/>
              </a:rPr>
              <a:t> and</a:t>
            </a:r>
            <a:r>
              <a:rPr lang="en-US" sz="1800" baseline="0" dirty="0">
                <a:latin typeface="Arial" charset="0"/>
                <a:ea typeface="Arial" charset="0"/>
                <a:cs typeface="Arial" charset="0"/>
                <a:hlinkClick r:id="rId2"/>
              </a:rPr>
              <a:t> 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0" name="Footer Placeholder 5"/>
          <p:cNvSpPr txBox="1">
            <a:spLocks/>
          </p:cNvSpPr>
          <p:nvPr userDrawn="1"/>
        </p:nvSpPr>
        <p:spPr bwMode="auto">
          <a:xfrm>
            <a:off x="692619" y="5813891"/>
            <a:ext cx="5838865" cy="95909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sp>
        <p:nvSpPr>
          <p:cNvPr id="8" name="TextBox 7"/>
          <p:cNvSpPr txBox="1"/>
          <p:nvPr userDrawn="1"/>
        </p:nvSpPr>
        <p:spPr>
          <a:xfrm>
            <a:off x="585969" y="766740"/>
            <a:ext cx="11891031" cy="923330"/>
          </a:xfrm>
          <a:prstGeom prst="rect">
            <a:avLst/>
          </a:prstGeom>
          <a:noFill/>
          <a:ln w="76200" cmpd="sng">
            <a:noFill/>
          </a:ln>
        </p:spPr>
        <p:txBody>
          <a:bodyPr wrap="square" rtlCol="0">
            <a:spAutoFit/>
          </a:bodyPr>
          <a:lstStyle/>
          <a:p>
            <a:r>
              <a:rPr lang="en-US" sz="5400" b="1" u="none" dirty="0">
                <a:solidFill>
                  <a:schemeClr val="accent1"/>
                </a:solidFill>
                <a:latin typeface="Arial"/>
                <a:cs typeface="Arial"/>
              </a:rPr>
              <a:t>Conclusion</a:t>
            </a:r>
            <a:endParaRPr lang="en-US" sz="5400" b="1" baseline="0" dirty="0">
              <a:solidFill>
                <a:schemeClr val="accent1"/>
              </a:solidFill>
              <a:latin typeface="Arial"/>
              <a:cs typeface="Arial"/>
            </a:endParaRPr>
          </a:p>
        </p:txBody>
      </p:sp>
      <p:pic>
        <p:nvPicPr>
          <p:cNvPr id="11" name="Picture 10">
            <a:extLst>
              <a:ext uri="{FF2B5EF4-FFF2-40B4-BE49-F238E27FC236}">
                <a16:creationId xmlns:a16="http://schemas.microsoft.com/office/drawing/2014/main" xmlns="" id="{50EF6CDF-50C2-654E-A059-83479A9E3039}"/>
              </a:ext>
            </a:extLst>
          </p:cNvPr>
          <p:cNvPicPr>
            <a:picLocks noChangeAspect="1"/>
          </p:cNvPicPr>
          <p:nvPr userDrawn="1"/>
        </p:nvPicPr>
        <p:blipFill>
          <a:blip r:embed="rId3"/>
          <a:stretch>
            <a:fillRect/>
          </a:stretch>
        </p:blipFill>
        <p:spPr>
          <a:xfrm>
            <a:off x="6759389" y="375180"/>
            <a:ext cx="4863877" cy="5638800"/>
          </a:xfrm>
          <a:prstGeom prst="rect">
            <a:avLst/>
          </a:prstGeom>
        </p:spPr>
      </p:pic>
    </p:spTree>
    <p:extLst>
      <p:ext uri="{BB962C8B-B14F-4D97-AF65-F5344CB8AC3E}">
        <p14:creationId xmlns:p14="http://schemas.microsoft.com/office/powerpoint/2010/main" val="1785039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tive Learning Conclusion">
    <p:spTree>
      <p:nvGrpSpPr>
        <p:cNvPr id="1" name=""/>
        <p:cNvGrpSpPr/>
        <p:nvPr/>
      </p:nvGrpSpPr>
      <p:grpSpPr>
        <a:xfrm>
          <a:off x="0" y="0"/>
          <a:ext cx="0" cy="0"/>
          <a:chOff x="0" y="0"/>
          <a:chExt cx="0" cy="0"/>
        </a:xfrm>
      </p:grpSpPr>
      <p:sp>
        <p:nvSpPr>
          <p:cNvPr id="14" name="TextBox 13"/>
          <p:cNvSpPr txBox="1"/>
          <p:nvPr userDrawn="1"/>
        </p:nvSpPr>
        <p:spPr>
          <a:xfrm>
            <a:off x="585969" y="766740"/>
            <a:ext cx="11891031" cy="923330"/>
          </a:xfrm>
          <a:prstGeom prst="rect">
            <a:avLst/>
          </a:prstGeom>
          <a:noFill/>
          <a:ln w="76200" cmpd="sng">
            <a:noFill/>
          </a:ln>
        </p:spPr>
        <p:txBody>
          <a:bodyPr wrap="square" rtlCol="0">
            <a:spAutoFit/>
          </a:bodyPr>
          <a:lstStyle/>
          <a:p>
            <a:r>
              <a:rPr lang="en-US" sz="5400" b="1" u="none" dirty="0">
                <a:solidFill>
                  <a:schemeClr val="accent1"/>
                </a:solidFill>
                <a:latin typeface="Arial"/>
                <a:cs typeface="Arial"/>
              </a:rPr>
              <a:t>Conclusion</a:t>
            </a:r>
            <a:endParaRPr lang="en-US" sz="5400" b="1" baseline="0" dirty="0">
              <a:solidFill>
                <a:schemeClr val="accent1"/>
              </a:solidFill>
              <a:latin typeface="Arial"/>
              <a:cs typeface="Arial"/>
            </a:endParaRPr>
          </a:p>
        </p:txBody>
      </p:sp>
      <p:cxnSp>
        <p:nvCxnSpPr>
          <p:cNvPr id="15" name="Straight Connector 14"/>
          <p:cNvCxnSpPr/>
          <p:nvPr userDrawn="1"/>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userDrawn="1"/>
        </p:nvCxnSpPr>
        <p:spPr>
          <a:xfrm>
            <a:off x="585968" y="1985749"/>
            <a:ext cx="4965747"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4" name="TextBox 3"/>
          <p:cNvSpPr txBox="1"/>
          <p:nvPr userDrawn="1"/>
        </p:nvSpPr>
        <p:spPr>
          <a:xfrm>
            <a:off x="585969" y="2259106"/>
            <a:ext cx="6173420" cy="3477875"/>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Active Learning Slides for </a:t>
            </a:r>
          </a:p>
          <a:p>
            <a:pPr algn="ctr"/>
            <a:r>
              <a:rPr lang="en-US" sz="2000" b="1" baseline="0" dirty="0">
                <a:solidFill>
                  <a:schemeClr val="accent1"/>
                </a:solidFill>
                <a:latin typeface="Arial" charset="0"/>
                <a:ea typeface="Arial" charset="0"/>
                <a:cs typeface="Arial" charset="0"/>
              </a:rPr>
              <a:t>Chapter 2</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Fourth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2"/>
              </a:rPr>
              <a:t>https://digital.wwnorton.com/researchpsych4</a:t>
            </a:r>
            <a:r>
              <a:rPr lang="en-US" sz="1800" baseline="0" dirty="0">
                <a:latin typeface="Arial" charset="0"/>
                <a:ea typeface="Arial" charset="0"/>
                <a:cs typeface="Arial" charset="0"/>
              </a:rPr>
              <a:t> and</a:t>
            </a:r>
            <a:r>
              <a:rPr lang="en-US" sz="1800" baseline="0" dirty="0">
                <a:latin typeface="Arial" charset="0"/>
                <a:ea typeface="Arial" charset="0"/>
                <a:cs typeface="Arial" charset="0"/>
                <a:hlinkClick r:id="rId2"/>
              </a:rPr>
              <a:t> 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0" name="Footer Placeholder 5"/>
          <p:cNvSpPr txBox="1">
            <a:spLocks/>
          </p:cNvSpPr>
          <p:nvPr userDrawn="1"/>
        </p:nvSpPr>
        <p:spPr bwMode="auto">
          <a:xfrm>
            <a:off x="585968" y="6148877"/>
            <a:ext cx="5838865" cy="46086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pic>
        <p:nvPicPr>
          <p:cNvPr id="11" name="Picture 10">
            <a:extLst>
              <a:ext uri="{FF2B5EF4-FFF2-40B4-BE49-F238E27FC236}">
                <a16:creationId xmlns:a16="http://schemas.microsoft.com/office/drawing/2014/main" xmlns="" id="{53178BFB-BEE2-C346-A196-B783676D954F}"/>
              </a:ext>
            </a:extLst>
          </p:cNvPr>
          <p:cNvPicPr>
            <a:picLocks noChangeAspect="1"/>
          </p:cNvPicPr>
          <p:nvPr userDrawn="1"/>
        </p:nvPicPr>
        <p:blipFill>
          <a:blip r:embed="rId3"/>
          <a:stretch>
            <a:fillRect/>
          </a:stretch>
        </p:blipFill>
        <p:spPr>
          <a:xfrm>
            <a:off x="6759389" y="375180"/>
            <a:ext cx="4863877" cy="56388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eck Your Understanding">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7E6E5"/>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3" name="Picture 12" descr="Screen Shot 2017-04-04 at 12.05.24 PM.png"/>
          <p:cNvPicPr>
            <a:picLocks noChangeAspect="1"/>
          </p:cNvPicPr>
          <p:nvPr userDrawn="1"/>
        </p:nvPicPr>
        <p:blipFill rotWithShape="1">
          <a:blip r:embed="rId2">
            <a:extLst>
              <a:ext uri="{28A0092B-C50C-407E-A947-70E740481C1C}">
                <a14:useLocalDpi xmlns:a14="http://schemas.microsoft.com/office/drawing/2010/main" val="0"/>
              </a:ext>
            </a:extLst>
          </a:blip>
          <a:srcRect r="89321" b="39199"/>
          <a:stretch/>
        </p:blipFill>
        <p:spPr>
          <a:xfrm>
            <a:off x="130254" y="269775"/>
            <a:ext cx="1440241" cy="985588"/>
          </a:xfrm>
          <a:prstGeom prst="rect">
            <a:avLst/>
          </a:prstGeom>
        </p:spPr>
      </p:pic>
      <p:sp>
        <p:nvSpPr>
          <p:cNvPr id="3" name="Text Placeholder 2"/>
          <p:cNvSpPr>
            <a:spLocks noGrp="1"/>
          </p:cNvSpPr>
          <p:nvPr>
            <p:ph type="body" sz="quarter" idx="10"/>
          </p:nvPr>
        </p:nvSpPr>
        <p:spPr>
          <a:xfrm>
            <a:off x="626534" y="1627188"/>
            <a:ext cx="10919884" cy="4733925"/>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5"/>
          <p:cNvSpPr>
            <a:spLocks noGrp="1"/>
          </p:cNvSpPr>
          <p:nvPr>
            <p:ph type="title" hasCustomPrompt="1"/>
          </p:nvPr>
        </p:nvSpPr>
        <p:spPr>
          <a:xfrm>
            <a:off x="1700748" y="257162"/>
            <a:ext cx="9845669" cy="1236296"/>
          </a:xfrm>
        </p:spPr>
        <p:txBody>
          <a:bodyPr>
            <a:noAutofit/>
          </a:bodyPr>
          <a:lstStyle>
            <a:lvl1pPr algn="l">
              <a:defRPr sz="4000" b="1">
                <a:solidFill>
                  <a:srgbClr val="003354"/>
                </a:solidFill>
                <a:latin typeface="Arial" charset="0"/>
                <a:ea typeface="Arial" charset="0"/>
                <a:cs typeface="Arial" charset="0"/>
              </a:defRPr>
            </a:lvl1pPr>
          </a:lstStyle>
          <a:p>
            <a:r>
              <a:rPr lang="en-US" dirty="0"/>
              <a:t>Check Your Understanding</a:t>
            </a:r>
          </a:p>
        </p:txBody>
      </p:sp>
    </p:spTree>
    <p:extLst>
      <p:ext uri="{BB962C8B-B14F-4D97-AF65-F5344CB8AC3E}">
        <p14:creationId xmlns:p14="http://schemas.microsoft.com/office/powerpoint/2010/main" val="116276385"/>
      </p:ext>
    </p:extLst>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Master</a:t>
            </a:r>
          </a:p>
        </p:txBody>
      </p:sp>
      <p:sp>
        <p:nvSpPr>
          <p:cNvPr id="7" name="TextBox 6"/>
          <p:cNvSpPr txBox="1"/>
          <p:nvPr userDrawn="1"/>
        </p:nvSpPr>
        <p:spPr>
          <a:xfrm>
            <a:off x="116774" y="6137308"/>
            <a:ext cx="11891031" cy="646331"/>
          </a:xfrm>
          <a:prstGeom prst="rect">
            <a:avLst/>
          </a:prstGeom>
          <a:solidFill>
            <a:schemeClr val="accent1"/>
          </a:solidFill>
          <a:ln w="76200" cmpd="sng">
            <a:solidFill>
              <a:schemeClr val="bg1"/>
            </a:solidFill>
          </a:ln>
        </p:spPr>
        <p:txBody>
          <a:bodyPr wrap="square" rtlCol="0">
            <a:spAutoFit/>
          </a:bodyPr>
          <a:lstStyle/>
          <a:p>
            <a:r>
              <a:rPr lang="en-US" sz="3600" b="1" u="none" baseline="0" dirty="0">
                <a:solidFill>
                  <a:srgbClr val="F1532D"/>
                </a:solidFill>
                <a:latin typeface="Arial"/>
                <a:cs typeface="Arial"/>
              </a:rPr>
              <a:t>							</a:t>
            </a:r>
          </a:p>
        </p:txBody>
      </p:sp>
    </p:spTree>
    <p:extLst>
      <p:ext uri="{BB962C8B-B14F-4D97-AF65-F5344CB8AC3E}">
        <p14:creationId xmlns:p14="http://schemas.microsoft.com/office/powerpoint/2010/main" val="1018564023"/>
      </p:ext>
    </p:extLst>
  </p:cSld>
  <p:clrMap bg1="lt1" tx1="dk1" bg2="lt2" tx2="dk2" accent1="accent1" accent2="accent2" accent3="accent3" accent4="accent4" accent5="accent5" accent6="accent6" hlink="hlink" folHlink="folHlink"/>
  <p:sldLayoutIdLst>
    <p:sldLayoutId id="2147483669" r:id="rId1"/>
    <p:sldLayoutId id="2147483695" r:id="rId2"/>
    <p:sldLayoutId id="2147483672" r:id="rId3"/>
    <p:sldLayoutId id="2147483674" r:id="rId4"/>
    <p:sldLayoutId id="2147483697" r:id="rId5"/>
    <p:sldLayoutId id="2147483696" r:id="rId6"/>
    <p:sldLayoutId id="2147483678" r:id="rId7"/>
    <p:sldLayoutId id="2147483698" r:id="rId8"/>
    <p:sldLayoutId id="2147483680" r:id="rId9"/>
    <p:sldLayoutId id="2147483682" r:id="rId10"/>
    <p:sldLayoutId id="2147483683" r:id="rId11"/>
    <p:sldLayoutId id="2147483711" r:id="rId12"/>
    <p:sldLayoutId id="2147483687" r:id="rId13"/>
    <p:sldLayoutId id="2147483710" r:id="rId14"/>
    <p:sldLayoutId id="2147483685" r:id="rId15"/>
    <p:sldLayoutId id="2147483686" r:id="rId16"/>
    <p:sldLayoutId id="2147483705" r:id="rId17"/>
    <p:sldLayoutId id="2147483706" r:id="rId18"/>
    <p:sldLayoutId id="2147483704" r:id="rId19"/>
    <p:sldLayoutId id="2147483707" r:id="rId20"/>
    <p:sldLayoutId id="2147483708" r:id="rId21"/>
    <p:sldLayoutId id="2147483709" r:id="rId22"/>
    <p:sldLayoutId id="2147483689" r:id="rId23"/>
    <p:sldLayoutId id="2147483690" r:id="rId24"/>
    <p:sldLayoutId id="2147483714" r:id="rId25"/>
    <p:sldLayoutId id="2147483715" r:id="rId26"/>
    <p:sldLayoutId id="2147483716" r:id="rId27"/>
    <p:sldLayoutId id="2147483717" r:id="rId28"/>
    <p:sldLayoutId id="2147483718" r:id="rId29"/>
    <p:sldLayoutId id="2147483719" r:id="rId30"/>
    <p:sldLayoutId id="2147483720" r:id="rId31"/>
    <p:sldLayoutId id="2147483721" r:id="rId3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Master</a:t>
            </a:r>
          </a:p>
        </p:txBody>
      </p:sp>
      <p:sp>
        <p:nvSpPr>
          <p:cNvPr id="7" name="TextBox 6"/>
          <p:cNvSpPr txBox="1"/>
          <p:nvPr userDrawn="1"/>
        </p:nvSpPr>
        <p:spPr>
          <a:xfrm>
            <a:off x="116774" y="6137308"/>
            <a:ext cx="11891031" cy="646331"/>
          </a:xfrm>
          <a:prstGeom prst="rect">
            <a:avLst/>
          </a:prstGeom>
          <a:solidFill>
            <a:schemeClr val="accent1"/>
          </a:solidFill>
          <a:ln w="76200" cmpd="sng">
            <a:solidFill>
              <a:schemeClr val="bg1"/>
            </a:solidFill>
          </a:ln>
        </p:spPr>
        <p:txBody>
          <a:bodyPr wrap="square" rtlCol="0">
            <a:spAutoFit/>
          </a:bodyPr>
          <a:lstStyle/>
          <a:p>
            <a:r>
              <a:rPr lang="en-US" sz="3600" b="1" dirty="0">
                <a:solidFill>
                  <a:srgbClr val="F1532D"/>
                </a:solidFill>
                <a:latin typeface="Arial"/>
                <a:cs typeface="Arial"/>
              </a:rPr>
              <a:t>							</a:t>
            </a:r>
          </a:p>
        </p:txBody>
      </p:sp>
      <p:sp>
        <p:nvSpPr>
          <p:cNvPr id="4" name="Text Placeholder 3"/>
          <p:cNvSpPr txBox="1">
            <a:spLocks/>
          </p:cNvSpPr>
          <p:nvPr userDrawn="1"/>
        </p:nvSpPr>
        <p:spPr>
          <a:xfrm>
            <a:off x="14861" y="1"/>
            <a:ext cx="12177140" cy="6855140"/>
          </a:xfrm>
          <a:prstGeom prst="rect">
            <a:avLst/>
          </a:prstGeom>
          <a:noFill/>
          <a:ln w="57150" cap="flat" cmpd="sng" algn="ctr">
            <a:solidFill>
              <a:schemeClr val="accent1"/>
            </a:solidFill>
            <a:prstDash val="solid"/>
          </a:ln>
        </p:spPr>
        <p:style>
          <a:lnRef idx="2">
            <a:schemeClr val="dk1"/>
          </a:lnRef>
          <a:fillRef idx="1">
            <a:schemeClr val="lt1"/>
          </a:fillRef>
          <a:effectRef idx="0">
            <a:schemeClr val="dk1"/>
          </a:effectRef>
          <a:fontRef idx="none"/>
        </p:style>
        <p:txBody>
          <a:bodyPr/>
          <a:lstStyle>
            <a:lvl1pPr marL="0" indent="0" algn="l" defTabSz="457200" rtl="0" eaLnBrk="1" latinLnBrk="0" hangingPunct="1">
              <a:spcBef>
                <a:spcPct val="20000"/>
              </a:spcBef>
              <a:buFont typeface="Arial"/>
              <a:buNone/>
              <a:defRPr sz="1400" kern="1200">
                <a:solidFill>
                  <a:srgbClr val="F1532D"/>
                </a:solidFill>
                <a:latin typeface="+mn-lt"/>
                <a:ea typeface="+mn-ea"/>
                <a:cs typeface="+mn-cs"/>
              </a:defRPr>
            </a:lvl1pPr>
            <a:lvl2pPr marL="457200" indent="0" algn="l" defTabSz="457200" rtl="0" eaLnBrk="1" latinLnBrk="0" hangingPunct="1">
              <a:spcBef>
                <a:spcPct val="20000"/>
              </a:spcBef>
              <a:buFont typeface="Arial"/>
              <a:buNone/>
              <a:defRPr sz="1200"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000"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9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900"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9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900"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900"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900" kern="1200">
                <a:solidFill>
                  <a:schemeClr val="tx1"/>
                </a:solidFill>
                <a:latin typeface="+mn-lt"/>
                <a:ea typeface="+mn-ea"/>
                <a:cs typeface="+mn-cs"/>
              </a:defRPr>
            </a:lvl9pPr>
          </a:lstStyle>
          <a:p>
            <a:r>
              <a:rPr lang="en-US" sz="1400" dirty="0"/>
              <a:t> </a:t>
            </a:r>
          </a:p>
        </p:txBody>
      </p:sp>
    </p:spTree>
    <p:extLst>
      <p:ext uri="{BB962C8B-B14F-4D97-AF65-F5344CB8AC3E}">
        <p14:creationId xmlns:p14="http://schemas.microsoft.com/office/powerpoint/2010/main" val="3908682495"/>
      </p:ext>
    </p:extLst>
  </p:cSld>
  <p:clrMap bg1="lt1" tx1="dk1" bg2="lt2" tx2="dk2" accent1="accent1" accent2="accent2" accent3="accent3" accent4="accent4" accent5="accent5" accent6="accent6" hlink="hlink" folHlink="folHlink"/>
  <p:sldLayoutIdLst>
    <p:sldLayoutId id="2147483713"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colbertnation.com/the-colbert-report-videos/24039/october-17-2005/the-word---truthiness" TargetMode="External"/><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jpg"/><Relationship Id="rId9" Type="http://schemas.openxmlformats.org/officeDocument/2006/relationships/image" Target="../media/image16.jpg"/><Relationship Id="rId1" Type="http://schemas.openxmlformats.org/officeDocument/2006/relationships/slideLayout" Target="../slideLayouts/slideLayout2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4" Type="http://schemas.openxmlformats.org/officeDocument/2006/relationships/image" Target="../media/image28.jpeg"/><Relationship Id="rId5" Type="http://schemas.openxmlformats.org/officeDocument/2006/relationships/image" Target="../media/image29.png"/><Relationship Id="rId1" Type="http://schemas.openxmlformats.org/officeDocument/2006/relationships/slideLayout" Target="../slideLayouts/slideLayout2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9.xml"/><Relationship Id="rId4" Type="http://schemas.openxmlformats.org/officeDocument/2006/relationships/notesSlide" Target="../notesSlides/notesSlide11.xml"/><Relationship Id="rId1" Type="http://schemas.openxmlformats.org/officeDocument/2006/relationships/tags" Target="../tags/tag1.xml"/><Relationship Id="rId2"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xml"/><Relationship Id="rId3"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2_wkv1Gx2vM" TargetMode="External"/><Relationship Id="rId4" Type="http://schemas.openxmlformats.org/officeDocument/2006/relationships/image" Target="../media/image31.jpeg"/><Relationship Id="rId5" Type="http://schemas.openxmlformats.org/officeDocument/2006/relationships/image" Target="../media/image32.jpeg"/><Relationship Id="rId1" Type="http://schemas.openxmlformats.org/officeDocument/2006/relationships/slideLayout" Target="../slideLayouts/slideLayout2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g"/><Relationship Id="rId1" Type="http://schemas.openxmlformats.org/officeDocument/2006/relationships/slideLayout" Target="../slideLayouts/slideLayout2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4" Type="http://schemas.openxmlformats.org/officeDocument/2006/relationships/image" Target="../media/image38.jpg"/><Relationship Id="rId5" Type="http://schemas.openxmlformats.org/officeDocument/2006/relationships/image" Target="../media/image39.jpeg"/><Relationship Id="rId6" Type="http://schemas.openxmlformats.org/officeDocument/2006/relationships/image" Target="../media/image40.jpg"/><Relationship Id="rId1" Type="http://schemas.openxmlformats.org/officeDocument/2006/relationships/slideLayout" Target="../slideLayouts/slideLayout26.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7.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 Id="rId3"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xml"/><Relationship Id="rId3"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 Id="rId3" Type="http://schemas.openxmlformats.org/officeDocument/2006/relationships/image" Target="../media/image43.jp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jpg"/><Relationship Id="rId6" Type="http://schemas.openxmlformats.org/officeDocument/2006/relationships/image" Target="../media/image47.png"/><Relationship Id="rId1" Type="http://schemas.openxmlformats.org/officeDocument/2006/relationships/slideLayout" Target="../slideLayouts/slideLayout27.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xml"/><Relationship Id="rId3" Type="http://schemas.openxmlformats.org/officeDocument/2006/relationships/image" Target="../media/image48.jpeg"/></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jpeg"/><Relationship Id="rId1" Type="http://schemas.openxmlformats.org/officeDocument/2006/relationships/slideLayout" Target="../slideLayouts/slideLayout32.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5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1" Type="http://schemas.openxmlformats.org/officeDocument/2006/relationships/slideLayout" Target="../slideLayouts/slideLayout2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xml"/><Relationship Id="rId3" Type="http://schemas.openxmlformats.org/officeDocument/2006/relationships/image" Target="../media/image54.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0.xml"/><Relationship Id="rId3" Type="http://schemas.openxmlformats.org/officeDocument/2006/relationships/image" Target="../media/image5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56.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5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5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59.jpg"/></Relationships>
</file>

<file path=ppt/slides/_rels/slide4.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23.jpg"/><Relationship Id="rId5" Type="http://schemas.openxmlformats.org/officeDocument/2006/relationships/image" Target="../media/image24.jpg"/><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1.png"/><Relationship Id="rId1" Type="http://schemas.openxmlformats.org/officeDocument/2006/relationships/slideLayout" Target="../slideLayouts/slideLayout2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2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http://www.colbertnation.com/the-colbert-report-videos/24039/october-17-2005/the-word---truthiness" TargetMode="External"/><Relationship Id="rId4"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9.xml"/><Relationship Id="rId3"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9618" y="2570248"/>
            <a:ext cx="10363200" cy="1470025"/>
          </a:xfrm>
        </p:spPr>
        <p:txBody>
          <a:bodyPr>
            <a:normAutofit fontScale="90000"/>
          </a:bodyPr>
          <a:lstStyle/>
          <a:p>
            <a:r>
              <a:rPr lang="en-US" b="1" dirty="0" smtClean="0"/>
              <a:t>Why Scientific </a:t>
            </a:r>
            <a:r>
              <a:rPr lang="en-US" b="1" dirty="0"/>
              <a:t>Thinking &amp; Research Methods </a:t>
            </a:r>
            <a:r>
              <a:rPr lang="en-US" b="1" dirty="0" smtClean="0"/>
              <a:t>are so Important </a:t>
            </a:r>
            <a:br>
              <a:rPr lang="en-US" b="1" dirty="0" smtClean="0"/>
            </a:br>
            <a:endParaRPr lang="en-US" sz="2200" b="1" i="1" dirty="0"/>
          </a:p>
        </p:txBody>
      </p:sp>
      <p:pic>
        <p:nvPicPr>
          <p:cNvPr id="4" name="Picture 3">
            <a:hlinkClick r:id="rId3"/>
          </p:cNvPr>
          <p:cNvPicPr>
            <a:picLocks noChangeAspect="1"/>
          </p:cNvPicPr>
          <p:nvPr/>
        </p:nvPicPr>
        <p:blipFill>
          <a:blip r:embed="rId4"/>
          <a:stretch>
            <a:fillRect/>
          </a:stretch>
        </p:blipFill>
        <p:spPr>
          <a:xfrm>
            <a:off x="4165601" y="152401"/>
            <a:ext cx="1935377" cy="1891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5"/>
          <a:stretch>
            <a:fillRect/>
          </a:stretch>
        </p:blipFill>
        <p:spPr>
          <a:xfrm>
            <a:off x="203201" y="304800"/>
            <a:ext cx="3431823" cy="1447800"/>
          </a:xfrm>
          <a:prstGeom prst="rect">
            <a:avLst/>
          </a:prstGeom>
        </p:spPr>
      </p:pic>
      <p:pic>
        <p:nvPicPr>
          <p:cNvPr id="6" name="Picture 5"/>
          <p:cNvPicPr>
            <a:picLocks noChangeAspect="1"/>
          </p:cNvPicPr>
          <p:nvPr/>
        </p:nvPicPr>
        <p:blipFill>
          <a:blip r:embed="rId6"/>
          <a:stretch>
            <a:fillRect/>
          </a:stretch>
        </p:blipFill>
        <p:spPr>
          <a:xfrm>
            <a:off x="6705600" y="228600"/>
            <a:ext cx="2404533" cy="1803400"/>
          </a:xfrm>
          <a:prstGeom prst="rect">
            <a:avLst/>
          </a:prstGeom>
        </p:spPr>
      </p:pic>
      <p:pic>
        <p:nvPicPr>
          <p:cNvPr id="7" name="Picture 6"/>
          <p:cNvPicPr>
            <a:picLocks noChangeAspect="1"/>
          </p:cNvPicPr>
          <p:nvPr/>
        </p:nvPicPr>
        <p:blipFill>
          <a:blip r:embed="rId7"/>
          <a:stretch>
            <a:fillRect/>
          </a:stretch>
        </p:blipFill>
        <p:spPr>
          <a:xfrm>
            <a:off x="9042400" y="381000"/>
            <a:ext cx="2964872" cy="1358900"/>
          </a:xfrm>
          <a:prstGeom prst="rect">
            <a:avLst/>
          </a:prstGeom>
        </p:spPr>
      </p:pic>
      <p:pic>
        <p:nvPicPr>
          <p:cNvPr id="8" name="Picture 7" descr="scienceoftruth-460-300x168.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76583" y="3895862"/>
            <a:ext cx="5080000" cy="2133600"/>
          </a:xfrm>
          <a:prstGeom prst="rect">
            <a:avLst/>
          </a:prstGeom>
        </p:spPr>
      </p:pic>
      <p:pic>
        <p:nvPicPr>
          <p:cNvPr id="9" name="Picture 8" descr="images.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82959" y="3895862"/>
            <a:ext cx="4385733" cy="2476500"/>
          </a:xfrm>
          <a:prstGeom prst="rect">
            <a:avLst/>
          </a:prstGeom>
        </p:spPr>
      </p:pic>
    </p:spTree>
    <p:extLst>
      <p:ext uri="{BB962C8B-B14F-4D97-AF65-F5344CB8AC3E}">
        <p14:creationId xmlns:p14="http://schemas.microsoft.com/office/powerpoint/2010/main" val="35925012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Heuristics Are Useful . . . Most of the Time</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2400" y="4038600"/>
            <a:ext cx="2641600" cy="2047240"/>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40801" y="1295400"/>
            <a:ext cx="2971215" cy="2370650"/>
          </a:xfrm>
          <a:prstGeom prst="rect">
            <a:avLst/>
          </a:prstGeom>
        </p:spPr>
      </p:pic>
      <p:pic>
        <p:nvPicPr>
          <p:cNvPr id="9" name="Picture 8"/>
          <p:cNvPicPr>
            <a:picLocks noChangeAspect="1"/>
          </p:cNvPicPr>
          <p:nvPr/>
        </p:nvPicPr>
        <p:blipFill>
          <a:blip r:embed="rId5"/>
          <a:stretch>
            <a:fillRect/>
          </a:stretch>
        </p:blipFill>
        <p:spPr>
          <a:xfrm>
            <a:off x="304800" y="1676400"/>
            <a:ext cx="8534400" cy="4267200"/>
          </a:xfrm>
          <a:prstGeom prst="rect">
            <a:avLst/>
          </a:prstGeom>
        </p:spPr>
      </p:pic>
    </p:spTree>
    <p:extLst>
      <p:ext uri="{BB962C8B-B14F-4D97-AF65-F5344CB8AC3E}">
        <p14:creationId xmlns:p14="http://schemas.microsoft.com/office/powerpoint/2010/main" val="94424286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PAnswers"/>
          <p:cNvSpPr>
            <a:spLocks noGrp="1"/>
          </p:cNvSpPr>
          <p:nvPr>
            <p:ph type="body" idx="1"/>
            <p:custDataLst>
              <p:tags r:id="rId2"/>
            </p:custDataLst>
          </p:nvPr>
        </p:nvSpPr>
        <p:spPr>
          <a:xfrm>
            <a:off x="2540000" y="1371600"/>
            <a:ext cx="7416800" cy="2624328"/>
          </a:xfrm>
        </p:spPr>
        <p:txBody>
          <a:bodyPr>
            <a:normAutofit/>
          </a:bodyPr>
          <a:lstStyle/>
          <a:p>
            <a:pPr marL="514350" indent="-514350">
              <a:spcBef>
                <a:spcPct val="20000"/>
              </a:spcBef>
              <a:buFont typeface="Wingdings 3"/>
              <a:buAutoNum type="alphaUcPeriod"/>
            </a:pPr>
            <a:r>
              <a:rPr lang="en-US" sz="3200" dirty="0" smtClean="0"/>
              <a:t>increased</a:t>
            </a:r>
          </a:p>
          <a:p>
            <a:pPr marL="514350" indent="-514350">
              <a:spcBef>
                <a:spcPct val="20000"/>
              </a:spcBef>
              <a:buFont typeface="Wingdings 3"/>
              <a:buAutoNum type="alphaUcPeriod"/>
            </a:pPr>
            <a:r>
              <a:rPr lang="en-US" sz="3200" dirty="0" smtClean="0"/>
              <a:t>remained about the same</a:t>
            </a:r>
          </a:p>
          <a:p>
            <a:pPr marL="514350" indent="-514350">
              <a:spcBef>
                <a:spcPct val="20000"/>
              </a:spcBef>
              <a:buFont typeface="Wingdings 3"/>
              <a:buAutoNum type="alphaUcPeriod"/>
            </a:pPr>
            <a:r>
              <a:rPr lang="en-US" sz="3200" dirty="0" smtClean="0"/>
              <a:t>decreased</a:t>
            </a:r>
            <a:endParaRPr lang="en-US" sz="3200" dirty="0"/>
          </a:p>
        </p:txBody>
      </p:sp>
      <p:sp>
        <p:nvSpPr>
          <p:cNvPr id="6" name="Slide Number Placeholder 5"/>
          <p:cNvSpPr>
            <a:spLocks noGrp="1"/>
          </p:cNvSpPr>
          <p:nvPr>
            <p:ph type="sldNum" sz="quarter" idx="12"/>
          </p:nvPr>
        </p:nvSpPr>
        <p:spPr/>
        <p:txBody>
          <a:bodyPr/>
          <a:lstStyle/>
          <a:p>
            <a:pPr>
              <a:defRPr/>
            </a:pPr>
            <a:fld id="{F2123D24-548B-4CD4-B714-A4E08220E304}" type="slidenum">
              <a:rPr lang="en-US" smtClean="0"/>
              <a:pPr>
                <a:defRPr/>
              </a:pPr>
              <a:t>11</a:t>
            </a:fld>
            <a:endParaRPr lang="en-US"/>
          </a:p>
        </p:txBody>
      </p:sp>
      <p:sp>
        <p:nvSpPr>
          <p:cNvPr id="4" name="Rectangle 3"/>
          <p:cNvSpPr/>
          <p:nvPr/>
        </p:nvSpPr>
        <p:spPr>
          <a:xfrm>
            <a:off x="5892800" y="457200"/>
            <a:ext cx="6096000" cy="369332"/>
          </a:xfrm>
          <a:prstGeom prst="rect">
            <a:avLst/>
          </a:prstGeom>
          <a:ln>
            <a:solidFill>
              <a:srgbClr val="4F81BD"/>
            </a:solidFill>
          </a:ln>
        </p:spPr>
        <p:txBody>
          <a:bodyPr>
            <a:spAutoFit/>
          </a:bodyPr>
          <a:lstStyle/>
          <a:p>
            <a:r>
              <a:rPr lang="en-US" dirty="0"/>
              <a:t>In the past 20 years, violence in schools has:</a:t>
            </a:r>
          </a:p>
        </p:txBody>
      </p:sp>
      <p:sp>
        <p:nvSpPr>
          <p:cNvPr id="7" name="Rectangle 6"/>
          <p:cNvSpPr/>
          <p:nvPr/>
        </p:nvSpPr>
        <p:spPr>
          <a:xfrm>
            <a:off x="304800" y="457200"/>
            <a:ext cx="5384800" cy="369332"/>
          </a:xfrm>
          <a:prstGeom prst="rect">
            <a:avLst/>
          </a:prstGeom>
          <a:ln>
            <a:solidFill>
              <a:srgbClr val="4F81BD"/>
            </a:solidFill>
          </a:ln>
        </p:spPr>
        <p:txBody>
          <a:bodyPr wrap="square">
            <a:spAutoFit/>
          </a:bodyPr>
          <a:lstStyle/>
          <a:p>
            <a:r>
              <a:rPr lang="en-US" dirty="0"/>
              <a:t>In the past 20 years, violent crime in America has:</a:t>
            </a:r>
          </a:p>
        </p:txBody>
      </p:sp>
      <p:sp>
        <p:nvSpPr>
          <p:cNvPr id="2" name="TPPolling"/>
          <p:cNvSpPr/>
          <p:nvPr/>
        </p:nvSpPr>
        <p:spPr>
          <a:xfrm>
            <a:off x="0" y="0"/>
            <a:ext cx="16933"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950543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iterate type="lt">
                                    <p:tmAbs val="0"/>
                                  </p:iterate>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8" presetClass="emph" presetSubtype="0" fill="hold" nodeType="clickEffect">
                                  <p:stCondLst>
                                    <p:cond delay="0"/>
                                  </p:stCondLst>
                                  <p:iterate type="lt">
                                    <p:tmPct val="10000"/>
                                  </p:iterate>
                                  <p:childTnLst>
                                    <p:animClr clrSpc="rgb" dir="cw">
                                      <p:cBhvr override="childStyle">
                                        <p:cTn id="18" dur="500" fill="hold"/>
                                        <p:tgtEl>
                                          <p:spTgt spid="3">
                                            <p:txEl>
                                              <p:pRg st="2" end="2"/>
                                            </p:txEl>
                                          </p:spTgt>
                                        </p:tgtEl>
                                        <p:attrNameLst>
                                          <p:attrName>style.color</p:attrName>
                                        </p:attrNameLst>
                                      </p:cBhvr>
                                      <p:to>
                                        <a:schemeClr val="accent2"/>
                                      </p:to>
                                    </p:animClr>
                                    <p:animClr clrSpc="rgb" dir="cw">
                                      <p:cBhvr>
                                        <p:cTn id="19" dur="500" fill="hold"/>
                                        <p:tgtEl>
                                          <p:spTgt spid="3">
                                            <p:txEl>
                                              <p:pRg st="2" end="2"/>
                                            </p:txEl>
                                          </p:spTgt>
                                        </p:tgtEl>
                                        <p:attrNameLst>
                                          <p:attrName>fillcolor</p:attrName>
                                        </p:attrNameLst>
                                      </p:cBhvr>
                                      <p:to>
                                        <a:schemeClr val="accent2"/>
                                      </p:to>
                                    </p:animClr>
                                    <p:set>
                                      <p:cBhvr>
                                        <p:cTn id="20" dur="500" fill="hold"/>
                                        <p:tgtEl>
                                          <p:spTgt spid="3">
                                            <p:txEl>
                                              <p:pRg st="2" end="2"/>
                                            </p:txEl>
                                          </p:spTgt>
                                        </p:tgtEl>
                                        <p:attrNameLst>
                                          <p:attrName>fill.type</p:attrName>
                                        </p:attrNameLst>
                                      </p:cBhvr>
                                      <p:to>
                                        <p:strVal val="solid"/>
                                      </p:to>
                                    </p:set>
                                    <p:anim to="1.5" calcmode="lin" valueType="num">
                                      <p:cBhvr override="childStyle">
                                        <p:cTn id="21" dur="500" fill="hold"/>
                                        <p:tgtEl>
                                          <p:spTgt spid="3">
                                            <p:txEl>
                                              <p:pRg st="2" end="2"/>
                                            </p:txEl>
                                          </p:spTgt>
                                        </p:tgtEl>
                                        <p:attrNameLst>
                                          <p:attrName>style.fontSize</p:attrName>
                                        </p:attrNameLst>
                                      </p:cBhvr>
                                    </p:anim>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1" nodeType="clickEffect">
                                  <p:stCondLst>
                                    <p:cond delay="0"/>
                                  </p:stCondLst>
                                  <p:childTnLst>
                                    <p:set>
                                      <p:cBhvr>
                                        <p:cTn id="25"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P spid="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026"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335" y="1439140"/>
            <a:ext cx="10972800" cy="4036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04231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 Heuristic</a:t>
            </a:r>
            <a:endParaRPr lang="en-US" dirty="0"/>
          </a:p>
        </p:txBody>
      </p:sp>
      <p:sp>
        <p:nvSpPr>
          <p:cNvPr id="3" name="Content Placeholder 2"/>
          <p:cNvSpPr>
            <a:spLocks noGrp="1"/>
          </p:cNvSpPr>
          <p:nvPr>
            <p:ph idx="1"/>
          </p:nvPr>
        </p:nvSpPr>
        <p:spPr>
          <a:xfrm>
            <a:off x="304801" y="1295400"/>
            <a:ext cx="12166599" cy="5334000"/>
          </a:xfrm>
        </p:spPr>
        <p:txBody>
          <a:bodyPr/>
          <a:lstStyle/>
          <a:p>
            <a:pPr marL="0" indent="0" algn="ctr">
              <a:buNone/>
            </a:pPr>
            <a:r>
              <a:rPr lang="en-US" dirty="0" smtClean="0"/>
              <a:t>Click me, I dare you!</a:t>
            </a:r>
            <a:endParaRPr lang="en-US" dirty="0"/>
          </a:p>
        </p:txBody>
      </p:sp>
      <p:pic>
        <p:nvPicPr>
          <p:cNvPr id="6" name="Content Placeholder 5" descr="4442938-7067438861-Great.jpg">
            <a:hlinkClick r:id="rId3"/>
          </p:cNvPr>
          <p:cNvPicPr>
            <a:picLocks noChangeAspect="1"/>
          </p:cNvPicPr>
          <p:nvPr/>
        </p:nvPicPr>
        <p:blipFill>
          <a:blip r:embed="rId4" cstate="print">
            <a:extLst>
              <a:ext uri="{28A0092B-C50C-407E-A947-70E740481C1C}">
                <a14:useLocalDpi xmlns:a14="http://schemas.microsoft.com/office/drawing/2010/main" val="0"/>
              </a:ext>
            </a:extLst>
          </a:blip>
          <a:srcRect l="6007" t="10864" r="10199" b="10864"/>
          <a:stretch>
            <a:fillRect/>
          </a:stretch>
        </p:blipFill>
        <p:spPr bwMode="auto">
          <a:xfrm>
            <a:off x="1364327" y="1977956"/>
            <a:ext cx="4755092" cy="223130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920256" y="4318221"/>
            <a:ext cx="10311272" cy="646331"/>
          </a:xfrm>
          <a:prstGeom prst="rect">
            <a:avLst/>
          </a:prstGeom>
        </p:spPr>
        <p:txBody>
          <a:bodyPr wrap="square">
            <a:spAutoFit/>
          </a:bodyPr>
          <a:lstStyle/>
          <a:p>
            <a:pPr defTabSz="457200" eaLnBrk="1" fontAlgn="auto" hangingPunct="1">
              <a:spcBef>
                <a:spcPts val="0"/>
              </a:spcBef>
              <a:spcAft>
                <a:spcPts val="0"/>
              </a:spcAft>
              <a:defRPr/>
            </a:pPr>
            <a:r>
              <a:rPr lang="en-US" i="1" dirty="0">
                <a:latin typeface="Arial" charset="0"/>
                <a:ea typeface="ＭＳ Ｐゴシック" pitchFamily="-128" charset="-128"/>
              </a:rPr>
              <a:t>A mental shortcut strategy </a:t>
            </a:r>
            <a:r>
              <a:rPr lang="en-US" i="1" dirty="0" smtClean="0">
                <a:latin typeface="Arial" charset="0"/>
                <a:ea typeface="ＭＳ Ｐゴシック" pitchFamily="-128" charset="-128"/>
              </a:rPr>
              <a:t>(heuristic) for </a:t>
            </a:r>
            <a:r>
              <a:rPr lang="en-US" i="1" dirty="0">
                <a:latin typeface="Arial" charset="0"/>
                <a:ea typeface="ＭＳ Ｐゴシック" pitchFamily="-128" charset="-128"/>
              </a:rPr>
              <a:t>judging the likelihood of an event or situation occurring based on how easily we can think of similar or relevant instances.</a:t>
            </a:r>
          </a:p>
        </p:txBody>
      </p:sp>
      <p:pic>
        <p:nvPicPr>
          <p:cNvPr id="1026" name="Picture 2" descr="Image result for mean hors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8848" y="1970049"/>
            <a:ext cx="4467289" cy="2228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86461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idx="1"/>
          </p:nvPr>
        </p:nvSpPr>
        <p:spPr>
          <a:xfrm>
            <a:off x="508000" y="1295400"/>
            <a:ext cx="10871200" cy="5410200"/>
          </a:xfrm>
        </p:spPr>
        <p:txBody>
          <a:bodyPr>
            <a:normAutofit/>
          </a:bodyPr>
          <a:lstStyle/>
          <a:p>
            <a:pPr marL="274320" eaLnBrk="1" fontAlgn="auto" hangingPunct="1">
              <a:spcAft>
                <a:spcPts val="0"/>
              </a:spcAft>
              <a:buFont typeface="Wingdings 2" pitchFamily="18" charset="2"/>
              <a:buChar char=""/>
              <a:defRPr/>
            </a:pPr>
            <a:r>
              <a:rPr lang="en-US" sz="2400" dirty="0" smtClean="0">
                <a:latin typeface="Arial"/>
                <a:cs typeface="Arial"/>
              </a:rPr>
              <a:t>Which </a:t>
            </a:r>
            <a:r>
              <a:rPr lang="en-US" sz="2400" dirty="0">
                <a:latin typeface="Arial"/>
                <a:cs typeface="Arial"/>
              </a:rPr>
              <a:t>household chores do you do more frequently than your partner? (e.g. washing dishes, taking out the trash, etc.) </a:t>
            </a:r>
          </a:p>
          <a:p>
            <a:pPr marL="274320" eaLnBrk="1" fontAlgn="auto" hangingPunct="1">
              <a:spcAft>
                <a:spcPts val="0"/>
              </a:spcAft>
              <a:buFont typeface="Wingdings 2" pitchFamily="18" charset="2"/>
              <a:buChar char=""/>
              <a:defRPr/>
            </a:pPr>
            <a:endParaRPr lang="en-US" dirty="0" smtClean="0">
              <a:latin typeface="Tw Cen MT" charset="0"/>
            </a:endParaRPr>
          </a:p>
          <a:p>
            <a:pPr marL="274320" eaLnBrk="1" fontAlgn="auto" hangingPunct="1">
              <a:spcAft>
                <a:spcPts val="0"/>
              </a:spcAft>
              <a:buFont typeface="Wingdings 2" pitchFamily="18" charset="2"/>
              <a:buChar char=""/>
              <a:defRPr/>
            </a:pPr>
            <a:endParaRPr lang="en-US" dirty="0">
              <a:latin typeface="Tw Cen MT" charset="0"/>
            </a:endParaRPr>
          </a:p>
          <a:p>
            <a:pPr marL="274320" eaLnBrk="1" fontAlgn="auto" hangingPunct="1">
              <a:spcAft>
                <a:spcPts val="0"/>
              </a:spcAft>
              <a:buFont typeface="Wingdings 2" pitchFamily="18" charset="2"/>
              <a:buChar char=""/>
              <a:defRPr/>
            </a:pPr>
            <a:endParaRPr lang="en-US" dirty="0" smtClean="0">
              <a:latin typeface="Tw Cen MT" charset="0"/>
            </a:endParaRPr>
          </a:p>
          <a:p>
            <a:pPr marL="674370" lvl="1">
              <a:buFont typeface="Wingdings 2" pitchFamily="18" charset="2"/>
              <a:buChar char=""/>
              <a:defRPr/>
            </a:pPr>
            <a:endParaRPr lang="en-US" sz="1200" dirty="0" smtClean="0">
              <a:latin typeface="Arial"/>
              <a:cs typeface="Arial"/>
            </a:endParaRPr>
          </a:p>
          <a:p>
            <a:pPr marL="674370" lvl="1">
              <a:buFont typeface="Wingdings 2" pitchFamily="18" charset="2"/>
              <a:buChar char=""/>
              <a:defRPr/>
            </a:pPr>
            <a:endParaRPr lang="en-US" sz="1200" dirty="0">
              <a:latin typeface="Arial"/>
              <a:cs typeface="Arial"/>
            </a:endParaRPr>
          </a:p>
          <a:p>
            <a:pPr marL="674370" lvl="1">
              <a:buFont typeface="Wingdings 2" pitchFamily="18" charset="2"/>
              <a:buChar char=""/>
              <a:defRPr/>
            </a:pPr>
            <a:endParaRPr lang="en-US" sz="1200" dirty="0" smtClean="0">
              <a:latin typeface="Arial"/>
              <a:cs typeface="Arial"/>
            </a:endParaRPr>
          </a:p>
          <a:p>
            <a:pPr marL="674370" lvl="1">
              <a:buFont typeface="Wingdings 2" pitchFamily="18" charset="2"/>
              <a:buChar char=""/>
              <a:defRPr/>
            </a:pPr>
            <a:r>
              <a:rPr lang="en-US" sz="1200" dirty="0" smtClean="0">
                <a:latin typeface="Arial"/>
                <a:cs typeface="Arial"/>
              </a:rPr>
              <a:t>From: Ross </a:t>
            </a:r>
            <a:r>
              <a:rPr lang="en-US" sz="1200" dirty="0">
                <a:latin typeface="Arial"/>
                <a:cs typeface="Arial"/>
              </a:rPr>
              <a:t>and </a:t>
            </a:r>
            <a:r>
              <a:rPr lang="en-US" sz="1200" dirty="0" err="1">
                <a:latin typeface="Arial"/>
                <a:cs typeface="Arial"/>
              </a:rPr>
              <a:t>Sicoly</a:t>
            </a:r>
            <a:r>
              <a:rPr lang="en-US" sz="1200" dirty="0">
                <a:latin typeface="Arial"/>
                <a:cs typeface="Arial"/>
              </a:rPr>
              <a:t> (1979)</a:t>
            </a:r>
            <a:endParaRPr lang="en-US" sz="1200" dirty="0">
              <a:latin typeface="Tw Cen MT" charset="0"/>
            </a:endParaRPr>
          </a:p>
        </p:txBody>
      </p:sp>
      <p:sp>
        <p:nvSpPr>
          <p:cNvPr id="53249" name="Rectangle 2"/>
          <p:cNvSpPr>
            <a:spLocks noGrp="1" noChangeArrowheads="1"/>
          </p:cNvSpPr>
          <p:nvPr>
            <p:ph type="title"/>
          </p:nvPr>
        </p:nvSpPr>
        <p:spPr>
          <a:xfrm>
            <a:off x="817033" y="228600"/>
            <a:ext cx="10871200" cy="990600"/>
          </a:xfrm>
        </p:spPr>
        <p:txBody>
          <a:bodyPr>
            <a:normAutofit/>
          </a:bodyPr>
          <a:lstStyle/>
          <a:p>
            <a:pPr>
              <a:defRPr/>
            </a:pPr>
            <a:endParaRPr lang="en-US" sz="4000" b="1" dirty="0">
              <a:latin typeface="Tw Cen MT" charset="0"/>
            </a:endParaRPr>
          </a:p>
        </p:txBody>
      </p:sp>
      <p:pic>
        <p:nvPicPr>
          <p:cNvPr id="91139" name="Picture 1" descr="1903548-197268-young-man-washing-dishes-in-the-kitchen-home-wor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61231" y="2974153"/>
            <a:ext cx="2617969" cy="29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1759" r="21332"/>
          <a:stretch/>
        </p:blipFill>
        <p:spPr>
          <a:xfrm>
            <a:off x="5820484" y="2974153"/>
            <a:ext cx="2674300" cy="2944576"/>
          </a:xfrm>
          <a:prstGeom prst="rect">
            <a:avLst/>
          </a:prstGeom>
        </p:spPr>
      </p:pic>
    </p:spTree>
    <p:extLst>
      <p:ext uri="{BB962C8B-B14F-4D97-AF65-F5344CB8AC3E}">
        <p14:creationId xmlns:p14="http://schemas.microsoft.com/office/powerpoint/2010/main" val="12164757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E4CD7A4C-6259-4953-BEFE-179476F80481}" type="slidenum">
              <a:rPr lang="en-US" smtClean="0"/>
              <a:pPr>
                <a:defRPr/>
              </a:pPr>
              <a:t>15</a:t>
            </a:fld>
            <a:endParaRPr lang="en-US"/>
          </a:p>
        </p:txBody>
      </p:sp>
      <p:pic>
        <p:nvPicPr>
          <p:cNvPr id="5" name="Picture 4"/>
          <p:cNvPicPr>
            <a:picLocks noChangeAspect="1"/>
          </p:cNvPicPr>
          <p:nvPr/>
        </p:nvPicPr>
        <p:blipFill>
          <a:blip r:embed="rId2"/>
          <a:stretch>
            <a:fillRect/>
          </a:stretch>
        </p:blipFill>
        <p:spPr>
          <a:xfrm>
            <a:off x="0" y="1600200"/>
            <a:ext cx="12192000" cy="4572000"/>
          </a:xfrm>
          <a:prstGeom prst="rect">
            <a:avLst/>
          </a:prstGeom>
        </p:spPr>
      </p:pic>
    </p:spTree>
    <p:extLst>
      <p:ext uri="{BB962C8B-B14F-4D97-AF65-F5344CB8AC3E}">
        <p14:creationId xmlns:p14="http://schemas.microsoft.com/office/powerpoint/2010/main" val="36751862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Ways That Intuition Can Be </a:t>
            </a:r>
            <a:r>
              <a:rPr lang="en-US" sz="4400" dirty="0" smtClean="0"/>
              <a:t>Biased</a:t>
            </a:r>
            <a:endParaRPr lang="en-US" sz="4400" dirty="0"/>
          </a:p>
        </p:txBody>
      </p:sp>
      <p:sp>
        <p:nvSpPr>
          <p:cNvPr id="3" name="Text Placeholder 2"/>
          <p:cNvSpPr>
            <a:spLocks noGrp="1"/>
          </p:cNvSpPr>
          <p:nvPr>
            <p:ph type="body" sz="quarter" idx="10"/>
          </p:nvPr>
        </p:nvSpPr>
        <p:spPr>
          <a:xfrm>
            <a:off x="585968" y="1606550"/>
            <a:ext cx="4253286" cy="3644900"/>
          </a:xfrm>
        </p:spPr>
        <p:txBody>
          <a:bodyPr/>
          <a:lstStyle/>
          <a:p>
            <a:r>
              <a:rPr lang="en-US" sz="2800" dirty="0"/>
              <a:t>Being persuaded by what easily comes to mind</a:t>
            </a:r>
          </a:p>
          <a:p>
            <a:pPr lvl="1"/>
            <a:r>
              <a:rPr lang="en-US" sz="2400" b="1" dirty="0"/>
              <a:t>Availability heuristic </a:t>
            </a:r>
          </a:p>
        </p:txBody>
      </p:sp>
      <p:pic>
        <p:nvPicPr>
          <p:cNvPr id="6" name="Picture 5" descr="Figure 2.8 is a bar graph titled Causes of Death in the US, What Americans die from, what they search on Google, and what the media reports on. The X-axis has labels: Causes of deaths in the US, 2016, Google searches in the US, 2016, Media Coverage: The New York Times, 2016, and Media Coverage: The Guardian, 2016. The Y-axis shows the share of the total from 0% to 100%. The caption reads: The availability heuristic.Americans’ Google search histories suggest that we are overly concerned about certain causes of death—perhaps because they are vivid or because media coverage makes these topics available in our minds.">
            <a:extLst>
              <a:ext uri="{FF2B5EF4-FFF2-40B4-BE49-F238E27FC236}">
                <a16:creationId xmlns:a16="http://schemas.microsoft.com/office/drawing/2014/main" xmlns="" id="{59453707-4307-9341-AD3C-FD4047154BAE}"/>
              </a:ext>
            </a:extLst>
          </p:cNvPr>
          <p:cNvPicPr>
            <a:picLocks noChangeAspect="1"/>
          </p:cNvPicPr>
          <p:nvPr/>
        </p:nvPicPr>
        <p:blipFill rotWithShape="1">
          <a:blip r:embed="rId3"/>
          <a:srcRect b="8551"/>
          <a:stretch/>
        </p:blipFill>
        <p:spPr>
          <a:xfrm>
            <a:off x="4839254" y="1323509"/>
            <a:ext cx="6032947" cy="4291089"/>
          </a:xfrm>
          <a:prstGeom prst="rect">
            <a:avLst/>
          </a:prstGeom>
        </p:spPr>
      </p:pic>
    </p:spTree>
    <p:extLst>
      <p:ext uri="{BB962C8B-B14F-4D97-AF65-F5344CB8AC3E}">
        <p14:creationId xmlns:p14="http://schemas.microsoft.com/office/powerpoint/2010/main" val="1621993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6121" y="0"/>
            <a:ext cx="10433498" cy="1323509"/>
          </a:xfrm>
        </p:spPr>
        <p:txBody>
          <a:bodyPr/>
          <a:lstStyle/>
          <a:p>
            <a:r>
              <a:rPr lang="en-US" sz="4000" dirty="0"/>
              <a:t>Ways That Intuition Can Be </a:t>
            </a:r>
            <a:r>
              <a:rPr lang="en-US" sz="4000" dirty="0" smtClean="0"/>
              <a:t>Biased</a:t>
            </a:r>
            <a:endParaRPr lang="en-US" sz="4000" dirty="0"/>
          </a:p>
        </p:txBody>
      </p:sp>
      <p:sp>
        <p:nvSpPr>
          <p:cNvPr id="3" name="Text Placeholder 2"/>
          <p:cNvSpPr>
            <a:spLocks noGrp="1"/>
          </p:cNvSpPr>
          <p:nvPr>
            <p:ph type="body" sz="quarter" idx="10"/>
          </p:nvPr>
        </p:nvSpPr>
        <p:spPr>
          <a:xfrm>
            <a:off x="636121" y="1606550"/>
            <a:ext cx="8502556" cy="3644900"/>
          </a:xfrm>
        </p:spPr>
        <p:txBody>
          <a:bodyPr/>
          <a:lstStyle/>
          <a:p>
            <a:r>
              <a:rPr lang="en-US" sz="2800" dirty="0"/>
              <a:t>Failing to think about what we cannot see</a:t>
            </a:r>
          </a:p>
          <a:p>
            <a:pPr lvl="1"/>
            <a:r>
              <a:rPr lang="en-US" b="1" dirty="0" smtClean="0"/>
              <a:t>“Present</a:t>
            </a:r>
            <a:r>
              <a:rPr lang="en-US" b="1" dirty="0"/>
              <a:t>/</a:t>
            </a:r>
            <a:r>
              <a:rPr lang="en-US" b="1" dirty="0" smtClean="0"/>
              <a:t>present” </a:t>
            </a:r>
            <a:r>
              <a:rPr lang="en-US" b="1" dirty="0"/>
              <a:t>bias</a:t>
            </a:r>
          </a:p>
        </p:txBody>
      </p:sp>
      <p:sp>
        <p:nvSpPr>
          <p:cNvPr id="4" name="Rectangle 3"/>
          <p:cNvSpPr/>
          <p:nvPr/>
        </p:nvSpPr>
        <p:spPr>
          <a:xfrm>
            <a:off x="1233938" y="3429000"/>
            <a:ext cx="10103941" cy="2837700"/>
          </a:xfrm>
          <a:prstGeom prst="rect">
            <a:avLst/>
          </a:prstGeom>
        </p:spPr>
        <p:txBody>
          <a:bodyPr wrap="square">
            <a:spAutoFit/>
          </a:bodyPr>
          <a:lstStyle/>
          <a:p>
            <a:pPr>
              <a:lnSpc>
                <a:spcPct val="80000"/>
              </a:lnSpc>
            </a:pPr>
            <a:r>
              <a:rPr lang="en-US" altLang="ja-JP" sz="2400" dirty="0">
                <a:ea typeface="MS Gothic" charset="0"/>
                <a:cs typeface="Arial" pitchFamily="34" charset="0"/>
              </a:rPr>
              <a:t>It always rains after I wash my car.</a:t>
            </a:r>
          </a:p>
          <a:p>
            <a:pPr>
              <a:lnSpc>
                <a:spcPct val="80000"/>
              </a:lnSpc>
            </a:pPr>
            <a:r>
              <a:rPr lang="en-US" altLang="ja-JP" sz="2400" dirty="0">
                <a:ea typeface="MS Gothic" charset="0"/>
                <a:cs typeface="Arial" pitchFamily="34" charset="0"/>
              </a:rPr>
              <a:t>When I’m in a hurry, the lights always turn red!</a:t>
            </a:r>
          </a:p>
          <a:p>
            <a:pPr>
              <a:lnSpc>
                <a:spcPct val="80000"/>
              </a:lnSpc>
            </a:pPr>
            <a:r>
              <a:rPr lang="en-US" sz="2400" dirty="0"/>
              <a:t>The baby always cries right when I doze off!</a:t>
            </a:r>
          </a:p>
          <a:p>
            <a:pPr>
              <a:lnSpc>
                <a:spcPct val="80000"/>
              </a:lnSpc>
            </a:pPr>
            <a:r>
              <a:rPr lang="en-US" altLang="ja-JP" sz="2400" dirty="0">
                <a:ea typeface="MS Gothic" charset="0"/>
                <a:cs typeface="Arial" pitchFamily="34" charset="0"/>
              </a:rPr>
              <a:t>My cell phone always rings when I’m in the shower!</a:t>
            </a:r>
          </a:p>
          <a:p>
            <a:pPr>
              <a:lnSpc>
                <a:spcPct val="80000"/>
              </a:lnSpc>
            </a:pPr>
            <a:r>
              <a:rPr lang="en-US" altLang="ja-JP" sz="2400" dirty="0">
                <a:ea typeface="MS Gothic" charset="0"/>
                <a:cs typeface="Arial" pitchFamily="34" charset="0"/>
              </a:rPr>
              <a:t>The printer always runs out of paper/ink when I am late!</a:t>
            </a:r>
          </a:p>
          <a:p>
            <a:pPr>
              <a:lnSpc>
                <a:spcPct val="80000"/>
              </a:lnSpc>
            </a:pPr>
            <a:r>
              <a:rPr lang="en-US" sz="2400" dirty="0"/>
              <a:t>Psychiatric hospital admissions and crimes increase during a full moon.</a:t>
            </a:r>
          </a:p>
          <a:p>
            <a:pPr>
              <a:lnSpc>
                <a:spcPct val="80000"/>
              </a:lnSpc>
            </a:pPr>
            <a:r>
              <a:rPr lang="en-US" sz="2400" dirty="0"/>
              <a:t>My joints/knee injury, etc., hurt – it’s going to rain.</a:t>
            </a:r>
          </a:p>
          <a:p>
            <a:pPr>
              <a:defRPr/>
            </a:pPr>
            <a:r>
              <a:rPr lang="en-US" sz="2400" dirty="0"/>
              <a:t>Dreams can foretell the future.</a:t>
            </a:r>
          </a:p>
          <a:p>
            <a:pPr>
              <a:lnSpc>
                <a:spcPct val="80000"/>
              </a:lnSpc>
            </a:pPr>
            <a:endParaRPr lang="en-US" sz="2400" dirty="0">
              <a:cs typeface="Arial" pitchFamily="34" charset="0"/>
            </a:endParaRPr>
          </a:p>
        </p:txBody>
      </p:sp>
    </p:spTree>
    <p:extLst>
      <p:ext uri="{BB962C8B-B14F-4D97-AF65-F5344CB8AC3E}">
        <p14:creationId xmlns:p14="http://schemas.microsoft.com/office/powerpoint/2010/main" val="1946302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8"/>
          <p:cNvSpPr>
            <a:spLocks noGrp="1" noChangeArrowheads="1"/>
          </p:cNvSpPr>
          <p:nvPr>
            <p:ph type="title"/>
          </p:nvPr>
        </p:nvSpPr>
        <p:spPr>
          <a:xfrm>
            <a:off x="406400" y="457200"/>
            <a:ext cx="10363200" cy="1143000"/>
          </a:xfrm>
        </p:spPr>
        <p:txBody>
          <a:bodyPr>
            <a:normAutofit/>
          </a:bodyPr>
          <a:lstStyle/>
          <a:p>
            <a:r>
              <a:rPr lang="en-US" sz="2800" dirty="0" smtClean="0"/>
              <a:t>Failing </a:t>
            </a:r>
            <a:r>
              <a:rPr lang="en-US" sz="2800" dirty="0"/>
              <a:t>to think about what we cannot see</a:t>
            </a:r>
            <a:br>
              <a:rPr lang="en-US" sz="2800" dirty="0"/>
            </a:br>
            <a:r>
              <a:rPr lang="en-US" sz="2800" u="sng" dirty="0" smtClean="0"/>
              <a:t>Illusory correlation </a:t>
            </a:r>
            <a:r>
              <a:rPr lang="en-US" sz="2800" dirty="0" smtClean="0"/>
              <a:t>(present/present bias)</a:t>
            </a:r>
          </a:p>
        </p:txBody>
      </p:sp>
      <p:graphicFrame>
        <p:nvGraphicFramePr>
          <p:cNvPr id="996354" name="Group 2"/>
          <p:cNvGraphicFramePr>
            <a:graphicFrameLocks noGrp="1"/>
          </p:cNvGraphicFramePr>
          <p:nvPr>
            <p:ph type="tbl" idx="1"/>
            <p:extLst>
              <p:ext uri="{D42A27DB-BD31-4B8C-83A1-F6EECF244321}">
                <p14:modId xmlns:p14="http://schemas.microsoft.com/office/powerpoint/2010/main" val="4230630752"/>
              </p:ext>
            </p:extLst>
          </p:nvPr>
        </p:nvGraphicFramePr>
        <p:xfrm>
          <a:off x="711200" y="1828801"/>
          <a:ext cx="10464800" cy="4487863"/>
        </p:xfrm>
        <a:graphic>
          <a:graphicData uri="http://schemas.openxmlformats.org/drawingml/2006/table">
            <a:tbl>
              <a:tblPr/>
              <a:tblGrid>
                <a:gridCol w="4064000">
                  <a:extLst>
                    <a:ext uri="{9D8B030D-6E8A-4147-A177-3AD203B41FA5}">
                      <a16:colId xmlns="" xmlns:a16="http://schemas.microsoft.com/office/drawing/2014/main" val="20000"/>
                    </a:ext>
                  </a:extLst>
                </a:gridCol>
                <a:gridCol w="3251200">
                  <a:extLst>
                    <a:ext uri="{9D8B030D-6E8A-4147-A177-3AD203B41FA5}">
                      <a16:colId xmlns="" xmlns:a16="http://schemas.microsoft.com/office/drawing/2014/main" val="20001"/>
                    </a:ext>
                  </a:extLst>
                </a:gridCol>
                <a:gridCol w="3149600">
                  <a:extLst>
                    <a:ext uri="{9D8B030D-6E8A-4147-A177-3AD203B41FA5}">
                      <a16:colId xmlns="" xmlns:a16="http://schemas.microsoft.com/office/drawing/2014/main" val="20002"/>
                    </a:ext>
                  </a:extLst>
                </a:gridCol>
              </a:tblGrid>
              <a:tr h="1554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en-US" sz="2800" b="0" i="0" u="none" strike="noStrike" cap="none" normalizeH="0" baseline="0" dirty="0" smtClean="0">
                        <a:ln>
                          <a:noFill/>
                        </a:ln>
                        <a:solidFill>
                          <a:schemeClr val="tx1"/>
                        </a:solidFill>
                        <a:effectLst/>
                        <a:latin typeface="Arial" charset="0"/>
                        <a:ea typeface="ＭＳ Ｐゴシック" pitchFamily="-128" charset="-128"/>
                      </a:endParaRPr>
                    </a:p>
                  </a:txBody>
                  <a:tcPr marL="121915" marR="121915" marT="45716" marB="45716"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800" b="0" i="0" u="none" strike="noStrike" cap="none" normalizeH="0" baseline="0" dirty="0" smtClean="0">
                          <a:ln>
                            <a:noFill/>
                          </a:ln>
                          <a:solidFill>
                            <a:schemeClr val="tx1"/>
                          </a:solidFill>
                          <a:effectLst/>
                          <a:latin typeface="Arial" charset="0"/>
                          <a:ea typeface="ＭＳ Ｐゴシック" pitchFamily="-128" charset="-128"/>
                        </a:rPr>
                        <a:t>Yes</a:t>
                      </a:r>
                    </a:p>
                  </a:txBody>
                  <a:tcPr marL="121915" marR="121915" marT="45716" marB="45716" anchor="b"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800" b="0" i="0" u="none" strike="noStrike" cap="none" normalizeH="0" baseline="0" smtClean="0">
                          <a:ln>
                            <a:noFill/>
                          </a:ln>
                          <a:solidFill>
                            <a:schemeClr val="tx1"/>
                          </a:solidFill>
                          <a:effectLst/>
                          <a:latin typeface="Arial" charset="0"/>
                          <a:ea typeface="ＭＳ Ｐゴシック" pitchFamily="-128" charset="-128"/>
                        </a:rPr>
                        <a:t>No</a:t>
                      </a:r>
                    </a:p>
                  </a:txBody>
                  <a:tcPr marL="121915" marR="121915" marT="45716" marB="45716" anchor="b" horzOverflow="overflow">
                    <a:lnL>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46685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2800" b="0" i="0" u="none" strike="noStrike" cap="none" normalizeH="0" baseline="0" smtClean="0">
                          <a:ln>
                            <a:noFill/>
                          </a:ln>
                          <a:solidFill>
                            <a:schemeClr val="tx1"/>
                          </a:solidFill>
                          <a:effectLst/>
                          <a:latin typeface="Arial" charset="0"/>
                          <a:ea typeface="ＭＳ Ｐゴシック" pitchFamily="-128" charset="-128"/>
                        </a:rPr>
                        <a:t>Yes</a:t>
                      </a:r>
                    </a:p>
                  </a:txBody>
                  <a:tcPr marL="121915" marR="121915" marT="45716" marB="45716" anchor="ctr" horzOverflow="overflow">
                    <a:lnL cap="flat">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1" i="1" u="none" strike="noStrike" cap="none" normalizeH="0" baseline="0" dirty="0" smtClean="0">
                          <a:ln>
                            <a:noFill/>
                          </a:ln>
                          <a:solidFill>
                            <a:srgbClr val="FF9900"/>
                          </a:solidFill>
                          <a:effectLst/>
                          <a:latin typeface="Arial" charset="0"/>
                          <a:ea typeface="ＭＳ Ｐゴシック" pitchFamily="-128" charset="-128"/>
                        </a:rPr>
                        <a:t>Distinctive event (coincidence) - MEMORABLE</a:t>
                      </a:r>
                    </a:p>
                  </a:txBody>
                  <a:tcPr marL="121915" marR="121915"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dirty="0" smtClean="0">
                          <a:ln>
                            <a:noFill/>
                          </a:ln>
                          <a:solidFill>
                            <a:schemeClr val="tx1"/>
                          </a:solidFill>
                          <a:effectLst/>
                          <a:latin typeface="Arial" charset="0"/>
                          <a:ea typeface="ＭＳ Ｐゴシック" pitchFamily="-128" charset="-128"/>
                        </a:rPr>
                        <a:t>Nonevent</a:t>
                      </a:r>
                    </a:p>
                  </a:txBody>
                  <a:tcPr marL="121915" marR="121915"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46685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2800" b="0" i="0" u="none" strike="noStrike" cap="none" normalizeH="0" baseline="0" dirty="0" smtClean="0">
                          <a:ln>
                            <a:noFill/>
                          </a:ln>
                          <a:solidFill>
                            <a:schemeClr val="tx1"/>
                          </a:solidFill>
                          <a:effectLst/>
                          <a:latin typeface="Arial" charset="0"/>
                          <a:ea typeface="ＭＳ Ｐゴシック" pitchFamily="-128" charset="-128"/>
                        </a:rPr>
                        <a:t>No</a:t>
                      </a:r>
                    </a:p>
                  </a:txBody>
                  <a:tcPr marL="121915" marR="121915" marT="45716" marB="45716" anchor="ctr" horzOverflow="overflow">
                    <a:lnL cap="flat">
                      <a:noFill/>
                    </a:lnL>
                    <a:lnR w="12700" cap="flat" cmpd="sng" algn="ctr">
                      <a:solidFill>
                        <a:schemeClr val="tx1"/>
                      </a:solidFill>
                      <a:prstDash val="solid"/>
                      <a:round/>
                      <a:headEnd type="none" w="med" len="med"/>
                      <a:tailEnd type="none" w="med" len="med"/>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ea typeface="ＭＳ Ｐゴシック" pitchFamily="-128" charset="-128"/>
                        </a:rPr>
                        <a:t>Nonevent</a:t>
                      </a:r>
                    </a:p>
                  </a:txBody>
                  <a:tcPr marL="121915" marR="121915"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dirty="0" smtClean="0">
                          <a:ln>
                            <a:noFill/>
                          </a:ln>
                          <a:solidFill>
                            <a:schemeClr val="tx1"/>
                          </a:solidFill>
                          <a:effectLst/>
                          <a:latin typeface="Arial" charset="0"/>
                          <a:ea typeface="ＭＳ Ｐゴシック" pitchFamily="-128" charset="-128"/>
                        </a:rPr>
                        <a:t>Nonevent</a:t>
                      </a:r>
                    </a:p>
                  </a:txBody>
                  <a:tcPr marL="121915" marR="121915"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bl>
          </a:graphicData>
        </a:graphic>
      </p:graphicFrame>
      <p:sp>
        <p:nvSpPr>
          <p:cNvPr id="31763" name="Text Box 26"/>
          <p:cNvSpPr txBox="1">
            <a:spLocks noChangeArrowheads="1"/>
          </p:cNvSpPr>
          <p:nvPr/>
        </p:nvSpPr>
        <p:spPr bwMode="auto">
          <a:xfrm>
            <a:off x="5486400" y="2133601"/>
            <a:ext cx="5588000" cy="369324"/>
          </a:xfrm>
          <a:prstGeom prst="rect">
            <a:avLst/>
          </a:prstGeom>
          <a:noFill/>
          <a:ln w="9525">
            <a:noFill/>
            <a:miter lim="800000"/>
            <a:headEnd/>
            <a:tailEnd/>
          </a:ln>
        </p:spPr>
        <p:txBody>
          <a:bodyPr wrap="square" lIns="91436" tIns="45716" rIns="91436" bIns="45716">
            <a:spAutoFit/>
          </a:bodyPr>
          <a:lstStyle/>
          <a:p>
            <a:pPr>
              <a:spcBef>
                <a:spcPct val="50000"/>
              </a:spcBef>
            </a:pPr>
            <a:r>
              <a:rPr lang="en-US" b="1" dirty="0">
                <a:solidFill>
                  <a:srgbClr val="FF0000"/>
                </a:solidFill>
              </a:rPr>
              <a:t>Thinking about the </a:t>
            </a:r>
            <a:r>
              <a:rPr lang="en-US" b="1" dirty="0" smtClean="0">
                <a:solidFill>
                  <a:srgbClr val="FF0000"/>
                </a:solidFill>
              </a:rPr>
              <a:t>person</a:t>
            </a:r>
            <a:endParaRPr lang="en-US" b="1" dirty="0">
              <a:solidFill>
                <a:srgbClr val="FF0000"/>
              </a:solidFill>
            </a:endParaRPr>
          </a:p>
        </p:txBody>
      </p:sp>
      <p:sp>
        <p:nvSpPr>
          <p:cNvPr id="31764" name="Text Box 27"/>
          <p:cNvSpPr txBox="1">
            <a:spLocks noChangeArrowheads="1"/>
          </p:cNvSpPr>
          <p:nvPr/>
        </p:nvSpPr>
        <p:spPr bwMode="auto">
          <a:xfrm>
            <a:off x="609600" y="4038601"/>
            <a:ext cx="3556000" cy="369324"/>
          </a:xfrm>
          <a:prstGeom prst="rect">
            <a:avLst/>
          </a:prstGeom>
          <a:noFill/>
          <a:ln w="9525">
            <a:noFill/>
            <a:miter lim="800000"/>
            <a:headEnd/>
            <a:tailEnd/>
          </a:ln>
        </p:spPr>
        <p:txBody>
          <a:bodyPr lIns="91436" tIns="45716" rIns="91436" bIns="45716">
            <a:spAutoFit/>
          </a:bodyPr>
          <a:lstStyle/>
          <a:p>
            <a:pPr>
              <a:spcBef>
                <a:spcPct val="50000"/>
              </a:spcBef>
            </a:pPr>
            <a:r>
              <a:rPr lang="en-US" b="1" dirty="0" smtClean="0">
                <a:solidFill>
                  <a:srgbClr val="FF0000"/>
                </a:solidFill>
              </a:rPr>
              <a:t>Person calls /   e-mails. </a:t>
            </a:r>
            <a:endParaRPr lang="en-US" b="1" dirty="0">
              <a:solidFill>
                <a:srgbClr val="FF0000"/>
              </a:solidFill>
            </a:endParaRPr>
          </a:p>
        </p:txBody>
      </p:sp>
    </p:spTree>
    <p:extLst>
      <p:ext uri="{BB962C8B-B14F-4D97-AF65-F5344CB8AC3E}">
        <p14:creationId xmlns:p14="http://schemas.microsoft.com/office/powerpoint/2010/main" val="407086054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4"/>
          <p:cNvSpPr>
            <a:spLocks noGrp="1" noChangeArrowheads="1"/>
          </p:cNvSpPr>
          <p:nvPr>
            <p:ph type="title"/>
          </p:nvPr>
        </p:nvSpPr>
        <p:spPr/>
        <p:txBody>
          <a:bodyPr>
            <a:normAutofit/>
          </a:bodyPr>
          <a:lstStyle/>
          <a:p>
            <a:r>
              <a:rPr lang="en-US" dirty="0" smtClean="0"/>
              <a:t>Superstitions as Illusory Correlation</a:t>
            </a:r>
          </a:p>
        </p:txBody>
      </p:sp>
      <p:pic>
        <p:nvPicPr>
          <p:cNvPr id="4" name="Picture 3" descr="constanza_licks_ba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7200" y="1600200"/>
            <a:ext cx="4978400" cy="2240280"/>
          </a:xfrm>
          <a:prstGeom prst="rect">
            <a:avLst/>
          </a:prstGeom>
        </p:spPr>
      </p:pic>
      <p:pic>
        <p:nvPicPr>
          <p:cNvPr id="6" name="Picture 5" descr="jumpthefoulline_roughtoughrealstuff_flickr_baseballsuperstitions_redtricycle1-e1461257031784.jpg"/>
          <p:cNvPicPr>
            <a:picLocks noChangeAspect="1"/>
          </p:cNvPicPr>
          <p:nvPr/>
        </p:nvPicPr>
        <p:blipFill rotWithShape="1">
          <a:blip r:embed="rId4">
            <a:extLst>
              <a:ext uri="{28A0092B-C50C-407E-A947-70E740481C1C}">
                <a14:useLocalDpi xmlns:a14="http://schemas.microsoft.com/office/drawing/2010/main" val="0"/>
              </a:ext>
            </a:extLst>
          </a:blip>
          <a:srcRect l="1175" t="13704" r="28418" b="-2645"/>
          <a:stretch/>
        </p:blipFill>
        <p:spPr>
          <a:xfrm>
            <a:off x="6908801" y="4172026"/>
            <a:ext cx="2105132" cy="2659364"/>
          </a:xfrm>
          <a:prstGeom prst="rect">
            <a:avLst/>
          </a:prstGeom>
        </p:spPr>
      </p:pic>
      <p:pic>
        <p:nvPicPr>
          <p:cNvPr id="5" name="Picture 4" descr="rtrwbvf.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21600" y="1752600"/>
            <a:ext cx="4085277" cy="2438400"/>
          </a:xfrm>
          <a:prstGeom prst="rect">
            <a:avLst/>
          </a:prstGeom>
        </p:spPr>
      </p:pic>
      <p:pic>
        <p:nvPicPr>
          <p:cNvPr id="7" name="Picture 6" descr="hqdefault.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28800" y="4114800"/>
            <a:ext cx="4199467" cy="2362200"/>
          </a:xfrm>
          <a:prstGeom prst="rect">
            <a:avLst/>
          </a:prstGeom>
        </p:spPr>
      </p:pic>
    </p:spTree>
    <p:extLst>
      <p:ext uri="{BB962C8B-B14F-4D97-AF65-F5344CB8AC3E}">
        <p14:creationId xmlns:p14="http://schemas.microsoft.com/office/powerpoint/2010/main" val="30246924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69" y="178863"/>
            <a:ext cx="8502912" cy="1013802"/>
          </a:xfrm>
        </p:spPr>
        <p:txBody>
          <a:bodyPr>
            <a:normAutofit fontScale="90000"/>
          </a:bodyPr>
          <a:lstStyle/>
          <a:p>
            <a:r>
              <a:rPr lang="en-US" sz="4400" dirty="0"/>
              <a:t>The Research Versus Your Experience</a:t>
            </a:r>
          </a:p>
        </p:txBody>
      </p:sp>
      <p:sp>
        <p:nvSpPr>
          <p:cNvPr id="3" name="Text Placeholder 2"/>
          <p:cNvSpPr>
            <a:spLocks noGrp="1"/>
          </p:cNvSpPr>
          <p:nvPr>
            <p:ph type="body" sz="quarter" idx="11"/>
          </p:nvPr>
        </p:nvSpPr>
        <p:spPr/>
        <p:txBody>
          <a:bodyPr/>
          <a:lstStyle/>
          <a:p>
            <a:r>
              <a:rPr lang="en-US" sz="2800" dirty="0"/>
              <a:t>Experience has no comparison group.</a:t>
            </a:r>
          </a:p>
          <a:p>
            <a:r>
              <a:rPr lang="en-US" sz="2800" dirty="0"/>
              <a:t>Experience is confounded.</a:t>
            </a:r>
          </a:p>
          <a:p>
            <a:r>
              <a:rPr lang="en-US" sz="2800" dirty="0"/>
              <a:t>Research is better than experience.</a:t>
            </a:r>
          </a:p>
          <a:p>
            <a:r>
              <a:rPr lang="en-US" sz="2800" dirty="0"/>
              <a:t>Research is probabilistic.</a:t>
            </a:r>
          </a:p>
        </p:txBody>
      </p:sp>
      <p:pic>
        <p:nvPicPr>
          <p:cNvPr id="6" name="Picture 5" descr="Figure 2.2 shows a Himalayan salt lamp. The caption says: Your own experience. You may think you experienced greater well-being after you installed a Himalayan salt lamp. But does this device really release ions into the air? And does it reduce depression or anxiety?">
            <a:extLst>
              <a:ext uri="{FF2B5EF4-FFF2-40B4-BE49-F238E27FC236}">
                <a16:creationId xmlns:a16="http://schemas.microsoft.com/office/drawing/2014/main" xmlns="" id="{02F03568-2E8A-8646-ADB8-D0D20EB5D381}"/>
              </a:ext>
            </a:extLst>
          </p:cNvPr>
          <p:cNvPicPr>
            <a:picLocks noChangeAspect="1"/>
          </p:cNvPicPr>
          <p:nvPr/>
        </p:nvPicPr>
        <p:blipFill rotWithShape="1">
          <a:blip r:embed="rId3"/>
          <a:srcRect r="205" b="15950"/>
          <a:stretch/>
        </p:blipFill>
        <p:spPr>
          <a:xfrm>
            <a:off x="7416800" y="1676400"/>
            <a:ext cx="2838971" cy="3266350"/>
          </a:xfrm>
          <a:prstGeom prst="rect">
            <a:avLst/>
          </a:prstGeom>
        </p:spPr>
      </p:pic>
    </p:spTree>
    <p:extLst>
      <p:ext uri="{BB962C8B-B14F-4D97-AF65-F5344CB8AC3E}">
        <p14:creationId xmlns:p14="http://schemas.microsoft.com/office/powerpoint/2010/main" val="2505399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203200" y="2133601"/>
            <a:ext cx="5283200" cy="4525963"/>
          </a:xfrm>
        </p:spPr>
        <p:txBody>
          <a:bodyPr/>
          <a:lstStyle/>
          <a:p>
            <a:pPr lvl="1">
              <a:defRPr/>
            </a:pPr>
            <a:r>
              <a:rPr lang="en-US" sz="2400" dirty="0" smtClean="0">
                <a:latin typeface="Arial"/>
                <a:cs typeface="Arial"/>
              </a:rPr>
              <a:t>tracked 15 months, daily reports</a:t>
            </a:r>
          </a:p>
          <a:p>
            <a:pPr lvl="1" eaLnBrk="1" hangingPunct="1">
              <a:defRPr/>
            </a:pPr>
            <a:r>
              <a:rPr lang="en-US" sz="2400" dirty="0" smtClean="0">
                <a:latin typeface="Arial"/>
                <a:cs typeface="Arial"/>
              </a:rPr>
              <a:t>assessments </a:t>
            </a:r>
            <a:r>
              <a:rPr lang="en-US" sz="2400" dirty="0">
                <a:latin typeface="Arial"/>
                <a:cs typeface="Arial"/>
              </a:rPr>
              <a:t>of their </a:t>
            </a:r>
            <a:r>
              <a:rPr lang="en-US" sz="2400" dirty="0" smtClean="0">
                <a:latin typeface="Arial"/>
                <a:cs typeface="Arial"/>
              </a:rPr>
              <a:t>pain were </a:t>
            </a:r>
            <a:r>
              <a:rPr lang="en-US" sz="2400" dirty="0">
                <a:latin typeface="Arial"/>
                <a:cs typeface="Arial"/>
              </a:rPr>
              <a:t>correlated with the local </a:t>
            </a:r>
            <a:r>
              <a:rPr lang="en-US" sz="2400" dirty="0" smtClean="0">
                <a:latin typeface="Arial"/>
                <a:cs typeface="Arial"/>
              </a:rPr>
              <a:t>weather </a:t>
            </a:r>
            <a:r>
              <a:rPr lang="en-US" sz="1800" dirty="0" smtClean="0">
                <a:latin typeface="Arial"/>
                <a:cs typeface="Arial"/>
              </a:rPr>
              <a:t>(as </a:t>
            </a:r>
            <a:r>
              <a:rPr lang="en-US" sz="1800" dirty="0">
                <a:latin typeface="Arial"/>
                <a:cs typeface="Arial"/>
              </a:rPr>
              <a:t>measured by barometric pressure, </a:t>
            </a:r>
            <a:r>
              <a:rPr lang="en-US" sz="1800" dirty="0" smtClean="0">
                <a:latin typeface="Arial"/>
                <a:cs typeface="Arial"/>
              </a:rPr>
              <a:t>temperature</a:t>
            </a:r>
            <a:r>
              <a:rPr lang="en-US" sz="1800" dirty="0">
                <a:latin typeface="Arial"/>
                <a:cs typeface="Arial"/>
              </a:rPr>
              <a:t>, or </a:t>
            </a:r>
            <a:r>
              <a:rPr lang="en-US" sz="1800" dirty="0" smtClean="0">
                <a:latin typeface="Arial"/>
                <a:cs typeface="Arial"/>
              </a:rPr>
              <a:t>humidity).</a:t>
            </a:r>
            <a:endParaRPr lang="en-US" sz="1800" dirty="0">
              <a:latin typeface="Arial"/>
              <a:cs typeface="Arial"/>
            </a:endParaRPr>
          </a:p>
        </p:txBody>
      </p:sp>
      <p:sp>
        <p:nvSpPr>
          <p:cNvPr id="7" name="Title 6"/>
          <p:cNvSpPr>
            <a:spLocks noGrp="1"/>
          </p:cNvSpPr>
          <p:nvPr>
            <p:ph type="title"/>
          </p:nvPr>
        </p:nvSpPr>
        <p:spPr/>
        <p:txBody>
          <a:bodyPr>
            <a:normAutofit fontScale="90000"/>
          </a:bodyPr>
          <a:lstStyle/>
          <a:p>
            <a:pPr>
              <a:defRPr/>
            </a:pPr>
            <a:r>
              <a:rPr lang="en-US" dirty="0" err="1">
                <a:latin typeface="Arial"/>
                <a:cs typeface="Arial"/>
              </a:rPr>
              <a:t>Redelmeier</a:t>
            </a:r>
            <a:r>
              <a:rPr lang="en-US" dirty="0">
                <a:latin typeface="Arial"/>
                <a:cs typeface="Arial"/>
              </a:rPr>
              <a:t> and </a:t>
            </a:r>
            <a:r>
              <a:rPr lang="en-US" dirty="0" err="1">
                <a:latin typeface="Arial"/>
                <a:cs typeface="Arial"/>
              </a:rPr>
              <a:t>Tversky</a:t>
            </a:r>
            <a:r>
              <a:rPr lang="en-US" dirty="0">
                <a:latin typeface="Arial"/>
                <a:cs typeface="Arial"/>
              </a:rPr>
              <a:t> (1996)</a:t>
            </a:r>
            <a:br>
              <a:rPr lang="en-US" dirty="0">
                <a:latin typeface="Arial"/>
                <a:cs typeface="Arial"/>
              </a:rPr>
            </a:br>
            <a:endParaRPr lang="en-US" dirty="0"/>
          </a:p>
        </p:txBody>
      </p:sp>
      <p:sp>
        <p:nvSpPr>
          <p:cNvPr id="110595" name="Slide Number Placeholder 5"/>
          <p:cNvSpPr>
            <a:spLocks noGrp="1"/>
          </p:cNvSpPr>
          <p:nvPr>
            <p:ph type="sldNum" sz="quarter" idx="12"/>
          </p:nvPr>
        </p:nvSpPr>
        <p:spPr bwMode="auto">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rgbClr val="003300"/>
                </a:solidFill>
                <a:latin typeface="Arial" charset="0"/>
                <a:ea typeface="ＭＳ Ｐゴシック" charset="0"/>
                <a:cs typeface="ＭＳ Ｐゴシック" charset="0"/>
                <a:sym typeface="Arial" charset="0"/>
              </a:defRPr>
            </a:lvl1pPr>
            <a:lvl2pPr marL="742950" indent="-285750" eaLnBrk="0" hangingPunct="0">
              <a:defRPr sz="2400">
                <a:solidFill>
                  <a:srgbClr val="003300"/>
                </a:solidFill>
                <a:latin typeface="Arial" charset="0"/>
                <a:ea typeface="ＭＳ Ｐゴシック" charset="0"/>
                <a:sym typeface="Arial" charset="0"/>
              </a:defRPr>
            </a:lvl2pPr>
            <a:lvl3pPr marL="1143000" indent="-228600" eaLnBrk="0" hangingPunct="0">
              <a:defRPr sz="2400">
                <a:solidFill>
                  <a:srgbClr val="003300"/>
                </a:solidFill>
                <a:latin typeface="Arial" charset="0"/>
                <a:ea typeface="ＭＳ Ｐゴシック" charset="0"/>
                <a:sym typeface="Arial" charset="0"/>
              </a:defRPr>
            </a:lvl3pPr>
            <a:lvl4pPr marL="1600200" indent="-228600" eaLnBrk="0" hangingPunct="0">
              <a:defRPr sz="2400">
                <a:solidFill>
                  <a:srgbClr val="003300"/>
                </a:solidFill>
                <a:latin typeface="Arial" charset="0"/>
                <a:ea typeface="ＭＳ Ｐゴシック" charset="0"/>
                <a:sym typeface="Arial" charset="0"/>
              </a:defRPr>
            </a:lvl4pPr>
            <a:lvl5pPr marL="2057400" indent="-228600" eaLnBrk="0" hangingPunct="0">
              <a:defRPr sz="2400">
                <a:solidFill>
                  <a:srgbClr val="003300"/>
                </a:solidFill>
                <a:latin typeface="Arial" charset="0"/>
                <a:ea typeface="ＭＳ Ｐゴシック" charset="0"/>
                <a:sym typeface="Arial" charset="0"/>
              </a:defRPr>
            </a:lvl5pPr>
            <a:lvl6pPr marL="2514600" indent="-228600" eaLnBrk="0" fontAlgn="base" hangingPunct="0">
              <a:spcBef>
                <a:spcPct val="0"/>
              </a:spcBef>
              <a:spcAft>
                <a:spcPct val="0"/>
              </a:spcAft>
              <a:defRPr sz="2400">
                <a:solidFill>
                  <a:srgbClr val="003300"/>
                </a:solidFill>
                <a:latin typeface="Arial" charset="0"/>
                <a:ea typeface="ＭＳ Ｐゴシック" charset="0"/>
                <a:sym typeface="Arial" charset="0"/>
              </a:defRPr>
            </a:lvl6pPr>
            <a:lvl7pPr marL="2971800" indent="-228600" eaLnBrk="0" fontAlgn="base" hangingPunct="0">
              <a:spcBef>
                <a:spcPct val="0"/>
              </a:spcBef>
              <a:spcAft>
                <a:spcPct val="0"/>
              </a:spcAft>
              <a:defRPr sz="2400">
                <a:solidFill>
                  <a:srgbClr val="003300"/>
                </a:solidFill>
                <a:latin typeface="Arial" charset="0"/>
                <a:ea typeface="ＭＳ Ｐゴシック" charset="0"/>
                <a:sym typeface="Arial" charset="0"/>
              </a:defRPr>
            </a:lvl7pPr>
            <a:lvl8pPr marL="3429000" indent="-228600" eaLnBrk="0" fontAlgn="base" hangingPunct="0">
              <a:spcBef>
                <a:spcPct val="0"/>
              </a:spcBef>
              <a:spcAft>
                <a:spcPct val="0"/>
              </a:spcAft>
              <a:defRPr sz="2400">
                <a:solidFill>
                  <a:srgbClr val="003300"/>
                </a:solidFill>
                <a:latin typeface="Arial" charset="0"/>
                <a:ea typeface="ＭＳ Ｐゴシック" charset="0"/>
                <a:sym typeface="Arial" charset="0"/>
              </a:defRPr>
            </a:lvl8pPr>
            <a:lvl9pPr marL="3886200" indent="-228600" eaLnBrk="0" fontAlgn="base" hangingPunct="0">
              <a:spcBef>
                <a:spcPct val="0"/>
              </a:spcBef>
              <a:spcAft>
                <a:spcPct val="0"/>
              </a:spcAft>
              <a:defRPr sz="2400">
                <a:solidFill>
                  <a:srgbClr val="003300"/>
                </a:solidFill>
                <a:latin typeface="Arial" charset="0"/>
                <a:ea typeface="ＭＳ Ｐゴシック" charset="0"/>
                <a:sym typeface="Arial" charset="0"/>
              </a:defRPr>
            </a:lvl9pPr>
          </a:lstStyle>
          <a:p>
            <a:pPr eaLnBrk="1" hangingPunct="1"/>
            <a:fld id="{5C06B148-B920-6940-B57B-981A3AE3B015}" type="slidenum">
              <a:rPr lang="en-US" sz="1100">
                <a:solidFill>
                  <a:schemeClr val="tx2"/>
                </a:solidFill>
              </a:rPr>
              <a:pPr eaLnBrk="1" hangingPunct="1"/>
              <a:t>20</a:t>
            </a:fld>
            <a:endParaRPr lang="en-US" sz="1100">
              <a:solidFill>
                <a:schemeClr val="tx2"/>
              </a:solidFill>
            </a:endParaRPr>
          </a:p>
        </p:txBody>
      </p:sp>
      <p:pic>
        <p:nvPicPr>
          <p:cNvPr id="2" name="Picture 1" descr="Screen Shot 2016-02-10 at 9.44.4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5200" y="1364928"/>
            <a:ext cx="7416800" cy="5359546"/>
          </a:xfrm>
          <a:prstGeom prst="rect">
            <a:avLst/>
          </a:prstGeom>
        </p:spPr>
      </p:pic>
    </p:spTree>
    <p:extLst>
      <p:ext uri="{BB962C8B-B14F-4D97-AF65-F5344CB8AC3E}">
        <p14:creationId xmlns:p14="http://schemas.microsoft.com/office/powerpoint/2010/main" val="31757068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507999" y="78475"/>
            <a:ext cx="10767484" cy="533400"/>
          </a:xfrm>
        </p:spPr>
        <p:txBody>
          <a:bodyPr>
            <a:normAutofit fontScale="90000"/>
          </a:bodyPr>
          <a:lstStyle/>
          <a:p>
            <a:r>
              <a:rPr lang="en-US" dirty="0" smtClean="0"/>
              <a:t>We are pattern-seekers</a:t>
            </a:r>
          </a:p>
        </p:txBody>
      </p:sp>
      <p:sp>
        <p:nvSpPr>
          <p:cNvPr id="3" name="Content Placeholder 2"/>
          <p:cNvSpPr>
            <a:spLocks noGrp="1"/>
          </p:cNvSpPr>
          <p:nvPr>
            <p:ph idx="1"/>
          </p:nvPr>
        </p:nvSpPr>
        <p:spPr>
          <a:xfrm>
            <a:off x="203199" y="1066800"/>
            <a:ext cx="11072284" cy="5562600"/>
          </a:xfrm>
        </p:spPr>
        <p:txBody>
          <a:bodyPr>
            <a:normAutofit/>
          </a:bodyPr>
          <a:lstStyle/>
          <a:p>
            <a:pPr lvl="1"/>
            <a:endParaRPr lang="en-US" dirty="0" smtClean="0"/>
          </a:p>
          <a:p>
            <a:pPr marL="457200" lvl="1" indent="0">
              <a:buNone/>
            </a:pPr>
            <a:endParaRPr lang="en-US" dirty="0"/>
          </a:p>
          <a:p>
            <a:pPr lvl="1"/>
            <a:endParaRPr lang="en-US" dirty="0" smtClean="0"/>
          </a:p>
          <a:p>
            <a:pPr lvl="1"/>
            <a:endParaRPr lang="en-US" dirty="0"/>
          </a:p>
          <a:p>
            <a:pPr lvl="1"/>
            <a:endParaRPr lang="en-US" dirty="0" smtClean="0"/>
          </a:p>
          <a:p>
            <a:pPr lvl="1"/>
            <a:endParaRPr lang="en-US" dirty="0"/>
          </a:p>
          <a:p>
            <a:pPr marL="457200" lvl="1" indent="0">
              <a:buNone/>
            </a:pPr>
            <a:endParaRPr lang="en-US" dirty="0" smtClean="0"/>
          </a:p>
          <a:p>
            <a:pPr lvl="1"/>
            <a:r>
              <a:rPr lang="en-US" dirty="0" smtClean="0"/>
              <a:t>Need no special explanations – they are bound to occur!</a:t>
            </a:r>
          </a:p>
          <a:p>
            <a:pPr lvl="3"/>
            <a:r>
              <a:rPr lang="en-US" dirty="0" smtClean="0"/>
              <a:t>“Oh, goodness, that’s very unlikely. The odds of that happening are 100 to 1.”</a:t>
            </a:r>
          </a:p>
          <a:p>
            <a:pPr lvl="3"/>
            <a:r>
              <a:rPr lang="en-US" dirty="0" smtClean="0"/>
              <a:t>“In 100 events of this type, this will probably happen once.” </a:t>
            </a:r>
          </a:p>
          <a:p>
            <a:pPr marL="914400" lvl="2" indent="0">
              <a:buNone/>
            </a:pPr>
            <a:endParaRPr lang="en-US" dirty="0"/>
          </a:p>
        </p:txBody>
      </p:sp>
      <p:sp>
        <p:nvSpPr>
          <p:cNvPr id="4" name="Slide Number Placeholder 3"/>
          <p:cNvSpPr>
            <a:spLocks noGrp="1"/>
          </p:cNvSpPr>
          <p:nvPr>
            <p:ph type="sldNum" sz="quarter" idx="12"/>
          </p:nvPr>
        </p:nvSpPr>
        <p:spPr/>
        <p:txBody>
          <a:bodyPr/>
          <a:lstStyle/>
          <a:p>
            <a:pPr>
              <a:defRPr/>
            </a:pPr>
            <a:fld id="{E4CD7A4C-6259-4953-BEFE-179476F80481}" type="slidenum">
              <a:rPr lang="en-US" smtClean="0"/>
              <a:pPr>
                <a:defRPr/>
              </a:pPr>
              <a:t>21</a:t>
            </a:fld>
            <a:endParaRPr lang="en-US"/>
          </a:p>
        </p:txBody>
      </p:sp>
      <p:pic>
        <p:nvPicPr>
          <p:cNvPr id="7" name="Picture 6"/>
          <p:cNvPicPr>
            <a:picLocks noChangeAspect="1"/>
          </p:cNvPicPr>
          <p:nvPr/>
        </p:nvPicPr>
        <p:blipFill>
          <a:blip r:embed="rId3"/>
          <a:stretch>
            <a:fillRect/>
          </a:stretch>
        </p:blipFill>
        <p:spPr>
          <a:xfrm>
            <a:off x="4737133" y="990600"/>
            <a:ext cx="5422867" cy="29080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p:cNvSpPr txBox="1"/>
          <p:nvPr/>
        </p:nvSpPr>
        <p:spPr>
          <a:xfrm>
            <a:off x="203200" y="838201"/>
            <a:ext cx="4219723" cy="1692771"/>
          </a:xfrm>
          <a:prstGeom prst="rect">
            <a:avLst/>
          </a:prstGeom>
          <a:noFill/>
        </p:spPr>
        <p:txBody>
          <a:bodyPr wrap="square" rtlCol="0">
            <a:spAutoFit/>
          </a:bodyPr>
          <a:lstStyle/>
          <a:p>
            <a:pPr marL="457200" indent="-457200">
              <a:buFont typeface="Wingdings" panose="05000000000000000000" pitchFamily="2" charset="2"/>
              <a:buChar char="ü"/>
            </a:pPr>
            <a:r>
              <a:rPr lang="en-US" sz="2600" dirty="0" smtClean="0">
                <a:solidFill>
                  <a:srgbClr val="B61218"/>
                </a:solidFill>
                <a:latin typeface="Chalkboard"/>
                <a:cs typeface="Chalkboard"/>
              </a:rPr>
              <a:t>Is this “spooky?”</a:t>
            </a:r>
          </a:p>
          <a:p>
            <a:pPr marL="457200" indent="-457200">
              <a:buFont typeface="Wingdings" panose="05000000000000000000" pitchFamily="2" charset="2"/>
              <a:buChar char="ü"/>
            </a:pPr>
            <a:r>
              <a:rPr lang="en-US" sz="2600" dirty="0" smtClean="0">
                <a:solidFill>
                  <a:srgbClr val="B61218"/>
                </a:solidFill>
                <a:latin typeface="Chalkboard"/>
                <a:cs typeface="Chalkboard"/>
              </a:rPr>
              <a:t>Does it demand some new or mystical explanation?</a:t>
            </a:r>
            <a:endParaRPr lang="en-US" sz="2600" dirty="0">
              <a:solidFill>
                <a:srgbClr val="B61218"/>
              </a:solidFill>
              <a:latin typeface="Chalkboard"/>
              <a:cs typeface="Chalkboard"/>
            </a:endParaRPr>
          </a:p>
        </p:txBody>
      </p:sp>
      <p:sp>
        <p:nvSpPr>
          <p:cNvPr id="9" name="TextBox 8"/>
          <p:cNvSpPr txBox="1"/>
          <p:nvPr/>
        </p:nvSpPr>
        <p:spPr>
          <a:xfrm>
            <a:off x="727802" y="3157407"/>
            <a:ext cx="3424073" cy="492443"/>
          </a:xfrm>
          <a:prstGeom prst="rect">
            <a:avLst/>
          </a:prstGeom>
          <a:noFill/>
        </p:spPr>
        <p:txBody>
          <a:bodyPr wrap="square" rtlCol="0">
            <a:spAutoFit/>
          </a:bodyPr>
          <a:lstStyle/>
          <a:p>
            <a:r>
              <a:rPr lang="en-US" sz="2600" dirty="0" smtClean="0">
                <a:solidFill>
                  <a:schemeClr val="accent1"/>
                </a:solidFill>
                <a:latin typeface="Chalkboard"/>
                <a:cs typeface="Chalkboard"/>
              </a:rPr>
              <a:t>Coincidence</a:t>
            </a:r>
            <a:endParaRPr lang="en-US" sz="2600" dirty="0">
              <a:solidFill>
                <a:schemeClr val="accent1"/>
              </a:solidFill>
              <a:latin typeface="Chalkboard"/>
              <a:cs typeface="Chalkboard"/>
            </a:endParaRPr>
          </a:p>
        </p:txBody>
      </p:sp>
    </p:spTree>
    <p:extLst>
      <p:ext uri="{BB962C8B-B14F-4D97-AF65-F5344CB8AC3E}">
        <p14:creationId xmlns:p14="http://schemas.microsoft.com/office/powerpoint/2010/main" val="14420657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Does stress cause stomach ulcers?</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447073" y="2220754"/>
            <a:ext cx="2925279" cy="3257184"/>
          </a:xfrm>
        </p:spPr>
      </p:pic>
      <p:sp>
        <p:nvSpPr>
          <p:cNvPr id="3" name="Slide Number Placeholder 2"/>
          <p:cNvSpPr>
            <a:spLocks noGrp="1"/>
          </p:cNvSpPr>
          <p:nvPr>
            <p:ph type="sldNum" sz="quarter" idx="12"/>
          </p:nvPr>
        </p:nvSpPr>
        <p:spPr/>
        <p:txBody>
          <a:bodyPr/>
          <a:lstStyle/>
          <a:p>
            <a:pPr>
              <a:defRPr/>
            </a:pPr>
            <a:fld id="{0652A604-377E-4C76-BC50-1B737955C6F9}" type="slidenum">
              <a:rPr lang="en-US" smtClean="0"/>
              <a:pPr>
                <a:defRPr/>
              </a:pPr>
              <a:t>22</a:t>
            </a:fld>
            <a:endParaRPr lang="en-US"/>
          </a:p>
        </p:txBody>
      </p:sp>
    </p:spTree>
    <p:extLst>
      <p:ext uri="{BB962C8B-B14F-4D97-AF65-F5344CB8AC3E}">
        <p14:creationId xmlns:p14="http://schemas.microsoft.com/office/powerpoint/2010/main" val="40195067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l="25417" t="30641" r="55000" b="22222"/>
          <a:stretch/>
        </p:blipFill>
        <p:spPr>
          <a:xfrm>
            <a:off x="1917456" y="1774117"/>
            <a:ext cx="3581400" cy="3636764"/>
          </a:xfrm>
          <a:prstGeom prst="rect">
            <a:avLst/>
          </a:prstGeom>
        </p:spPr>
      </p:pic>
      <p:sp>
        <p:nvSpPr>
          <p:cNvPr id="2" name="Title 1"/>
          <p:cNvSpPr>
            <a:spLocks noGrp="1"/>
          </p:cNvSpPr>
          <p:nvPr>
            <p:ph type="title"/>
          </p:nvPr>
        </p:nvSpPr>
        <p:spPr>
          <a:xfrm>
            <a:off x="1981200" y="1063230"/>
            <a:ext cx="8229600" cy="645998"/>
          </a:xfrm>
        </p:spPr>
        <p:txBody>
          <a:bodyPr>
            <a:normAutofit fontScale="90000"/>
          </a:bodyPr>
          <a:lstStyle/>
          <a:p>
            <a:r>
              <a:rPr lang="en-US" dirty="0" smtClean="0"/>
              <a:t>Which is healthier?</a:t>
            </a:r>
            <a:endParaRPr lang="en-US" dirty="0"/>
          </a:p>
        </p:txBody>
      </p:sp>
      <p:sp>
        <p:nvSpPr>
          <p:cNvPr id="5" name="Slide Number Placeholder 4"/>
          <p:cNvSpPr>
            <a:spLocks noGrp="1"/>
          </p:cNvSpPr>
          <p:nvPr>
            <p:ph type="sldNum" sz="quarter" idx="12"/>
          </p:nvPr>
        </p:nvSpPr>
        <p:spPr/>
        <p:txBody>
          <a:bodyPr/>
          <a:lstStyle/>
          <a:p>
            <a:pPr>
              <a:defRPr/>
            </a:pPr>
            <a:fld id="{7531D82F-4D13-4101-8B2B-3590CC9E8CC4}" type="slidenum">
              <a:rPr lang="en-US" smtClean="0"/>
              <a:pPr>
                <a:defRPr/>
              </a:pPr>
              <a:t>23</a:t>
            </a:fld>
            <a:endParaRPr lang="en-US"/>
          </a:p>
        </p:txBody>
      </p:sp>
      <p:pic>
        <p:nvPicPr>
          <p:cNvPr id="6" name="Picture 5"/>
          <p:cNvPicPr>
            <a:picLocks noChangeAspect="1"/>
          </p:cNvPicPr>
          <p:nvPr/>
        </p:nvPicPr>
        <p:blipFill rotWithShape="1">
          <a:blip r:embed="rId4"/>
          <a:srcRect l="25000" t="16366" r="55000" b="34746"/>
          <a:stretch/>
        </p:blipFill>
        <p:spPr>
          <a:xfrm>
            <a:off x="6515100" y="1774117"/>
            <a:ext cx="3657600" cy="3571875"/>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4501" y="1774117"/>
            <a:ext cx="4762500" cy="3571875"/>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75947" y="1774117"/>
            <a:ext cx="4762500" cy="3571875"/>
          </a:xfrm>
          <a:prstGeom prst="rect">
            <a:avLst/>
          </a:prstGeom>
        </p:spPr>
      </p:pic>
    </p:spTree>
    <p:extLst>
      <p:ext uri="{BB962C8B-B14F-4D97-AF65-F5344CB8AC3E}">
        <p14:creationId xmlns:p14="http://schemas.microsoft.com/office/powerpoint/2010/main" val="27399135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Autofit/>
          </a:bodyPr>
          <a:lstStyle/>
          <a:p>
            <a:pPr eaLnBrk="1" hangingPunct="1"/>
            <a:r>
              <a:rPr lang="en-US" altLang="en-US" sz="4000" dirty="0" smtClean="0">
                <a:solidFill>
                  <a:srgbClr val="000066"/>
                </a:solidFill>
              </a:rPr>
              <a:t>“Like Goes with Like”</a:t>
            </a:r>
            <a:endParaRPr lang="en-US" altLang="en-US" sz="4000" dirty="0">
              <a:solidFill>
                <a:srgbClr val="000066"/>
              </a:solidFill>
            </a:endParaRPr>
          </a:p>
        </p:txBody>
      </p:sp>
      <p:sp>
        <p:nvSpPr>
          <p:cNvPr id="322563" name="Rectangle 3"/>
          <p:cNvSpPr>
            <a:spLocks noGrp="1" noChangeArrowheads="1"/>
          </p:cNvSpPr>
          <p:nvPr>
            <p:ph type="body" sz="half" idx="1"/>
          </p:nvPr>
        </p:nvSpPr>
        <p:spPr>
          <a:xfrm>
            <a:off x="1016000" y="1524000"/>
            <a:ext cx="9956800" cy="4267200"/>
          </a:xfrm>
        </p:spPr>
        <p:txBody>
          <a:bodyPr>
            <a:normAutofit/>
          </a:bodyPr>
          <a:lstStyle/>
          <a:p>
            <a:pPr marL="0" indent="0" fontAlgn="base">
              <a:spcBef>
                <a:spcPct val="30000"/>
              </a:spcBef>
              <a:spcAft>
                <a:spcPct val="0"/>
              </a:spcAft>
              <a:buNone/>
              <a:defRPr/>
            </a:pPr>
            <a:r>
              <a:rPr lang="en-US" sz="2800" b="1" dirty="0">
                <a:latin typeface="Arial" panose="020B0604020202020204" pitchFamily="34" charset="0"/>
                <a:ea typeface="ＭＳ Ｐゴシック" pitchFamily="-128" charset="-128"/>
                <a:cs typeface="Arial" panose="020B0604020202020204" pitchFamily="34" charset="0"/>
              </a:rPr>
              <a:t>Representativeness Heuristic:</a:t>
            </a:r>
            <a:r>
              <a:rPr lang="en-US" sz="2800" dirty="0">
                <a:latin typeface="Arial" panose="020B0604020202020204" pitchFamily="34" charset="0"/>
                <a:ea typeface="ＭＳ Ｐゴシック" pitchFamily="-128" charset="-128"/>
                <a:cs typeface="Arial" panose="020B0604020202020204" pitchFamily="34" charset="0"/>
              </a:rPr>
              <a:t> A mental shortcut strategy for deciding the likelihood of an event based on how much it resembles what we consider to be a “typical” example of that event.</a:t>
            </a:r>
          </a:p>
          <a:p>
            <a:pPr eaLnBrk="1" hangingPunct="1"/>
            <a:endParaRPr lang="en-US" altLang="en-US" sz="1800" dirty="0"/>
          </a:p>
          <a:p>
            <a:pPr eaLnBrk="1" hangingPunct="1"/>
            <a:r>
              <a:rPr lang="en-US" altLang="en-US" sz="1800" dirty="0"/>
              <a:t>Examples</a:t>
            </a:r>
          </a:p>
          <a:p>
            <a:pPr lvl="1" eaLnBrk="1" hangingPunct="1"/>
            <a:r>
              <a:rPr lang="en-US" altLang="en-US" sz="1800" dirty="0"/>
              <a:t>Stress – ulcers; Homeopathy; Vision problems – ground bats; Asthma – lungs of fox</a:t>
            </a:r>
          </a:p>
          <a:p>
            <a:pPr lvl="1" eaLnBrk="1" hangingPunct="1"/>
            <a:r>
              <a:rPr lang="en-US" altLang="en-US" sz="1800" dirty="0"/>
              <a:t>Astrology, graphology, psychoanalysis, Rorschach, etc..</a:t>
            </a:r>
          </a:p>
          <a:p>
            <a:pPr eaLnBrk="1" hangingPunct="1"/>
            <a:endParaRPr lang="en-US" altLang="en-US" sz="2625" dirty="0"/>
          </a:p>
        </p:txBody>
      </p:sp>
    </p:spTree>
    <p:extLst>
      <p:ext uri="{BB962C8B-B14F-4D97-AF65-F5344CB8AC3E}">
        <p14:creationId xmlns:p14="http://schemas.microsoft.com/office/powerpoint/2010/main" val="1957036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22563">
                                            <p:txEl>
                                              <p:pRg st="2" end="2"/>
                                            </p:txEl>
                                          </p:spTgt>
                                        </p:tgtEl>
                                        <p:attrNameLst>
                                          <p:attrName>style.visibility</p:attrName>
                                        </p:attrNameLst>
                                      </p:cBhvr>
                                      <p:to>
                                        <p:strVal val="visible"/>
                                      </p:to>
                                    </p:set>
                                    <p:anim to="" calcmode="lin" valueType="num">
                                      <p:cBhvr>
                                        <p:cTn id="7" dur="1" fill="hold"/>
                                        <p:tgtEl>
                                          <p:spTgt spid="322563">
                                            <p:txEl>
                                              <p:pRg st="2" end="2"/>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22563">
                                            <p:txEl>
                                              <p:pRg st="3" end="3"/>
                                            </p:txEl>
                                          </p:spTgt>
                                        </p:tgtEl>
                                        <p:attrNameLst>
                                          <p:attrName>style.visibility</p:attrName>
                                        </p:attrNameLst>
                                      </p:cBhvr>
                                      <p:to>
                                        <p:strVal val="visible"/>
                                      </p:to>
                                    </p:set>
                                    <p:anim to="" calcmode="lin" valueType="num">
                                      <p:cBhvr>
                                        <p:cTn id="12" dur="1" fill="hold"/>
                                        <p:tgtEl>
                                          <p:spTgt spid="322563">
                                            <p:txEl>
                                              <p:pRg st="3" end="3"/>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22563">
                                            <p:txEl>
                                              <p:pRg st="4" end="4"/>
                                            </p:txEl>
                                          </p:spTgt>
                                        </p:tgtEl>
                                        <p:attrNameLst>
                                          <p:attrName>style.visibility</p:attrName>
                                        </p:attrNameLst>
                                      </p:cBhvr>
                                      <p:to>
                                        <p:strVal val="visible"/>
                                      </p:to>
                                    </p:set>
                                    <p:anim to="" calcmode="lin" valueType="num">
                                      <p:cBhvr>
                                        <p:cTn id="17" dur="1" fill="hold"/>
                                        <p:tgtEl>
                                          <p:spTgt spid="322563">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bldLvl="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2133600" y="971550"/>
            <a:ext cx="7543800" cy="700088"/>
          </a:xfrm>
        </p:spPr>
        <p:txBody>
          <a:bodyPr>
            <a:normAutofit fontScale="90000"/>
          </a:bodyPr>
          <a:lstStyle/>
          <a:p>
            <a:pPr eaLnBrk="1" hangingPunct="1">
              <a:defRPr/>
            </a:pPr>
            <a:r>
              <a:rPr lang="en-US" dirty="0" smtClean="0">
                <a:latin typeface="Tw Cen MT" charset="0"/>
                <a:ea typeface="ＭＳ Ｐゴシック" charset="0"/>
              </a:rPr>
              <a:t>Base </a:t>
            </a:r>
            <a:r>
              <a:rPr lang="en-US" dirty="0">
                <a:latin typeface="Tw Cen MT" charset="0"/>
                <a:ea typeface="ＭＳ Ｐゴシック" charset="0"/>
              </a:rPr>
              <a:t>r</a:t>
            </a:r>
            <a:r>
              <a:rPr lang="en-US" dirty="0" smtClean="0">
                <a:latin typeface="Tw Cen MT" charset="0"/>
                <a:ea typeface="ＭＳ Ｐゴシック" charset="0"/>
              </a:rPr>
              <a:t>ate neglect</a:t>
            </a:r>
            <a:endParaRPr lang="en-US" dirty="0">
              <a:latin typeface="Tw Cen MT" charset="0"/>
              <a:ea typeface="ＭＳ Ｐゴシック" charset="0"/>
            </a:endParaRPr>
          </a:p>
        </p:txBody>
      </p:sp>
      <p:pic>
        <p:nvPicPr>
          <p:cNvPr id="129026" name="Picture 3" descr="represent_profiling"/>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1117600" y="1981200"/>
            <a:ext cx="9930939" cy="3657600"/>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1048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ext Box 4"/>
          <p:cNvSpPr txBox="1">
            <a:spLocks noChangeArrowheads="1"/>
          </p:cNvSpPr>
          <p:nvPr/>
        </p:nvSpPr>
        <p:spPr bwMode="auto">
          <a:xfrm>
            <a:off x="2209800" y="4572001"/>
            <a:ext cx="5795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1pPr>
            <a:lvl2pPr marL="742950" indent="-28575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2pPr>
            <a:lvl3pPr marL="11430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3pPr>
            <a:lvl4pPr marL="16002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4pPr>
            <a:lvl5pPr marL="20574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5pPr>
            <a:lvl6pPr marL="25146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6pPr>
            <a:lvl7pPr marL="29718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7pPr>
            <a:lvl8pPr marL="34290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8pPr>
            <a:lvl9pPr marL="38862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9pPr>
          </a:lstStyle>
          <a:p>
            <a:r>
              <a:rPr lang="en-US" altLang="en-US" dirty="0">
                <a:solidFill>
                  <a:schemeClr val="tx1"/>
                </a:solidFill>
                <a:cs typeface="Arial" panose="020B0604020202020204" pitchFamily="34" charset="0"/>
              </a:rPr>
              <a:t>Which coin toss sequence is more likely?</a:t>
            </a:r>
          </a:p>
        </p:txBody>
      </p:sp>
      <p:pic>
        <p:nvPicPr>
          <p:cNvPr id="14029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2" y="1943101"/>
            <a:ext cx="942975"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2" y="1943101"/>
            <a:ext cx="942975"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2" y="1943101"/>
            <a:ext cx="942975"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2" y="1943101"/>
            <a:ext cx="942975"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2" y="1943101"/>
            <a:ext cx="942975"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5"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1" y="2743200"/>
            <a:ext cx="12065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6"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1" y="2743200"/>
            <a:ext cx="12065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7"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1" y="2743200"/>
            <a:ext cx="12065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8"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2" y="2857501"/>
            <a:ext cx="942975"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9"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2" y="2800351"/>
            <a:ext cx="942975"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300" name="Rectangle 14"/>
          <p:cNvSpPr>
            <a:spLocks noChangeArrowheads="1"/>
          </p:cNvSpPr>
          <p:nvPr/>
        </p:nvSpPr>
        <p:spPr bwMode="auto">
          <a:xfrm>
            <a:off x="2258003" y="534789"/>
            <a:ext cx="47214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1pPr>
            <a:lvl2pPr marL="742950" indent="-28575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2pPr>
            <a:lvl3pPr marL="11430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3pPr>
            <a:lvl4pPr marL="16002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4pPr>
            <a:lvl5pPr marL="2057400" indent="-228600" eaLnBrk="0" hangingPunct="0">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5pPr>
            <a:lvl6pPr marL="25146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6pPr>
            <a:lvl7pPr marL="29718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7pPr>
            <a:lvl8pPr marL="34290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8pPr>
            <a:lvl9pPr marL="3886200" indent="-228600" eaLnBrk="0" fontAlgn="base" hangingPunct="0">
              <a:spcBef>
                <a:spcPct val="0"/>
              </a:spcBef>
              <a:spcAft>
                <a:spcPct val="0"/>
              </a:spcAft>
              <a:defRPr sz="2400">
                <a:solidFill>
                  <a:srgbClr val="003300"/>
                </a:solidFill>
                <a:latin typeface="Arial" panose="020B0604020202020204" pitchFamily="34" charset="0"/>
                <a:ea typeface="MS PGothic" panose="020B0600070205080204" pitchFamily="34" charset="-128"/>
                <a:sym typeface="Arial" panose="020B0604020202020204" pitchFamily="34" charset="0"/>
              </a:defRPr>
            </a:lvl9pPr>
          </a:lstStyle>
          <a:p>
            <a:pPr eaLnBrk="1" hangingPunct="1"/>
            <a:r>
              <a:rPr lang="en-US" sz="2800">
                <a:latin typeface="Tw Cen MT" charset="0"/>
                <a:ea typeface="ＭＳ Ｐゴシック" charset="0"/>
              </a:rPr>
              <a:t>(Mis)perceptions of Randomness</a:t>
            </a:r>
            <a:endParaRPr lang="en-US" altLang="en-US" sz="2700">
              <a:solidFill>
                <a:srgbClr val="FFFFFF"/>
              </a:solidFill>
            </a:endParaRPr>
          </a:p>
        </p:txBody>
      </p:sp>
      <p:pic>
        <p:nvPicPr>
          <p:cNvPr id="1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47200" y="534789"/>
            <a:ext cx="2459403" cy="271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78950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Representative </a:t>
            </a:r>
            <a:r>
              <a:rPr lang="en-US" dirty="0"/>
              <a:t>Heuristic</a:t>
            </a:r>
          </a:p>
        </p:txBody>
      </p:sp>
      <p:sp>
        <p:nvSpPr>
          <p:cNvPr id="3" name="Content Placeholder 2"/>
          <p:cNvSpPr>
            <a:spLocks noGrp="1"/>
          </p:cNvSpPr>
          <p:nvPr>
            <p:ph type="body" idx="1"/>
          </p:nvPr>
        </p:nvSpPr>
        <p:spPr/>
        <p:txBody>
          <a:bodyPr/>
          <a:lstStyle/>
          <a:p>
            <a:pPr marL="620159" lvl="1" indent="-385763">
              <a:spcBef>
                <a:spcPts val="900"/>
              </a:spcBef>
              <a:buFont typeface="+mj-lt"/>
              <a:buAutoNum type="arabicPeriod"/>
            </a:pPr>
            <a:r>
              <a:rPr lang="en-US" sz="2400" dirty="0"/>
              <a:t>Ignoring base rates, or how common something is in a particular population</a:t>
            </a:r>
          </a:p>
          <a:p>
            <a:pPr marL="620159" lvl="1" indent="-385763">
              <a:spcBef>
                <a:spcPts val="900"/>
              </a:spcBef>
              <a:buFont typeface="+mj-lt"/>
              <a:buAutoNum type="arabicPeriod"/>
            </a:pPr>
            <a:r>
              <a:rPr lang="en-US" sz="2400" dirty="0"/>
              <a:t>Drawing conclusions from very small sets of data (e.g., personal experience)</a:t>
            </a:r>
          </a:p>
          <a:p>
            <a:pPr marL="620159" lvl="1" indent="-385763">
              <a:spcBef>
                <a:spcPts val="900"/>
              </a:spcBef>
              <a:buFont typeface="+mj-lt"/>
              <a:buAutoNum type="arabicPeriod"/>
            </a:pPr>
            <a:r>
              <a:rPr lang="en-US" sz="2400" dirty="0">
                <a:cs typeface="Arial"/>
              </a:rPr>
              <a:t>Misperceptions of randomness</a:t>
            </a:r>
          </a:p>
          <a:p>
            <a:pPr marL="0" indent="0">
              <a:buNone/>
            </a:pPr>
            <a:endParaRPr lang="en-US" dirty="0"/>
          </a:p>
          <a:p>
            <a:endParaRPr lang="en-US" dirty="0"/>
          </a:p>
        </p:txBody>
      </p:sp>
    </p:spTree>
    <p:extLst>
      <p:ext uri="{BB962C8B-B14F-4D97-AF65-F5344CB8AC3E}">
        <p14:creationId xmlns:p14="http://schemas.microsoft.com/office/powerpoint/2010/main" val="438292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Ways That Intuition Can Be </a:t>
            </a:r>
            <a:r>
              <a:rPr lang="en-US" sz="4400" dirty="0" smtClean="0"/>
              <a:t>Biased</a:t>
            </a:r>
            <a:endParaRPr lang="en-US" sz="4400" dirty="0"/>
          </a:p>
        </p:txBody>
      </p:sp>
      <p:sp>
        <p:nvSpPr>
          <p:cNvPr id="3" name="Text Placeholder 2"/>
          <p:cNvSpPr>
            <a:spLocks noGrp="1"/>
          </p:cNvSpPr>
          <p:nvPr>
            <p:ph type="body" sz="quarter" idx="10"/>
          </p:nvPr>
        </p:nvSpPr>
        <p:spPr/>
        <p:txBody>
          <a:bodyPr/>
          <a:lstStyle/>
          <a:p>
            <a:r>
              <a:rPr lang="en-US" sz="2800" dirty="0"/>
              <a:t>Focusing on the evidence we like best</a:t>
            </a:r>
          </a:p>
          <a:p>
            <a:pPr lvl="1"/>
            <a:r>
              <a:rPr lang="en-US" b="1" dirty="0"/>
              <a:t>Confirmation bias</a:t>
            </a:r>
          </a:p>
        </p:txBody>
      </p:sp>
      <p:pic>
        <p:nvPicPr>
          <p:cNvPr id="6" name="Picture 5" descr="Figure 2.9 is a stressed woman talking to a female therapist while the therapist is taking notes. The caption reads: Confirmation bias.This therapist suspects her client has an anxiety disorder. What kinds of questions should she be asking that would both potentially confirm and potentially disconfirm her hypothesis?">
            <a:extLst>
              <a:ext uri="{FF2B5EF4-FFF2-40B4-BE49-F238E27FC236}">
                <a16:creationId xmlns:a16="http://schemas.microsoft.com/office/drawing/2014/main" xmlns="" id="{5405A848-6CF6-9E4D-95E4-1FC5AA9E09FF}"/>
              </a:ext>
            </a:extLst>
          </p:cNvPr>
          <p:cNvPicPr>
            <a:picLocks noChangeAspect="1"/>
          </p:cNvPicPr>
          <p:nvPr/>
        </p:nvPicPr>
        <p:blipFill rotWithShape="1">
          <a:blip r:embed="rId3"/>
          <a:srcRect b="12892"/>
          <a:stretch/>
        </p:blipFill>
        <p:spPr>
          <a:xfrm>
            <a:off x="6612910" y="2138180"/>
            <a:ext cx="4205145" cy="2787947"/>
          </a:xfrm>
          <a:prstGeom prst="rect">
            <a:avLst/>
          </a:prstGeom>
        </p:spPr>
      </p:pic>
    </p:spTree>
    <p:extLst>
      <p:ext uri="{BB962C8B-B14F-4D97-AF65-F5344CB8AC3E}">
        <p14:creationId xmlns:p14="http://schemas.microsoft.com/office/powerpoint/2010/main" val="4818623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09600" y="274638"/>
            <a:ext cx="10972800" cy="563562"/>
          </a:xfrm>
        </p:spPr>
        <p:txBody>
          <a:bodyPr>
            <a:normAutofit fontScale="90000"/>
          </a:bodyPr>
          <a:lstStyle/>
          <a:p>
            <a:r>
              <a:rPr lang="en-US" b="1" dirty="0">
                <a:latin typeface="Arial" charset="0"/>
                <a:ea typeface="ＭＳ Ｐゴシック" charset="0"/>
                <a:cs typeface="ＭＳ Ｐゴシック" charset="0"/>
              </a:rPr>
              <a:t>Confirmation bias</a:t>
            </a:r>
            <a:br>
              <a:rPr lang="en-US" b="1" dirty="0">
                <a:latin typeface="Arial" charset="0"/>
                <a:ea typeface="ＭＳ Ｐゴシック" charset="0"/>
                <a:cs typeface="ＭＳ Ｐゴシック" charset="0"/>
              </a:rPr>
            </a:br>
            <a:endParaRPr lang="en-US" dirty="0">
              <a:latin typeface="Arial" charset="0"/>
              <a:ea typeface="ＭＳ Ｐゴシック" charset="0"/>
              <a:cs typeface="ＭＳ Ｐゴシック" charset="0"/>
            </a:endParaRPr>
          </a:p>
        </p:txBody>
      </p:sp>
      <p:sp>
        <p:nvSpPr>
          <p:cNvPr id="39939" name="Rectangle 3"/>
          <p:cNvSpPr>
            <a:spLocks noGrp="1" noChangeArrowheads="1"/>
          </p:cNvSpPr>
          <p:nvPr>
            <p:ph type="body" idx="1"/>
          </p:nvPr>
        </p:nvSpPr>
        <p:spPr>
          <a:xfrm>
            <a:off x="609600" y="1676400"/>
            <a:ext cx="10972800" cy="4953000"/>
          </a:xfrm>
        </p:spPr>
        <p:txBody>
          <a:bodyPr/>
          <a:lstStyle/>
          <a:p>
            <a:pPr>
              <a:lnSpc>
                <a:spcPct val="80000"/>
              </a:lnSpc>
            </a:pPr>
            <a:r>
              <a:rPr lang="en-GB" dirty="0" smtClean="0">
                <a:latin typeface="Arial" charset="0"/>
                <a:ea typeface="ＭＳ Ｐゴシック" charset="0"/>
              </a:rPr>
              <a:t>the </a:t>
            </a:r>
            <a:r>
              <a:rPr lang="en-GB" dirty="0">
                <a:latin typeface="Arial" charset="0"/>
                <a:ea typeface="ＭＳ Ｐゴシック" charset="0"/>
              </a:rPr>
              <a:t>tendency to search for </a:t>
            </a:r>
            <a:r>
              <a:rPr lang="en-GB" dirty="0" smtClean="0">
                <a:latin typeface="Arial" charset="0"/>
                <a:ea typeface="ＭＳ Ｐゴシック" charset="0"/>
              </a:rPr>
              <a:t>and readily believe information </a:t>
            </a:r>
            <a:r>
              <a:rPr lang="en-GB" dirty="0">
                <a:latin typeface="Arial" charset="0"/>
                <a:ea typeface="ＭＳ Ｐゴシック" charset="0"/>
              </a:rPr>
              <a:t>in a way that confirms one's preconceptions.</a:t>
            </a:r>
          </a:p>
          <a:p>
            <a:pPr lvl="1">
              <a:lnSpc>
                <a:spcPct val="80000"/>
              </a:lnSpc>
            </a:pPr>
            <a:endParaRPr lang="en-GB" sz="2400" dirty="0">
              <a:latin typeface="Arial" charset="0"/>
              <a:ea typeface="ＭＳ Ｐゴシック" charset="0"/>
            </a:endParaRPr>
          </a:p>
          <a:p>
            <a:pPr lvl="1">
              <a:lnSpc>
                <a:spcPct val="80000"/>
              </a:lnSpc>
            </a:pPr>
            <a:r>
              <a:rPr lang="en-GB" sz="2400" dirty="0">
                <a:latin typeface="Arial" charset="0"/>
                <a:ea typeface="ＭＳ Ｐゴシック" charset="0"/>
              </a:rPr>
              <a:t>1. Seek confirmatory info.</a:t>
            </a:r>
          </a:p>
          <a:p>
            <a:pPr lvl="1">
              <a:lnSpc>
                <a:spcPct val="80000"/>
              </a:lnSpc>
            </a:pPr>
            <a:r>
              <a:rPr lang="en-GB" sz="2400" dirty="0">
                <a:latin typeface="Arial" charset="0"/>
                <a:ea typeface="ＭＳ Ｐゴシック" charset="0"/>
              </a:rPr>
              <a:t>2. Don</a:t>
            </a:r>
            <a:r>
              <a:rPr lang="fr-FR" sz="2400" dirty="0">
                <a:latin typeface="Arial" charset="0"/>
                <a:ea typeface="ＭＳ Ｐゴシック" charset="0"/>
              </a:rPr>
              <a:t>’</a:t>
            </a:r>
            <a:r>
              <a:rPr lang="en-GB" altLang="ja-JP" sz="2400" dirty="0">
                <a:latin typeface="Arial" charset="0"/>
                <a:ea typeface="ＭＳ Ｐゴシック" charset="0"/>
              </a:rPr>
              <a:t>t use disconfirming info to adjust beliefs.</a:t>
            </a:r>
          </a:p>
          <a:p>
            <a:pPr lvl="1">
              <a:lnSpc>
                <a:spcPct val="80000"/>
              </a:lnSpc>
            </a:pPr>
            <a:r>
              <a:rPr lang="en-GB" sz="2400" dirty="0">
                <a:latin typeface="Arial" charset="0"/>
                <a:ea typeface="ＭＳ Ｐゴシック" charset="0"/>
              </a:rPr>
              <a:t>3</a:t>
            </a:r>
            <a:r>
              <a:rPr lang="en-GB" sz="2400" dirty="0" smtClean="0">
                <a:latin typeface="Arial" charset="0"/>
                <a:ea typeface="ＭＳ Ｐゴシック" charset="0"/>
              </a:rPr>
              <a:t>. </a:t>
            </a:r>
            <a:r>
              <a:rPr lang="en-GB" sz="2400" dirty="0">
                <a:latin typeface="Arial" charset="0"/>
                <a:ea typeface="ＭＳ Ｐゴシック" charset="0"/>
              </a:rPr>
              <a:t>Better memory for confirming evidence than for disconfirming evidence; recall in distorted form that robs the evidence of its force.</a:t>
            </a:r>
          </a:p>
          <a:p>
            <a:pPr lvl="1">
              <a:lnSpc>
                <a:spcPct val="80000"/>
              </a:lnSpc>
            </a:pPr>
            <a:r>
              <a:rPr lang="en-GB" sz="2400" dirty="0" smtClean="0">
                <a:latin typeface="Arial" charset="0"/>
                <a:ea typeface="ＭＳ Ｐゴシック" charset="0"/>
              </a:rPr>
              <a:t>4. </a:t>
            </a:r>
            <a:r>
              <a:rPr lang="en-GB" sz="2400" dirty="0">
                <a:latin typeface="Arial" charset="0"/>
                <a:ea typeface="ＭＳ Ｐゴシック" charset="0"/>
              </a:rPr>
              <a:t>Fail to consider alternative hypotheses that might explain the available data just as well as their current hypothesis does.</a:t>
            </a:r>
          </a:p>
          <a:p>
            <a:pPr lvl="1" eaLnBrk="1" hangingPunct="1">
              <a:buFont typeface="Wingdings" charset="0"/>
              <a:buNone/>
            </a:pPr>
            <a:endParaRPr lang="en-US" altLang="ja-JP" dirty="0">
              <a:latin typeface="Arial" charset="0"/>
              <a:ea typeface="ＭＳ Ｐゴシック" charset="0"/>
            </a:endParaRPr>
          </a:p>
          <a:p>
            <a:pPr lvl="1" eaLnBrk="1" hangingPunct="1">
              <a:buFont typeface="Wingdings" charset="0"/>
              <a:buNone/>
            </a:pPr>
            <a:endParaRPr lang="en-US" altLang="ja-JP" dirty="0">
              <a:latin typeface="Arial" charset="0"/>
              <a:ea typeface="ＭＳ Ｐゴシック" charset="0"/>
            </a:endParaRPr>
          </a:p>
        </p:txBody>
      </p:sp>
    </p:spTree>
    <p:extLst>
      <p:ext uri="{BB962C8B-B14F-4D97-AF65-F5344CB8AC3E}">
        <p14:creationId xmlns:p14="http://schemas.microsoft.com/office/powerpoint/2010/main" val="3505367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3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939">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939">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99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28600"/>
            <a:ext cx="11885084" cy="612244"/>
          </a:xfrm>
        </p:spPr>
        <p:txBody>
          <a:bodyPr>
            <a:normAutofit fontScale="90000"/>
          </a:bodyPr>
          <a:lstStyle/>
          <a:p>
            <a:r>
              <a:rPr lang="en-US" sz="2600" dirty="0" smtClean="0"/>
              <a:t>Compared to what? </a:t>
            </a:r>
            <a:br>
              <a:rPr lang="en-US" sz="2600" dirty="0" smtClean="0"/>
            </a:br>
            <a:r>
              <a:rPr lang="en-US" sz="2600" b="1" dirty="0" smtClean="0">
                <a:solidFill>
                  <a:srgbClr val="FF0000"/>
                </a:solidFill>
              </a:rPr>
              <a:t>1. </a:t>
            </a:r>
            <a:r>
              <a:rPr lang="en-US" sz="2600" b="1" i="1" dirty="0" smtClean="0">
                <a:solidFill>
                  <a:srgbClr val="FF0000"/>
                </a:solidFill>
              </a:rPr>
              <a:t>Lack of comparison condition</a:t>
            </a:r>
            <a:endParaRPr lang="en-US" sz="2600" b="1" i="1" dirty="0">
              <a:solidFill>
                <a:srgbClr val="FF0000"/>
              </a:solidFill>
            </a:endParaRPr>
          </a:p>
        </p:txBody>
      </p:sp>
      <p:sp>
        <p:nvSpPr>
          <p:cNvPr id="5" name="Content Placeholder 2"/>
          <p:cNvSpPr>
            <a:spLocks noGrp="1"/>
          </p:cNvSpPr>
          <p:nvPr>
            <p:ph idx="1"/>
          </p:nvPr>
        </p:nvSpPr>
        <p:spPr>
          <a:xfrm>
            <a:off x="402336" y="1269860"/>
            <a:ext cx="11338560" cy="5278324"/>
          </a:xfrm>
        </p:spPr>
        <p:txBody>
          <a:bodyPr>
            <a:normAutofit/>
          </a:bodyPr>
          <a:lstStyle/>
          <a:p>
            <a:pPr>
              <a:lnSpc>
                <a:spcPct val="120000"/>
              </a:lnSpc>
              <a:spcBef>
                <a:spcPts val="1200"/>
              </a:spcBef>
              <a:spcAft>
                <a:spcPts val="1200"/>
              </a:spcAft>
            </a:pPr>
            <a:endParaRPr lang="en-US" dirty="0" smtClean="0">
              <a:latin typeface="Times New Roman"/>
              <a:cs typeface="Times New Roman"/>
            </a:endParaRPr>
          </a:p>
          <a:p>
            <a:pPr lvl="1">
              <a:lnSpc>
                <a:spcPct val="120000"/>
              </a:lnSpc>
            </a:pPr>
            <a:endParaRPr lang="en-US" dirty="0">
              <a:latin typeface="Times New Roman"/>
              <a:cs typeface="Times New Roman"/>
            </a:endParaRPr>
          </a:p>
        </p:txBody>
      </p:sp>
      <p:sp>
        <p:nvSpPr>
          <p:cNvPr id="6" name="Slide Number Placeholder 5"/>
          <p:cNvSpPr>
            <a:spLocks noGrp="1"/>
          </p:cNvSpPr>
          <p:nvPr>
            <p:ph type="sldNum" sz="quarter" idx="12"/>
          </p:nvPr>
        </p:nvSpPr>
        <p:spPr/>
        <p:txBody>
          <a:bodyPr/>
          <a:lstStyle/>
          <a:p>
            <a:pPr>
              <a:defRPr/>
            </a:pPr>
            <a:fld id="{E4CD7A4C-6259-4953-BEFE-179476F80481}" type="slidenum">
              <a:rPr lang="en-US" smtClean="0"/>
              <a:pPr>
                <a:defRPr/>
              </a:pPr>
              <a:t>3</a:t>
            </a:fld>
            <a:endParaRPr lang="en-US"/>
          </a:p>
        </p:txBody>
      </p:sp>
      <p:pic>
        <p:nvPicPr>
          <p:cNvPr id="10" name="Picture 9" descr="candy-corn.jpg"/>
          <p:cNvPicPr>
            <a:picLocks noChangeAspect="1"/>
          </p:cNvPicPr>
          <p:nvPr/>
        </p:nvPicPr>
        <p:blipFill>
          <a:blip r:embed="rId3" cstate="print"/>
          <a:stretch>
            <a:fillRect/>
          </a:stretch>
        </p:blipFill>
        <p:spPr>
          <a:xfrm>
            <a:off x="1727200" y="1143001"/>
            <a:ext cx="3251200" cy="1637211"/>
          </a:xfrm>
          <a:prstGeom prst="rect">
            <a:avLst/>
          </a:prstGeom>
        </p:spPr>
      </p:pic>
      <p:pic>
        <p:nvPicPr>
          <p:cNvPr id="11" name="Picture 10" descr="sugar-and-hyperactivity-in-your-child-300x198.png"/>
          <p:cNvPicPr>
            <a:picLocks noChangeAspect="1"/>
          </p:cNvPicPr>
          <p:nvPr/>
        </p:nvPicPr>
        <p:blipFill>
          <a:blip r:embed="rId4" cstate="print"/>
          <a:stretch>
            <a:fillRect/>
          </a:stretch>
        </p:blipFill>
        <p:spPr>
          <a:xfrm>
            <a:off x="5892801" y="1143000"/>
            <a:ext cx="3223492" cy="1595628"/>
          </a:xfrm>
          <a:prstGeom prst="rect">
            <a:avLst/>
          </a:prstGeom>
        </p:spPr>
      </p:pic>
      <p:sp>
        <p:nvSpPr>
          <p:cNvPr id="4" name="Rectangle 3"/>
          <p:cNvSpPr/>
          <p:nvPr/>
        </p:nvSpPr>
        <p:spPr>
          <a:xfrm>
            <a:off x="1219200" y="5802868"/>
            <a:ext cx="10464800" cy="369332"/>
          </a:xfrm>
          <a:prstGeom prst="rect">
            <a:avLst/>
          </a:prstGeom>
        </p:spPr>
        <p:txBody>
          <a:bodyPr wrap="square">
            <a:spAutoFit/>
          </a:bodyPr>
          <a:lstStyle/>
          <a:p>
            <a:pPr algn="ctr"/>
            <a:r>
              <a:rPr lang="en-US" sz="1800" dirty="0" smtClean="0">
                <a:solidFill>
                  <a:srgbClr val="595959"/>
                </a:solidFill>
              </a:rPr>
              <a:t>Compared to times when you changed from incorrect to correct answer? </a:t>
            </a:r>
            <a:endParaRPr lang="en-US" sz="1800" dirty="0">
              <a:solidFill>
                <a:srgbClr val="595959"/>
              </a:solidFill>
            </a:endParaRPr>
          </a:p>
        </p:txBody>
      </p:sp>
      <p:pic>
        <p:nvPicPr>
          <p:cNvPr id="13" name="Picture 12"/>
          <p:cNvPicPr>
            <a:picLocks noChangeAspect="1"/>
          </p:cNvPicPr>
          <p:nvPr/>
        </p:nvPicPr>
        <p:blipFill>
          <a:blip r:embed="rId5"/>
          <a:stretch>
            <a:fillRect/>
          </a:stretch>
        </p:blipFill>
        <p:spPr>
          <a:xfrm>
            <a:off x="2184400" y="3812823"/>
            <a:ext cx="1761067" cy="1981200"/>
          </a:xfrm>
          <a:prstGeom prst="rect">
            <a:avLst/>
          </a:prstGeom>
        </p:spPr>
      </p:pic>
      <p:pic>
        <p:nvPicPr>
          <p:cNvPr id="15" name="Picture 14"/>
          <p:cNvPicPr>
            <a:picLocks noChangeAspect="1"/>
          </p:cNvPicPr>
          <p:nvPr/>
        </p:nvPicPr>
        <p:blipFill>
          <a:blip r:embed="rId6"/>
          <a:stretch>
            <a:fillRect/>
          </a:stretch>
        </p:blipFill>
        <p:spPr>
          <a:xfrm>
            <a:off x="5585179" y="3812823"/>
            <a:ext cx="3408167" cy="1702146"/>
          </a:xfrm>
          <a:prstGeom prst="rect">
            <a:avLst/>
          </a:prstGeom>
        </p:spPr>
      </p:pic>
      <p:sp>
        <p:nvSpPr>
          <p:cNvPr id="3" name="Rectangle 2"/>
          <p:cNvSpPr/>
          <p:nvPr/>
        </p:nvSpPr>
        <p:spPr>
          <a:xfrm>
            <a:off x="711200" y="2971800"/>
            <a:ext cx="10871200" cy="646331"/>
          </a:xfrm>
          <a:prstGeom prst="rect">
            <a:avLst/>
          </a:prstGeom>
        </p:spPr>
        <p:txBody>
          <a:bodyPr wrap="square">
            <a:spAutoFit/>
          </a:bodyPr>
          <a:lstStyle/>
          <a:p>
            <a:pPr>
              <a:spcBef>
                <a:spcPct val="30000"/>
              </a:spcBef>
              <a:defRPr/>
            </a:pPr>
            <a:r>
              <a:rPr lang="en-US" sz="1800" dirty="0" smtClean="0">
                <a:solidFill>
                  <a:srgbClr val="595959"/>
                </a:solidFill>
              </a:rPr>
              <a:t>Would </a:t>
            </a:r>
            <a:r>
              <a:rPr lang="en-US" sz="1800" dirty="0">
                <a:solidFill>
                  <a:srgbClr val="595959"/>
                </a:solidFill>
              </a:rPr>
              <a:t>the children have been “hyper” even without the candy? Would others </a:t>
            </a:r>
            <a:r>
              <a:rPr lang="en-US" sz="1800" i="1" dirty="0">
                <a:solidFill>
                  <a:srgbClr val="595959"/>
                </a:solidFill>
              </a:rPr>
              <a:t>perceive</a:t>
            </a:r>
            <a:r>
              <a:rPr lang="en-US" sz="1800" dirty="0">
                <a:solidFill>
                  <a:srgbClr val="595959"/>
                </a:solidFill>
              </a:rPr>
              <a:t> them as more hyper when they thought they consumed sweets versus thinking they consumed non-sweets? </a:t>
            </a:r>
          </a:p>
        </p:txBody>
      </p:sp>
    </p:spTree>
    <p:extLst>
      <p:ext uri="{BB962C8B-B14F-4D97-AF65-F5344CB8AC3E}">
        <p14:creationId xmlns:p14="http://schemas.microsoft.com/office/powerpoint/2010/main" val="37617350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4514" name="Content Placeholder 3" descr="57751_f0412.jpg"/>
          <p:cNvPicPr>
            <a:picLocks noGrp="1" noChangeAspect="1"/>
          </p:cNvPicPr>
          <p:nvPr>
            <p:ph idx="1"/>
          </p:nvPr>
        </p:nvPicPr>
        <p:blipFill>
          <a:blip r:embed="rId3">
            <a:extLst>
              <a:ext uri="{28A0092B-C50C-407E-A947-70E740481C1C}">
                <a14:useLocalDpi xmlns:a14="http://schemas.microsoft.com/office/drawing/2010/main" val="0"/>
              </a:ext>
            </a:extLst>
          </a:blip>
          <a:srcRect l="-2814" r="-2814"/>
          <a:stretch>
            <a:fillRect/>
          </a:stretch>
        </p:blipFill>
        <p:spPr>
          <a:xfrm>
            <a:off x="-10621" y="838200"/>
            <a:ext cx="12164489" cy="5017500"/>
          </a:xfrm>
        </p:spPr>
      </p:pic>
    </p:spTree>
    <p:extLst>
      <p:ext uri="{BB962C8B-B14F-4D97-AF65-F5344CB8AC3E}">
        <p14:creationId xmlns:p14="http://schemas.microsoft.com/office/powerpoint/2010/main" val="181169736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endParaRPr lang="en-US" dirty="0"/>
          </a:p>
        </p:txBody>
      </p:sp>
      <p:sp>
        <p:nvSpPr>
          <p:cNvPr id="3" name="Content Placeholder 2"/>
          <p:cNvSpPr>
            <a:spLocks noGrp="1"/>
          </p:cNvSpPr>
          <p:nvPr>
            <p:ph idx="1"/>
          </p:nvPr>
        </p:nvSpPr>
        <p:spPr>
          <a:xfrm>
            <a:off x="240271" y="1938337"/>
            <a:ext cx="5817528" cy="4000500"/>
          </a:xfrm>
        </p:spPr>
        <p:txBody>
          <a:bodyPr>
            <a:normAutofit/>
          </a:bodyPr>
          <a:lstStyle/>
          <a:p>
            <a:pPr>
              <a:lnSpc>
                <a:spcPct val="80000"/>
              </a:lnSpc>
            </a:pPr>
            <a:r>
              <a:rPr lang="en-GB" altLang="en-US" sz="2800" dirty="0"/>
              <a:t>Confirming </a:t>
            </a:r>
            <a:r>
              <a:rPr lang="en-GB" altLang="en-US" sz="2800" dirty="0" smtClean="0"/>
              <a:t>evidence: face value </a:t>
            </a:r>
          </a:p>
          <a:p>
            <a:pPr>
              <a:lnSpc>
                <a:spcPct val="80000"/>
              </a:lnSpc>
            </a:pPr>
            <a:r>
              <a:rPr lang="en-GB" altLang="en-US" sz="2800" dirty="0" smtClean="0"/>
              <a:t>Disconfirming evidence: </a:t>
            </a:r>
            <a:r>
              <a:rPr lang="en-GB" altLang="en-US" sz="2800" dirty="0"/>
              <a:t>reinterpret to diminish impact.</a:t>
            </a:r>
          </a:p>
        </p:txBody>
      </p:sp>
      <p:pic>
        <p:nvPicPr>
          <p:cNvPr id="4" name="Picture 3"/>
          <p:cNvPicPr>
            <a:picLocks noChangeAspect="1"/>
          </p:cNvPicPr>
          <p:nvPr/>
        </p:nvPicPr>
        <p:blipFill>
          <a:blip r:embed="rId3"/>
          <a:stretch>
            <a:fillRect/>
          </a:stretch>
        </p:blipFill>
        <p:spPr>
          <a:xfrm>
            <a:off x="6502400" y="228601"/>
            <a:ext cx="5080000" cy="6448535"/>
          </a:xfrm>
          <a:prstGeom prst="rect">
            <a:avLst/>
          </a:prstGeom>
        </p:spPr>
      </p:pic>
    </p:spTree>
    <p:extLst>
      <p:ext uri="{BB962C8B-B14F-4D97-AF65-F5344CB8AC3E}">
        <p14:creationId xmlns:p14="http://schemas.microsoft.com/office/powerpoint/2010/main" val="211152009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Ways That Intuition Can Be </a:t>
            </a:r>
            <a:r>
              <a:rPr lang="en-US" sz="4400" dirty="0" smtClean="0"/>
              <a:t>Biased</a:t>
            </a:r>
            <a:endParaRPr lang="en-US" sz="4400" dirty="0"/>
          </a:p>
        </p:txBody>
      </p:sp>
      <p:sp>
        <p:nvSpPr>
          <p:cNvPr id="3" name="Text Placeholder 2"/>
          <p:cNvSpPr>
            <a:spLocks noGrp="1"/>
          </p:cNvSpPr>
          <p:nvPr>
            <p:ph type="body" sz="quarter" idx="10"/>
          </p:nvPr>
        </p:nvSpPr>
        <p:spPr>
          <a:xfrm>
            <a:off x="585968" y="1606550"/>
            <a:ext cx="4567924" cy="3644900"/>
          </a:xfrm>
        </p:spPr>
        <p:txBody>
          <a:bodyPr/>
          <a:lstStyle/>
          <a:p>
            <a:r>
              <a:rPr lang="en-US" sz="2800" dirty="0"/>
              <a:t>Being biased about being biased</a:t>
            </a:r>
          </a:p>
          <a:p>
            <a:pPr lvl="1"/>
            <a:r>
              <a:rPr lang="en-US" b="1" dirty="0"/>
              <a:t>Bias blind spot</a:t>
            </a:r>
          </a:p>
        </p:txBody>
      </p:sp>
      <p:pic>
        <p:nvPicPr>
          <p:cNvPr id="6" name="Picture 5" descr="Figure 2.10 is a pharmaceutical saleswoman giving gifts to a female physician. The caption reads: The bias blind spot. A physician who receives a free gift from a pharmaceutical salesperson might believe she won’t be biased by it, but she may also believe other physicians will be persuaded by such gifts to prescribe the drug company’s medicines.">
            <a:extLst>
              <a:ext uri="{FF2B5EF4-FFF2-40B4-BE49-F238E27FC236}">
                <a16:creationId xmlns:a16="http://schemas.microsoft.com/office/drawing/2014/main" xmlns="" id="{E2E162DC-2FCC-734E-BE94-9B2EAF9681D9}"/>
              </a:ext>
            </a:extLst>
          </p:cNvPr>
          <p:cNvPicPr>
            <a:picLocks noChangeAspect="1"/>
          </p:cNvPicPr>
          <p:nvPr/>
        </p:nvPicPr>
        <p:blipFill>
          <a:blip r:embed="rId3"/>
          <a:stretch>
            <a:fillRect/>
          </a:stretch>
        </p:blipFill>
        <p:spPr>
          <a:xfrm>
            <a:off x="7413674" y="1173123"/>
            <a:ext cx="3315301" cy="4825412"/>
          </a:xfrm>
          <a:prstGeom prst="rect">
            <a:avLst/>
          </a:prstGeom>
        </p:spPr>
      </p:pic>
    </p:spTree>
    <p:extLst>
      <p:ext uri="{BB962C8B-B14F-4D97-AF65-F5344CB8AC3E}">
        <p14:creationId xmlns:p14="http://schemas.microsoft.com/office/powerpoint/2010/main" val="2851043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623" y="0"/>
            <a:ext cx="10159699" cy="1323509"/>
          </a:xfrm>
        </p:spPr>
        <p:txBody>
          <a:bodyPr/>
          <a:lstStyle/>
          <a:p>
            <a:r>
              <a:rPr lang="en-US" sz="4400" dirty="0"/>
              <a:t>Trusting Authorities on the Subject</a:t>
            </a:r>
          </a:p>
        </p:txBody>
      </p:sp>
      <p:pic>
        <p:nvPicPr>
          <p:cNvPr id="5" name="Picture 4" descr="Figure 2.11 is a combination of two images of celebrities posing in order to endorse products. The caption reads: Are celebrities authorities to be trusted?  When celebrities make claims about the health benefits of crystals, herbal supplements, or particular diets, should you believe them? Should you buy their products based only on these celebrities’ endorsements?">
            <a:extLst>
              <a:ext uri="{FF2B5EF4-FFF2-40B4-BE49-F238E27FC236}">
                <a16:creationId xmlns:a16="http://schemas.microsoft.com/office/drawing/2014/main" xmlns="" id="{6732DC78-91A2-884F-81F3-7FA84579908D}"/>
              </a:ext>
            </a:extLst>
          </p:cNvPr>
          <p:cNvPicPr>
            <a:picLocks noChangeAspect="1"/>
          </p:cNvPicPr>
          <p:nvPr/>
        </p:nvPicPr>
        <p:blipFill rotWithShape="1">
          <a:blip r:embed="rId3"/>
          <a:srcRect b="12912"/>
          <a:stretch/>
        </p:blipFill>
        <p:spPr>
          <a:xfrm>
            <a:off x="3466006" y="1561514"/>
            <a:ext cx="5259987" cy="3853026"/>
          </a:xfrm>
          <a:prstGeom prst="rect">
            <a:avLst/>
          </a:prstGeom>
        </p:spPr>
      </p:pic>
    </p:spTree>
    <p:extLst>
      <p:ext uri="{BB962C8B-B14F-4D97-AF65-F5344CB8AC3E}">
        <p14:creationId xmlns:p14="http://schemas.microsoft.com/office/powerpoint/2010/main" val="4195687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Sources of Information</a:t>
            </a:r>
          </a:p>
        </p:txBody>
      </p:sp>
      <p:pic>
        <p:nvPicPr>
          <p:cNvPr id="5" name="Picture 4" descr="Figure 2.12 is a flowchart of people's beliefs. If the belief is based on experience, it either has no comparison group or has confounds. If the belief is based on authority, then it either could be based on authority's research, could be the authority's personal experience, or could be the authority's intuition. If the belief is based on intuition, then the following points need to be taken into consideration: good story, availability, present/present bias, confirmation bias and bias blind spot. If the belief is based on research, then it could be from scientific sources or other sources such as psychologists, journalists, or laypeople. Scientific sources could either be journal articles, chapters in edited books or full length books. Journal articles can either be empirical articles or review articles. Other sources include trade books (look for references), magazines and newspapers (look for research), and wikis (think critically).">
            <a:extLst>
              <a:ext uri="{FF2B5EF4-FFF2-40B4-BE49-F238E27FC236}">
                <a16:creationId xmlns:a16="http://schemas.microsoft.com/office/drawing/2014/main" xmlns="" id="{1B587646-3E8F-2244-A518-264195AC0818}"/>
              </a:ext>
            </a:extLst>
          </p:cNvPr>
          <p:cNvPicPr>
            <a:picLocks noChangeAspect="1"/>
          </p:cNvPicPr>
          <p:nvPr/>
        </p:nvPicPr>
        <p:blipFill rotWithShape="1">
          <a:blip r:embed="rId3"/>
          <a:srcRect b="6202"/>
          <a:stretch/>
        </p:blipFill>
        <p:spPr>
          <a:xfrm>
            <a:off x="3645872" y="1117289"/>
            <a:ext cx="6023401" cy="5335954"/>
          </a:xfrm>
          <a:prstGeom prst="rect">
            <a:avLst/>
          </a:prstGeom>
        </p:spPr>
      </p:pic>
    </p:spTree>
    <p:extLst>
      <p:ext uri="{BB962C8B-B14F-4D97-AF65-F5344CB8AC3E}">
        <p14:creationId xmlns:p14="http://schemas.microsoft.com/office/powerpoint/2010/main" val="19870357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 extremely brief crash course on how to judge expertise</a:t>
            </a:r>
            <a:r>
              <a:rPr lang="mr-IN" dirty="0" smtClean="0"/>
              <a:t>…</a:t>
            </a:r>
            <a:endParaRPr lang="en-US" dirty="0"/>
          </a:p>
        </p:txBody>
      </p:sp>
      <p:sp>
        <p:nvSpPr>
          <p:cNvPr id="3" name="Content Placeholder 2"/>
          <p:cNvSpPr>
            <a:spLocks noGrp="1"/>
          </p:cNvSpPr>
          <p:nvPr>
            <p:ph sz="half" idx="1"/>
          </p:nvPr>
        </p:nvSpPr>
        <p:spPr/>
        <p:txBody>
          <a:bodyPr>
            <a:normAutofit/>
          </a:bodyPr>
          <a:lstStyle/>
          <a:p>
            <a:r>
              <a:rPr lang="en-US" sz="2000" dirty="0" smtClean="0"/>
              <a:t>1. Most important, does the authority seem to use the skills of evidential reasoning you’ve learned here? </a:t>
            </a:r>
          </a:p>
          <a:p>
            <a:r>
              <a:rPr lang="en-US" sz="2000" dirty="0" smtClean="0"/>
              <a:t>2. </a:t>
            </a:r>
            <a:r>
              <a:rPr lang="en-US" sz="2000" dirty="0">
                <a:ea typeface="ＭＳ Ｐゴシック" pitchFamily="-128" charset="-128"/>
              </a:rPr>
              <a:t>Does the authority have proper credentials? </a:t>
            </a:r>
            <a:endParaRPr lang="en-US" sz="2000" dirty="0" smtClean="0">
              <a:ea typeface="ＭＳ Ｐゴシック" pitchFamily="-128" charset="-128"/>
            </a:endParaRPr>
          </a:p>
          <a:p>
            <a:r>
              <a:rPr lang="en-US" sz="2000" dirty="0" smtClean="0">
                <a:ea typeface="ＭＳ Ｐゴシック" pitchFamily="-128" charset="-128"/>
              </a:rPr>
              <a:t>3. Does </a:t>
            </a:r>
            <a:r>
              <a:rPr lang="en-US" sz="2000" dirty="0">
                <a:ea typeface="ＭＳ Ｐゴシック" pitchFamily="-128" charset="-128"/>
              </a:rPr>
              <a:t>the authority have proper affiliations? </a:t>
            </a:r>
            <a:endParaRPr lang="en-US" sz="2000" dirty="0" smtClean="0">
              <a:ea typeface="ＭＳ Ｐゴシック" pitchFamily="-128" charset="-128"/>
            </a:endParaRPr>
          </a:p>
          <a:p>
            <a:r>
              <a:rPr lang="en-US" sz="2000" dirty="0" smtClean="0">
                <a:ea typeface="ＭＳ Ｐゴシック" pitchFamily="-128" charset="-128"/>
              </a:rPr>
              <a:t>4. </a:t>
            </a:r>
            <a:r>
              <a:rPr lang="en-US" sz="2000" dirty="0">
                <a:ea typeface="ＭＳ Ｐゴシック" pitchFamily="-128" charset="-128"/>
              </a:rPr>
              <a:t>Does that organization have a stake in the claims made by the claimant? </a:t>
            </a:r>
            <a:endParaRPr lang="en-US" sz="2000" dirty="0"/>
          </a:p>
        </p:txBody>
      </p:sp>
      <p:sp>
        <p:nvSpPr>
          <p:cNvPr id="4" name="Content Placeholder 3"/>
          <p:cNvSpPr>
            <a:spLocks noGrp="1"/>
          </p:cNvSpPr>
          <p:nvPr>
            <p:ph sz="half" idx="2"/>
          </p:nvPr>
        </p:nvSpPr>
        <p:spPr/>
        <p:txBody>
          <a:bodyPr>
            <a:normAutofit/>
          </a:bodyPr>
          <a:lstStyle/>
          <a:p>
            <a:r>
              <a:rPr lang="en-US" sz="2000" dirty="0" smtClean="0"/>
              <a:t>5.</a:t>
            </a:r>
            <a:r>
              <a:rPr lang="en-US" sz="2000" dirty="0">
                <a:ea typeface="ＭＳ Ｐゴシック" pitchFamily="-128" charset="-128"/>
              </a:rPr>
              <a:t> Has the authority subjected his or her work to </a:t>
            </a:r>
            <a:r>
              <a:rPr lang="en-US" sz="2000" dirty="0" smtClean="0">
                <a:ea typeface="ＭＳ Ｐゴシック" pitchFamily="-128" charset="-128"/>
              </a:rPr>
              <a:t>genuine peer </a:t>
            </a:r>
            <a:r>
              <a:rPr lang="en-US" sz="2000" dirty="0">
                <a:ea typeface="ＭＳ Ｐゴシック" pitchFamily="-128" charset="-128"/>
              </a:rPr>
              <a:t>review? </a:t>
            </a:r>
            <a:r>
              <a:rPr lang="en-US" sz="2000" dirty="0" smtClean="0"/>
              <a:t> </a:t>
            </a:r>
          </a:p>
          <a:p>
            <a:r>
              <a:rPr lang="en-US" sz="2000" dirty="0" smtClean="0"/>
              <a:t>6. </a:t>
            </a:r>
            <a:r>
              <a:rPr lang="en-US" sz="2000" dirty="0">
                <a:ea typeface="ＭＳ Ｐゴシック" pitchFamily="-128" charset="-128"/>
              </a:rPr>
              <a:t>Is the authority a </a:t>
            </a:r>
            <a:r>
              <a:rPr lang="en-US" sz="2000" i="1" dirty="0">
                <a:ea typeface="ＭＳ Ｐゴシック" pitchFamily="-128" charset="-128"/>
              </a:rPr>
              <a:t>demonstrated</a:t>
            </a:r>
            <a:r>
              <a:rPr lang="en-US" sz="2000" dirty="0">
                <a:ea typeface="ＭＳ Ｐゴシック" pitchFamily="-128" charset="-128"/>
              </a:rPr>
              <a:t> expert in the relevant field? </a:t>
            </a:r>
            <a:endParaRPr lang="en-US" sz="2000" dirty="0" smtClean="0">
              <a:ea typeface="ＭＳ Ｐゴシック" pitchFamily="-128" charset="-128"/>
            </a:endParaRPr>
          </a:p>
          <a:p>
            <a:r>
              <a:rPr lang="en-US" sz="2000" dirty="0" smtClean="0">
                <a:ea typeface="ＭＳ Ｐゴシック" pitchFamily="-128" charset="-128"/>
              </a:rPr>
              <a:t>7. </a:t>
            </a:r>
            <a:r>
              <a:rPr lang="en-US" sz="2000" dirty="0">
                <a:ea typeface="ＭＳ Ｐゴシック" pitchFamily="-128" charset="-128"/>
              </a:rPr>
              <a:t>Does the authority present arguments without undue call on unsupported or untenable claims? </a:t>
            </a:r>
            <a:endParaRPr lang="en-US" sz="2000" dirty="0" smtClean="0">
              <a:ea typeface="ＭＳ Ｐゴシック" pitchFamily="-128" charset="-128"/>
            </a:endParaRPr>
          </a:p>
          <a:p>
            <a:r>
              <a:rPr lang="en-US" sz="2000" dirty="0" smtClean="0">
                <a:ea typeface="ＭＳ Ｐゴシック" pitchFamily="-128" charset="-128"/>
              </a:rPr>
              <a:t>8. </a:t>
            </a:r>
            <a:r>
              <a:rPr lang="en-US" sz="2000" dirty="0">
                <a:ea typeface="ＭＳ Ｐゴシック" pitchFamily="-128" charset="-128"/>
              </a:rPr>
              <a:t>Does the authority have a past record of making rational claims backed by evidence or not? </a:t>
            </a:r>
            <a:endParaRPr lang="en-US" sz="2000" dirty="0"/>
          </a:p>
        </p:txBody>
      </p:sp>
      <p:sp>
        <p:nvSpPr>
          <p:cNvPr id="5" name="Slide Number Placeholder 4"/>
          <p:cNvSpPr>
            <a:spLocks noGrp="1"/>
          </p:cNvSpPr>
          <p:nvPr>
            <p:ph type="sldNum" sz="quarter" idx="12"/>
          </p:nvPr>
        </p:nvSpPr>
        <p:spPr/>
        <p:txBody>
          <a:bodyPr/>
          <a:lstStyle/>
          <a:p>
            <a:pPr>
              <a:defRPr/>
            </a:pPr>
            <a:fld id="{7531D82F-4D13-4101-8B2B-3590CC9E8CC4}" type="slidenum">
              <a:rPr lang="en-US" smtClean="0"/>
              <a:pPr>
                <a:defRPr/>
              </a:pPr>
              <a:t>35</a:t>
            </a:fld>
            <a:endParaRPr lang="en-US"/>
          </a:p>
        </p:txBody>
      </p:sp>
    </p:spTree>
    <p:extLst>
      <p:ext uri="{BB962C8B-B14F-4D97-AF65-F5344CB8AC3E}">
        <p14:creationId xmlns:p14="http://schemas.microsoft.com/office/powerpoint/2010/main" val="40201041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18017B-5990-CC44-A3A4-60F665575AE8}"/>
              </a:ext>
            </a:extLst>
          </p:cNvPr>
          <p:cNvSpPr>
            <a:spLocks noGrp="1"/>
          </p:cNvSpPr>
          <p:nvPr>
            <p:ph type="title"/>
          </p:nvPr>
        </p:nvSpPr>
        <p:spPr/>
        <p:txBody>
          <a:bodyPr>
            <a:normAutofit/>
          </a:bodyPr>
          <a:lstStyle/>
          <a:p>
            <a:r>
              <a:rPr lang="en-US" sz="4400" dirty="0"/>
              <a:t>Gullible, Cynical, or Literate? </a:t>
            </a:r>
          </a:p>
        </p:txBody>
      </p:sp>
      <p:pic>
        <p:nvPicPr>
          <p:cNvPr id="5" name="Picture 4" descr="Figure 2.17 is an infographic titled Be Information Literate, Not Gullible and Cynical. The graphic illustrates how different people engage with media, ranging from those who believe a source too quickly to those who ignore them all together. The image portrays an ideal way of sharing sources, which requires cross-checking and contextualizing information. ">
            <a:extLst>
              <a:ext uri="{FF2B5EF4-FFF2-40B4-BE49-F238E27FC236}">
                <a16:creationId xmlns:a16="http://schemas.microsoft.com/office/drawing/2014/main" xmlns="" id="{002F0238-5927-474A-B867-6235141B99C9}"/>
              </a:ext>
            </a:extLst>
          </p:cNvPr>
          <p:cNvPicPr>
            <a:picLocks noChangeAspect="1"/>
          </p:cNvPicPr>
          <p:nvPr/>
        </p:nvPicPr>
        <p:blipFill rotWithShape="1">
          <a:blip r:embed="rId3"/>
          <a:srcRect t="5605" b="3614"/>
          <a:stretch/>
        </p:blipFill>
        <p:spPr>
          <a:xfrm>
            <a:off x="4081341" y="1144192"/>
            <a:ext cx="4885666" cy="5572215"/>
          </a:xfrm>
          <a:prstGeom prst="rect">
            <a:avLst/>
          </a:prstGeom>
        </p:spPr>
      </p:pic>
    </p:spTree>
    <p:extLst>
      <p:ext uri="{BB962C8B-B14F-4D97-AF65-F5344CB8AC3E}">
        <p14:creationId xmlns:p14="http://schemas.microsoft.com/office/powerpoint/2010/main" val="394271124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7127" y="290454"/>
            <a:ext cx="10130201" cy="857833"/>
          </a:xfrm>
        </p:spPr>
        <p:txBody>
          <a:bodyPr>
            <a:normAutofit fontScale="90000"/>
          </a:bodyPr>
          <a:lstStyle/>
          <a:p>
            <a:r>
              <a:rPr lang="en-US" sz="4900" dirty="0"/>
              <a:t>The Power of a Comparison Group</a:t>
            </a:r>
          </a:p>
        </p:txBody>
      </p:sp>
      <p:pic>
        <p:nvPicPr>
          <p:cNvPr id="3" name="Picture 2" descr="Figure 2.3 is a bar graph illustrating the problem with certain assumptions made by surgeons about radical mastectomies. The X-axis has labels: Radical masectomy and Other treatments (with an arrow pointing to the latter to indicate that they were not tested). The Y-axis measures long-term survival rate. The caption reads: You need a comparison group.From 1890 to the 1970s, most surgeons simply assumed that radical mastectomy was a better treatment for breast cancer. But they only had data on their own procedure; they never collected any data on comparison treatments.">
            <a:extLst>
              <a:ext uri="{FF2B5EF4-FFF2-40B4-BE49-F238E27FC236}">
                <a16:creationId xmlns:a16="http://schemas.microsoft.com/office/drawing/2014/main" xmlns="" id="{639F0102-6C65-544D-BF99-9178F627A8C1}"/>
              </a:ext>
            </a:extLst>
          </p:cNvPr>
          <p:cNvPicPr>
            <a:picLocks noChangeAspect="1"/>
          </p:cNvPicPr>
          <p:nvPr/>
        </p:nvPicPr>
        <p:blipFill rotWithShape="1">
          <a:blip r:embed="rId3"/>
          <a:srcRect l="1" r="-488" b="6911"/>
          <a:stretch/>
        </p:blipFill>
        <p:spPr>
          <a:xfrm>
            <a:off x="199164" y="2005092"/>
            <a:ext cx="3866646" cy="2861370"/>
          </a:xfrm>
          <a:prstGeom prst="rect">
            <a:avLst/>
          </a:prstGeom>
        </p:spPr>
      </p:pic>
      <p:pic>
        <p:nvPicPr>
          <p:cNvPr id="11" name="Picture 10" descr="Figure 2.4 is a bar graph that shows the benefit of having a comparison group for the problem of always assuming that radical masectomies are the only appropriate treatment for breast cancer. The X-axis has labels: Radical masectomy and Other treatments. The Y-axis measures long-term survival rate. The caption reads: The power of a comparison group. If surgeons had collected data on both radical mastectomies and other treatments, they could have learned whether other treatments were (a) worse than, (b) about the same as, or (c) better than the surgery.">
            <a:extLst>
              <a:ext uri="{FF2B5EF4-FFF2-40B4-BE49-F238E27FC236}">
                <a16:creationId xmlns:a16="http://schemas.microsoft.com/office/drawing/2014/main" xmlns="" id="{1546892E-91C7-B748-B180-3B68F34B2520}"/>
              </a:ext>
            </a:extLst>
          </p:cNvPr>
          <p:cNvPicPr>
            <a:picLocks noChangeAspect="1"/>
          </p:cNvPicPr>
          <p:nvPr/>
        </p:nvPicPr>
        <p:blipFill rotWithShape="1">
          <a:blip r:embed="rId4"/>
          <a:srcRect b="12980"/>
          <a:stretch/>
        </p:blipFill>
        <p:spPr>
          <a:xfrm>
            <a:off x="4065810" y="2157996"/>
            <a:ext cx="3657600" cy="2557567"/>
          </a:xfrm>
          <a:prstGeom prst="rect">
            <a:avLst/>
          </a:prstGeom>
        </p:spPr>
      </p:pic>
      <p:pic>
        <p:nvPicPr>
          <p:cNvPr id="15" name="Picture 14" descr="Figure 2.5 is a bar graph that illustrates the study's results after collecting data from other treatments used to help patients with breast cancer. The X-axis shows surgery condition, labeled radical masectomy and other treatments while the Y-axis shows a 25-year survival rate, from 0 to 40. Each bar in the graph has an error bar. The caption reads: The study’s results. Researchers at the National Cancer Institute conducted a randomized clinical trial of nearly 1,700 women, comparing a group with radical mastectomy with other treatments (these included simple mastectomy and simple mastectomy plus radiation). They found that the radical procedure did not lead to better outcomes. Today, radical mastectomy is almost never used. (Figure shows percent of women who were still alive with no further cancer 25 years after treatment; error bars represent standard error of the estimate. Data from Fisher et al., 2002, Table 1.)">
            <a:extLst>
              <a:ext uri="{FF2B5EF4-FFF2-40B4-BE49-F238E27FC236}">
                <a16:creationId xmlns:a16="http://schemas.microsoft.com/office/drawing/2014/main" xmlns="" id="{96299BD6-EE66-8245-B5D6-D5C6D55C0CE2}"/>
              </a:ext>
            </a:extLst>
          </p:cNvPr>
          <p:cNvPicPr>
            <a:picLocks noChangeAspect="1"/>
          </p:cNvPicPr>
          <p:nvPr/>
        </p:nvPicPr>
        <p:blipFill rotWithShape="1">
          <a:blip r:embed="rId5"/>
          <a:srcRect b="12136"/>
          <a:stretch/>
        </p:blipFill>
        <p:spPr>
          <a:xfrm>
            <a:off x="7954660" y="1953702"/>
            <a:ext cx="3657600" cy="2761862"/>
          </a:xfrm>
          <a:prstGeom prst="rect">
            <a:avLst/>
          </a:prstGeom>
        </p:spPr>
      </p:pic>
    </p:spTree>
    <p:extLst>
      <p:ext uri="{BB962C8B-B14F-4D97-AF65-F5344CB8AC3E}">
        <p14:creationId xmlns:p14="http://schemas.microsoft.com/office/powerpoint/2010/main" val="1917294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Autofit/>
          </a:bodyPr>
          <a:lstStyle/>
          <a:p>
            <a:r>
              <a:rPr lang="en-US" dirty="0" smtClean="0">
                <a:solidFill>
                  <a:srgbClr val="FF0000"/>
                </a:solidFill>
                <a:cs typeface="Arial"/>
              </a:rPr>
              <a:t>2. Experience is </a:t>
            </a:r>
            <a:r>
              <a:rPr lang="en-US" i="1" dirty="0">
                <a:solidFill>
                  <a:srgbClr val="FF0000"/>
                </a:solidFill>
                <a:cs typeface="Arial"/>
              </a:rPr>
              <a:t>C</a:t>
            </a:r>
            <a:r>
              <a:rPr lang="en-US" i="1" dirty="0" smtClean="0">
                <a:solidFill>
                  <a:srgbClr val="FF0000"/>
                </a:solidFill>
                <a:cs typeface="Arial"/>
              </a:rPr>
              <a:t>onfounded</a:t>
            </a:r>
            <a:endParaRPr lang="en-US" i="1" dirty="0">
              <a:solidFill>
                <a:srgbClr val="FF0000"/>
              </a:solidFill>
              <a:cs typeface="Arial"/>
            </a:endParaRPr>
          </a:p>
        </p:txBody>
      </p:sp>
      <p:sp>
        <p:nvSpPr>
          <p:cNvPr id="5" name="Content Placeholder 2"/>
          <p:cNvSpPr>
            <a:spLocks noGrp="1"/>
          </p:cNvSpPr>
          <p:nvPr>
            <p:ph idx="1"/>
          </p:nvPr>
        </p:nvSpPr>
        <p:spPr>
          <a:xfrm>
            <a:off x="402336" y="1269860"/>
            <a:ext cx="11484864" cy="5278324"/>
          </a:xfrm>
        </p:spPr>
        <p:txBody>
          <a:bodyPr>
            <a:normAutofit/>
          </a:bodyPr>
          <a:lstStyle/>
          <a:p>
            <a:pPr>
              <a:lnSpc>
                <a:spcPct val="120000"/>
              </a:lnSpc>
              <a:spcAft>
                <a:spcPts val="1200"/>
              </a:spcAft>
            </a:pPr>
            <a:r>
              <a:rPr lang="en-US" sz="2400" dirty="0" smtClean="0">
                <a:latin typeface="+mj-lt"/>
                <a:cs typeface="Arial"/>
              </a:rPr>
              <a:t>How can personal experience lead us to incorrect conclusions?</a:t>
            </a:r>
          </a:p>
          <a:p>
            <a:pPr lvl="1">
              <a:lnSpc>
                <a:spcPct val="120000"/>
              </a:lnSpc>
            </a:pPr>
            <a:r>
              <a:rPr lang="en-US" sz="2200" dirty="0">
                <a:latin typeface="+mj-lt"/>
                <a:cs typeface="Arial"/>
              </a:rPr>
              <a:t>Personal experiences are </a:t>
            </a:r>
            <a:r>
              <a:rPr lang="en-US" sz="2200" i="1" dirty="0">
                <a:latin typeface="+mj-lt"/>
                <a:cs typeface="Arial"/>
              </a:rPr>
              <a:t>confounded </a:t>
            </a:r>
            <a:r>
              <a:rPr lang="en-US" sz="2200" dirty="0">
                <a:latin typeface="+mj-lt"/>
                <a:cs typeface="Arial"/>
              </a:rPr>
              <a:t>(</a:t>
            </a:r>
            <a:r>
              <a:rPr lang="en-US" sz="2200" dirty="0" smtClean="0">
                <a:latin typeface="+mj-lt"/>
                <a:cs typeface="Arial"/>
              </a:rPr>
              <a:t>multiple </a:t>
            </a:r>
            <a:r>
              <a:rPr lang="en-US" sz="2200" dirty="0">
                <a:latin typeface="+mj-lt"/>
                <a:cs typeface="Arial"/>
              </a:rPr>
              <a:t>influences)</a:t>
            </a:r>
          </a:p>
          <a:p>
            <a:pPr lvl="1">
              <a:lnSpc>
                <a:spcPct val="120000"/>
              </a:lnSpc>
            </a:pPr>
            <a:r>
              <a:rPr lang="en-US" sz="2000" dirty="0" smtClean="0">
                <a:latin typeface="+mj-lt"/>
                <a:cs typeface="Times New Roman"/>
              </a:rPr>
              <a:t>Exercise in older adults </a:t>
            </a:r>
            <a:r>
              <a:rPr lang="en-US" sz="2000" dirty="0" smtClean="0">
                <a:latin typeface="+mj-lt"/>
                <a:cs typeface="Times New Roman"/>
                <a:sym typeface="Wingdings" panose="05000000000000000000" pitchFamily="2" charset="2"/>
              </a:rPr>
              <a:t> </a:t>
            </a:r>
            <a:r>
              <a:rPr lang="en-US" sz="2000" dirty="0" err="1" smtClean="0">
                <a:latin typeface="+mj-lt"/>
                <a:cs typeface="Times New Roman"/>
                <a:sym typeface="Wingdings" panose="05000000000000000000" pitchFamily="2" charset="2"/>
              </a:rPr>
              <a:t>cog’t</a:t>
            </a:r>
            <a:r>
              <a:rPr lang="en-US" sz="2000" dirty="0" smtClean="0">
                <a:latin typeface="+mj-lt"/>
                <a:cs typeface="Times New Roman"/>
                <a:sym typeface="Wingdings" panose="05000000000000000000" pitchFamily="2" charset="2"/>
              </a:rPr>
              <a:t> functioning</a:t>
            </a:r>
            <a:endParaRPr lang="en-US" sz="2000" dirty="0">
              <a:latin typeface="+mj-lt"/>
              <a:cs typeface="Times New Roman"/>
            </a:endParaRPr>
          </a:p>
        </p:txBody>
      </p:sp>
      <p:sp>
        <p:nvSpPr>
          <p:cNvPr id="14" name="TextBox 13"/>
          <p:cNvSpPr txBox="1"/>
          <p:nvPr/>
        </p:nvSpPr>
        <p:spPr>
          <a:xfrm>
            <a:off x="224438" y="5217128"/>
            <a:ext cx="5528567" cy="1015663"/>
          </a:xfrm>
          <a:prstGeom prst="rect">
            <a:avLst/>
          </a:prstGeom>
          <a:noFill/>
        </p:spPr>
        <p:txBody>
          <a:bodyPr wrap="square" rtlCol="0">
            <a:spAutoFit/>
          </a:bodyPr>
          <a:lstStyle/>
          <a:p>
            <a:pPr algn="ctr"/>
            <a:r>
              <a:rPr lang="en-US" sz="2000" dirty="0" smtClean="0">
                <a:solidFill>
                  <a:srgbClr val="595959"/>
                </a:solidFill>
                <a:latin typeface="+mj-lt"/>
              </a:rPr>
              <a:t>Were they “hyper” because they ate the candy </a:t>
            </a:r>
            <a:r>
              <a:rPr lang="en-US" sz="2000" i="1" dirty="0" smtClean="0">
                <a:solidFill>
                  <a:srgbClr val="595959"/>
                </a:solidFill>
                <a:latin typeface="+mj-lt"/>
              </a:rPr>
              <a:t>at a b-day party</a:t>
            </a:r>
            <a:r>
              <a:rPr lang="en-US" sz="2000" dirty="0" smtClean="0">
                <a:solidFill>
                  <a:srgbClr val="595959"/>
                </a:solidFill>
                <a:latin typeface="+mj-lt"/>
              </a:rPr>
              <a:t>? Because they thought they could “get away with it?” </a:t>
            </a:r>
            <a:endParaRPr lang="en-US" sz="2000" dirty="0">
              <a:solidFill>
                <a:srgbClr val="595959"/>
              </a:solidFill>
              <a:latin typeface="+mj-lt"/>
            </a:endParaRPr>
          </a:p>
        </p:txBody>
      </p:sp>
      <p:sp>
        <p:nvSpPr>
          <p:cNvPr id="17" name="TextBox 16"/>
          <p:cNvSpPr txBox="1"/>
          <p:nvPr/>
        </p:nvSpPr>
        <p:spPr>
          <a:xfrm>
            <a:off x="6181509" y="5211290"/>
            <a:ext cx="5528567" cy="1323439"/>
          </a:xfrm>
          <a:prstGeom prst="rect">
            <a:avLst/>
          </a:prstGeom>
          <a:noFill/>
        </p:spPr>
        <p:txBody>
          <a:bodyPr wrap="square" rtlCol="0">
            <a:spAutoFit/>
          </a:bodyPr>
          <a:lstStyle/>
          <a:p>
            <a:pPr algn="ctr"/>
            <a:r>
              <a:rPr lang="en-US" sz="2000" dirty="0" smtClean="0">
                <a:solidFill>
                  <a:srgbClr val="595959"/>
                </a:solidFill>
                <a:latin typeface="+mj-lt"/>
              </a:rPr>
              <a:t>Did you simply recall more times when you switched an answer from correct to incorrect </a:t>
            </a:r>
            <a:r>
              <a:rPr lang="en-US" sz="2000" i="1" dirty="0" smtClean="0">
                <a:solidFill>
                  <a:srgbClr val="595959"/>
                </a:solidFill>
                <a:latin typeface="+mj-lt"/>
              </a:rPr>
              <a:t>because it’s more salient </a:t>
            </a:r>
            <a:r>
              <a:rPr lang="en-US" sz="2000" dirty="0" smtClean="0">
                <a:solidFill>
                  <a:srgbClr val="595959"/>
                </a:solidFill>
                <a:latin typeface="+mj-lt"/>
              </a:rPr>
              <a:t>– not because it actually happens more often? </a:t>
            </a:r>
            <a:endParaRPr lang="en-US" sz="2000" dirty="0">
              <a:solidFill>
                <a:srgbClr val="595959"/>
              </a:solidFill>
              <a:latin typeface="+mj-lt"/>
            </a:endParaRPr>
          </a:p>
        </p:txBody>
      </p:sp>
      <p:pic>
        <p:nvPicPr>
          <p:cNvPr id="12" name="Picture 11" descr="sugar-and-hyperactivity-in-your-child-300x198.png"/>
          <p:cNvPicPr>
            <a:picLocks noChangeAspect="1"/>
          </p:cNvPicPr>
          <p:nvPr/>
        </p:nvPicPr>
        <p:blipFill>
          <a:blip r:embed="rId3" cstate="print"/>
          <a:stretch>
            <a:fillRect/>
          </a:stretch>
        </p:blipFill>
        <p:spPr>
          <a:xfrm>
            <a:off x="609600" y="3124200"/>
            <a:ext cx="3962400" cy="1961388"/>
          </a:xfrm>
          <a:prstGeom prst="rect">
            <a:avLst/>
          </a:prstGeom>
        </p:spPr>
      </p:pic>
      <p:sp>
        <p:nvSpPr>
          <p:cNvPr id="8" name="TextBox 7"/>
          <p:cNvSpPr txBox="1"/>
          <p:nvPr/>
        </p:nvSpPr>
        <p:spPr>
          <a:xfrm>
            <a:off x="4572000" y="3340531"/>
            <a:ext cx="2711083" cy="1576329"/>
          </a:xfrm>
          <a:prstGeom prst="rect">
            <a:avLst/>
          </a:prstGeom>
          <a:noFill/>
        </p:spPr>
        <p:txBody>
          <a:bodyPr wrap="square" rtlCol="0">
            <a:spAutoFit/>
          </a:bodyPr>
          <a:lstStyle/>
          <a:p>
            <a:pPr algn="ctr">
              <a:lnSpc>
                <a:spcPct val="110000"/>
              </a:lnSpc>
            </a:pPr>
            <a:r>
              <a:rPr lang="en-US" sz="2200" dirty="0" smtClean="0">
                <a:solidFill>
                  <a:srgbClr val="C01219"/>
                </a:solidFill>
                <a:latin typeface="Chalkboard"/>
                <a:cs typeface="Chalkboard"/>
              </a:rPr>
              <a:t>These are alternative explanations, or “confounds”</a:t>
            </a:r>
            <a:endParaRPr lang="en-US" sz="2200" dirty="0">
              <a:solidFill>
                <a:srgbClr val="C01219"/>
              </a:solidFill>
              <a:latin typeface="Chalkboard"/>
              <a:cs typeface="Chalkboard"/>
            </a:endParaRPr>
          </a:p>
        </p:txBody>
      </p:sp>
      <p:pic>
        <p:nvPicPr>
          <p:cNvPr id="9" name="Picture 8"/>
          <p:cNvPicPr>
            <a:picLocks noChangeAspect="1"/>
          </p:cNvPicPr>
          <p:nvPr/>
        </p:nvPicPr>
        <p:blipFill>
          <a:blip r:embed="rId4"/>
          <a:stretch>
            <a:fillRect/>
          </a:stretch>
        </p:blipFill>
        <p:spPr>
          <a:xfrm>
            <a:off x="7315201" y="3124200"/>
            <a:ext cx="4017767" cy="2006600"/>
          </a:xfrm>
          <a:prstGeom prst="rect">
            <a:avLst/>
          </a:prstGeom>
        </p:spPr>
      </p:pic>
    </p:spTree>
    <p:extLst>
      <p:ext uri="{BB962C8B-B14F-4D97-AF65-F5344CB8AC3E}">
        <p14:creationId xmlns:p14="http://schemas.microsoft.com/office/powerpoint/2010/main" val="24188357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4" grpId="0"/>
      <p:bldP spid="1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400" dirty="0"/>
              <a:t>Research Is Better Than Experience</a:t>
            </a:r>
          </a:p>
        </p:txBody>
      </p:sp>
      <p:sp>
        <p:nvSpPr>
          <p:cNvPr id="3" name="Text Placeholder 2"/>
          <p:cNvSpPr>
            <a:spLocks noGrp="1"/>
          </p:cNvSpPr>
          <p:nvPr>
            <p:ph type="body" sz="quarter" idx="11"/>
          </p:nvPr>
        </p:nvSpPr>
        <p:spPr>
          <a:xfrm>
            <a:off x="585968" y="1749999"/>
            <a:ext cx="4297777" cy="3623733"/>
          </a:xfrm>
        </p:spPr>
        <p:txBody>
          <a:bodyPr/>
          <a:lstStyle/>
          <a:p>
            <a:r>
              <a:rPr lang="en-US" sz="2800" dirty="0"/>
              <a:t>Bushman’s (2002) study on the effect of catharsis on aggression is a systematic comparison that controls for potential confounds.</a:t>
            </a:r>
            <a:r>
              <a:rPr lang="en-US" dirty="0"/>
              <a:t>	</a:t>
            </a:r>
          </a:p>
        </p:txBody>
      </p:sp>
      <p:pic>
        <p:nvPicPr>
          <p:cNvPr id="6" name="Picture 5" descr="Figure 2.7 is a bar graph of the research on the catharsis hypothesis. The X axis has labels: Group 1, Group 2 and Group 3. Group 1 sat quietly, Group 2 hit a punching bag while thinking about the exercise and Group 3 hit a punching bag while imagining Steve's face. The Y axis is Subsequent aggression to partner, in z score from negative 0.4 to 0.4. Group 1 had a z score of about negative 0.2, Group 2 had a z score of about 0.01 and Group 3 had a z score of about 0.2. The caption reads: In this study, after Steve (the confederate) insulted all the students in three groups by criticizing their essays, those in Group 1 sat quietly for 2 minutes, Group 2 hit a punching bag while thinking about exercise, and Group 3 hit a punching bag while imagining Steve’s face on it. Later, students in all three groups had the chance to blast Steve with loud noise. (The error bars represent standard error of the estimate.)">
            <a:extLst>
              <a:ext uri="{FF2B5EF4-FFF2-40B4-BE49-F238E27FC236}">
                <a16:creationId xmlns:a16="http://schemas.microsoft.com/office/drawing/2014/main" xmlns="" id="{FF113279-3B6E-2E42-ABA6-CBFD8DF946FD}"/>
              </a:ext>
            </a:extLst>
          </p:cNvPr>
          <p:cNvPicPr>
            <a:picLocks noChangeAspect="1"/>
          </p:cNvPicPr>
          <p:nvPr/>
        </p:nvPicPr>
        <p:blipFill rotWithShape="1">
          <a:blip r:embed="rId3"/>
          <a:srcRect b="6091"/>
          <a:stretch/>
        </p:blipFill>
        <p:spPr>
          <a:xfrm>
            <a:off x="5877358" y="1214485"/>
            <a:ext cx="4885929" cy="4727356"/>
          </a:xfrm>
          <a:prstGeom prst="rect">
            <a:avLst/>
          </a:prstGeom>
        </p:spPr>
      </p:pic>
    </p:spTree>
    <p:extLst>
      <p:ext uri="{BB962C8B-B14F-4D97-AF65-F5344CB8AC3E}">
        <p14:creationId xmlns:p14="http://schemas.microsoft.com/office/powerpoint/2010/main" val="763711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Results Are Probabilistic</a:t>
            </a:r>
          </a:p>
        </p:txBody>
      </p:sp>
      <p:sp>
        <p:nvSpPr>
          <p:cNvPr id="3" name="Text Placeholder 2"/>
          <p:cNvSpPr>
            <a:spLocks noGrp="1"/>
          </p:cNvSpPr>
          <p:nvPr>
            <p:ph type="body" sz="quarter" idx="10"/>
          </p:nvPr>
        </p:nvSpPr>
        <p:spPr/>
        <p:txBody>
          <a:bodyPr/>
          <a:lstStyle/>
          <a:p>
            <a:r>
              <a:rPr lang="en-US" sz="2800" dirty="0"/>
              <a:t>Behavioral research is </a:t>
            </a:r>
            <a:r>
              <a:rPr lang="en-US" sz="2800" b="1" dirty="0"/>
              <a:t>probabilistic</a:t>
            </a:r>
            <a:r>
              <a:rPr lang="en-US" sz="2800" dirty="0"/>
              <a:t>,</a:t>
            </a:r>
            <a:r>
              <a:rPr lang="en-US" sz="2800" b="1" dirty="0"/>
              <a:t> </a:t>
            </a:r>
            <a:r>
              <a:rPr lang="en-US" sz="2800" dirty="0"/>
              <a:t>which means that its findings are not expected to explain all the cases all the time (i.e., there are exceptions).</a:t>
            </a:r>
            <a:endParaRPr lang="en-US" sz="2800" b="1" dirty="0"/>
          </a:p>
        </p:txBody>
      </p:sp>
    </p:spTree>
    <p:extLst>
      <p:ext uri="{BB962C8B-B14F-4D97-AF65-F5344CB8AC3E}">
        <p14:creationId xmlns:p14="http://schemas.microsoft.com/office/powerpoint/2010/main" val="683892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Ways That Intuition Is Biased</a:t>
            </a:r>
            <a:endParaRPr lang="en-US" sz="4000" dirty="0"/>
          </a:p>
        </p:txBody>
      </p:sp>
      <p:sp>
        <p:nvSpPr>
          <p:cNvPr id="3" name="Text Placeholder 2"/>
          <p:cNvSpPr>
            <a:spLocks noGrp="1"/>
          </p:cNvSpPr>
          <p:nvPr>
            <p:ph type="body" sz="quarter" idx="10"/>
          </p:nvPr>
        </p:nvSpPr>
        <p:spPr>
          <a:xfrm>
            <a:off x="586317" y="1693863"/>
            <a:ext cx="7135283" cy="3644900"/>
          </a:xfrm>
        </p:spPr>
        <p:txBody>
          <a:bodyPr>
            <a:normAutofit fontScale="92500" lnSpcReduction="20000"/>
          </a:bodyPr>
          <a:lstStyle/>
          <a:p>
            <a:r>
              <a:rPr lang="en-US" sz="2500" dirty="0"/>
              <a:t>Being swayed by a good story or feeling  </a:t>
            </a:r>
            <a:r>
              <a:rPr lang="en-US" sz="2500" dirty="0">
                <a:sym typeface="Wingdings"/>
              </a:rPr>
              <a:t> anecdotes, “truthiness” </a:t>
            </a:r>
            <a:endParaRPr lang="en-US" sz="2500" dirty="0"/>
          </a:p>
          <a:p>
            <a:r>
              <a:rPr lang="en-US" sz="2500" dirty="0"/>
              <a:t>Being persuaded by what easily comes to mind (</a:t>
            </a:r>
            <a:r>
              <a:rPr lang="en-US" sz="2500" dirty="0" smtClean="0"/>
              <a:t>availability</a:t>
            </a:r>
            <a:r>
              <a:rPr lang="en-US" sz="2500" dirty="0"/>
              <a:t>) </a:t>
            </a:r>
          </a:p>
          <a:p>
            <a:r>
              <a:rPr lang="en-US" sz="2500" dirty="0"/>
              <a:t>We are pattern-seeking animals (illusory correlations; correlation and causation)</a:t>
            </a:r>
          </a:p>
          <a:p>
            <a:r>
              <a:rPr lang="en-US" sz="2500" dirty="0"/>
              <a:t>Misperceptions about chance, sample sizes, etc. (representativeness)</a:t>
            </a:r>
          </a:p>
          <a:p>
            <a:r>
              <a:rPr lang="en-US" sz="2500" dirty="0"/>
              <a:t>Focusing on the evidence we like best  (confirmation; motivated reasoning)</a:t>
            </a:r>
          </a:p>
          <a:p>
            <a:r>
              <a:rPr lang="en-US" sz="2500" dirty="0"/>
              <a:t>Being biased about being biased</a:t>
            </a:r>
          </a:p>
          <a:p>
            <a:pPr marL="457200" lvl="1" indent="0">
              <a:buNone/>
            </a:pPr>
            <a:endParaRPr lang="en-US" sz="2500" dirty="0"/>
          </a:p>
        </p:txBody>
      </p:sp>
      <p:pic>
        <p:nvPicPr>
          <p:cNvPr id="4" name="Picture 3">
            <a:hlinkClick r:id="rId3"/>
          </p:cNvPr>
          <p:cNvPicPr>
            <a:picLocks noChangeAspect="1"/>
          </p:cNvPicPr>
          <p:nvPr/>
        </p:nvPicPr>
        <p:blipFill>
          <a:blip r:embed="rId4"/>
          <a:stretch>
            <a:fillRect/>
          </a:stretch>
        </p:blipFill>
        <p:spPr>
          <a:xfrm>
            <a:off x="8128001" y="1676402"/>
            <a:ext cx="3238112" cy="31649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7043509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Being swayed by a good story</a:t>
            </a:r>
          </a:p>
        </p:txBody>
      </p:sp>
      <p:sp>
        <p:nvSpPr>
          <p:cNvPr id="3" name="Content Placeholder 2"/>
          <p:cNvSpPr>
            <a:spLocks noGrp="1"/>
          </p:cNvSpPr>
          <p:nvPr>
            <p:ph idx="1"/>
          </p:nvPr>
        </p:nvSpPr>
        <p:spPr>
          <a:xfrm>
            <a:off x="304801" y="1447800"/>
            <a:ext cx="11277600" cy="4991531"/>
          </a:xfrm>
        </p:spPr>
        <p:txBody>
          <a:bodyPr/>
          <a:lstStyle/>
          <a:p>
            <a:r>
              <a:rPr lang="en-US" b="1" dirty="0" smtClean="0"/>
              <a:t>“Person-Who” stats</a:t>
            </a:r>
          </a:p>
          <a:p>
            <a:r>
              <a:rPr lang="en-US" sz="3200" dirty="0" smtClean="0"/>
              <a:t>Anecdotes/testimonials </a:t>
            </a:r>
            <a:r>
              <a:rPr lang="en-US" sz="3200" dirty="0"/>
              <a:t>are </a:t>
            </a:r>
            <a:r>
              <a:rPr lang="en-US" sz="3200" i="1" dirty="0"/>
              <a:t>worthless </a:t>
            </a:r>
            <a:r>
              <a:rPr lang="en-US" sz="3200" dirty="0"/>
              <a:t>for understanding human behavior.</a:t>
            </a:r>
          </a:p>
          <a:p>
            <a:pPr lvl="1"/>
            <a:r>
              <a:rPr lang="en-US" sz="3200" dirty="0"/>
              <a:t>Why?</a:t>
            </a:r>
          </a:p>
          <a:p>
            <a:endParaRPr lang="en-US" b="1"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3276600"/>
            <a:ext cx="6299200" cy="3351650"/>
          </a:xfrm>
          <a:prstGeom prst="rect">
            <a:avLst/>
          </a:prstGeom>
        </p:spPr>
      </p:pic>
    </p:spTree>
    <p:extLst>
      <p:ext uri="{BB962C8B-B14F-4D97-AF65-F5344CB8AC3E}">
        <p14:creationId xmlns:p14="http://schemas.microsoft.com/office/powerpoint/2010/main" val="38878248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set>
                                      <p:cBhvr override="childStyle">
                                        <p:cTn dur="1" fill="hold" display="0" masterRel="nextClick" afterEffect="1"/>
                                        <p:tgtEl>
                                          <p:spTgt spid="3">
                                            <p:txEl>
                                              <p:pRg st="0" end="0"/>
                                            </p:txEl>
                                          </p:spTgt>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set>
                                      <p:cBhvr override="childStyle">
                                        <p:cTn dur="1" fill="hold" display="0" masterRel="nextClick" afterEffect="1"/>
                                        <p:tgtEl>
                                          <p:spTgt spid="3">
                                            <p:txEl>
                                              <p:pRg st="1" end="1"/>
                                            </p:txEl>
                                          </p:spTgt>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subTnLst>
                                    <p:set>
                                      <p:cBhvr override="childStyle">
                                        <p:cTn dur="1" fill="hold" display="0" masterRel="nextClick" afterEffect="1"/>
                                        <p:tgtEl>
                                          <p:spTgt spid="3">
                                            <p:txEl>
                                              <p:pRg st="2" end="2"/>
                                            </p:txEl>
                                          </p:spTgt>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LIVECHARTING" val="False"/>
  <p:tag name="TYPE" val="MultiChoiceSlide"/>
  <p:tag name="TPQUESTIONXML" val="﻿&lt;?xml version=&quot;1.0&quot; encoding=&quot;utf-8&quot;?&gt;&#10;&lt;questionlist&gt;&#10;    &lt;properties&gt;&#10;        &lt;guid&gt;11E0D2D153F54B28B1C2637439D6A4A8&lt;/guid&gt;&#10;        &lt;description /&gt;&#10;        &lt;date&gt;8/26/2013 10:41:57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3AB67C5A5BEC4C9B82E050C85DEE5D9A&lt;/guid&gt;&#10;            &lt;repollguid&gt;B7608EF51A94432587707364ED04E318&lt;/repollguid&gt;&#10;            &lt;sourceid&gt;B298AB6A666049519DD5879CCCCCA03B&lt;/sourceid&gt;&#10;            &lt;questiontext&gt;p3. In the past 20 years, violent crime in America has:&lt;/questiontext&gt;&#10;            &lt;showresults&gt;True&lt;/showresults&gt;&#10;            &lt;responsegrid&gt;0&lt;/responsegrid&gt;&#10;            &lt;countdowntimer&gt;False&lt;/countdowntimer&gt;&#10;            &lt;countdowntime&gt;30&lt;/countdowntime&gt;&#10;            &lt;correctvalue&gt;1&lt;/correctvalue&gt;&#10;            &lt;incorrectvalue&gt;1&lt;/incorrectvalue&gt;&#10;            &lt;responselimit&gt;1&lt;/responselimit&gt;&#10;            &lt;bulletstyle&gt;2&lt;/bulletstyle&gt;&#10;            &lt;correctanswerindicator&gt;True&lt;/correctanswerindicator&gt;&#10;            &lt;answers&gt;&#10;                &lt;answer&gt;&#10;                    &lt;guid&gt;628FAC57E714492B949265A1BEE4E09F&lt;/guid&gt;&#10;                    &lt;answertext&gt;increased&lt;/answertext&gt;&#10;                    &lt;valuetype&gt;-1&lt;/valuetype&gt;&#10;                &lt;/answer&gt;&#10;                &lt;answer&gt;&#10;                    &lt;guid&gt;6995FBE66EBA4D458A147DB249890FA2&lt;/guid&gt;&#10;                    &lt;answertext&gt;remained about the same&lt;/answertext&gt;&#10;                    &lt;valuetype&gt;-1&lt;/valuetype&gt;&#10;                &lt;/answer&gt;&#10;                &lt;answer&gt;&#10;                    &lt;guid&gt;4DC479F1B2A443558EE5C8A3165352D1&lt;/guid&gt;&#10;                    &lt;answertext&gt;decreased&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 name="AUTOOPENPOLL" val="True"/>
  <p:tag name="AUTOFORMATCHART" val="True"/>
</p:tagLst>
</file>

<file path=ppt/tags/tag2.xml><?xml version="1.0" encoding="utf-8"?>
<p:tagLst xmlns:a="http://schemas.openxmlformats.org/drawingml/2006/main" xmlns:r="http://schemas.openxmlformats.org/officeDocument/2006/relationships" xmlns:p="http://schemas.openxmlformats.org/presentationml/2006/main">
  <p:tag name="ZEROBASED" val="False"/>
</p:tagLst>
</file>

<file path=ppt/theme/theme1.xml><?xml version="1.0" encoding="utf-8"?>
<a:theme xmlns:a="http://schemas.openxmlformats.org/drawingml/2006/main" name="Morling">
  <a:themeElements>
    <a:clrScheme name="Morling">
      <a:dk1>
        <a:srgbClr val="000000"/>
      </a:dk1>
      <a:lt1>
        <a:srgbClr val="FFFFFF"/>
      </a:lt1>
      <a:dk2>
        <a:srgbClr val="1F497D"/>
      </a:dk2>
      <a:lt2>
        <a:srgbClr val="EEECE1"/>
      </a:lt2>
      <a:accent1>
        <a:srgbClr val="F0532D"/>
      </a:accent1>
      <a:accent2>
        <a:srgbClr val="00B2D9"/>
      </a:accent2>
      <a:accent3>
        <a:srgbClr val="ED3D89"/>
      </a:accent3>
      <a:accent4>
        <a:srgbClr val="CFD229"/>
      </a:accent4>
      <a:accent5>
        <a:srgbClr val="00A898"/>
      </a:accent5>
      <a:accent6>
        <a:srgbClr val="F5821E"/>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Part4LectureSlides" id="{A61100D9-8604-034E-BBD4-4372F6A8B63B}" vid="{EA0AD3E0-BB3A-6D40-A98A-38E4E2C05727}"/>
    </a:ext>
  </a:extLst>
</a:theme>
</file>

<file path=ppt/theme/theme2.xml><?xml version="1.0" encoding="utf-8"?>
<a:theme xmlns:a="http://schemas.openxmlformats.org/drawingml/2006/main" name="1_Morling">
  <a:themeElements>
    <a:clrScheme name="Morling">
      <a:dk1>
        <a:srgbClr val="000000"/>
      </a:dk1>
      <a:lt1>
        <a:srgbClr val="FFFFFF"/>
      </a:lt1>
      <a:dk2>
        <a:srgbClr val="1F497D"/>
      </a:dk2>
      <a:lt2>
        <a:srgbClr val="EEECE1"/>
      </a:lt2>
      <a:accent1>
        <a:srgbClr val="F0532D"/>
      </a:accent1>
      <a:accent2>
        <a:srgbClr val="00B2D9"/>
      </a:accent2>
      <a:accent3>
        <a:srgbClr val="ED3D89"/>
      </a:accent3>
      <a:accent4>
        <a:srgbClr val="CFD229"/>
      </a:accent4>
      <a:accent5>
        <a:srgbClr val="00A898"/>
      </a:accent5>
      <a:accent6>
        <a:srgbClr val="F5821E"/>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Part4LectureSlides" id="{A61100D9-8604-034E-BBD4-4372F6A8B63B}" vid="{EA0AD3E0-BB3A-6D40-A98A-38E4E2C057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A7D5BD8B0C3C42B0546CA6BBD1E04A" ma:contentTypeVersion="12" ma:contentTypeDescription="Create a new document." ma:contentTypeScope="" ma:versionID="6c3014b5d5e4b1304986915d6c5bce79">
  <xsd:schema xmlns:xsd="http://www.w3.org/2001/XMLSchema" xmlns:xs="http://www.w3.org/2001/XMLSchema" xmlns:p="http://schemas.microsoft.com/office/2006/metadata/properties" xmlns:ns2="b58d659b-bec7-4037-b48a-e31715cb8dea" xmlns:ns3="492273c9-ec39-4dc4-932e-a51d59389553" targetNamespace="http://schemas.microsoft.com/office/2006/metadata/properties" ma:root="true" ma:fieldsID="097d58df3028a0d0652c942cd06422e1" ns2:_="" ns3:_="">
    <xsd:import namespace="b58d659b-bec7-4037-b48a-e31715cb8dea"/>
    <xsd:import namespace="492273c9-ec39-4dc4-932e-a51d5938955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8d659b-bec7-4037-b48a-e31715cb8d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2273c9-ec39-4dc4-932e-a51d5938955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2EEC8C-2AFB-44F4-A67D-5D03231F17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8d659b-bec7-4037-b48a-e31715cb8dea"/>
    <ds:schemaRef ds:uri="492273c9-ec39-4dc4-932e-a51d593895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175AC29-78C3-421B-857E-DA2660783985}">
  <ds:schemaRefs>
    <ds:schemaRef ds:uri="http://schemas.microsoft.com/sharepoint/v3/contenttype/forms"/>
  </ds:schemaRefs>
</ds:datastoreItem>
</file>

<file path=customXml/itemProps3.xml><?xml version="1.0" encoding="utf-8"?>
<ds:datastoreItem xmlns:ds="http://schemas.openxmlformats.org/officeDocument/2006/customXml" ds:itemID="{E3A17219-A9FD-4A80-88B3-4F6E2547E9ED}">
  <ds:schemaRefs>
    <ds:schemaRef ds:uri="http://www.w3.org/XML/1998/namespace"/>
    <ds:schemaRef ds:uri="492273c9-ec39-4dc4-932e-a51d59389553"/>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b58d659b-bec7-4037-b48a-e31715cb8dea"/>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28042</TotalTime>
  <Words>1157</Words>
  <Application>Microsoft Macintosh PowerPoint</Application>
  <PresentationFormat>Custom</PresentationFormat>
  <Paragraphs>175</Paragraphs>
  <Slides>36</Slides>
  <Notes>35</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Morling</vt:lpstr>
      <vt:lpstr>1_Morling</vt:lpstr>
      <vt:lpstr>Why Scientific Thinking &amp; Research Methods are so Important  </vt:lpstr>
      <vt:lpstr>The Research Versus Your Experience</vt:lpstr>
      <vt:lpstr>Compared to what?  1. Lack of comparison condition</vt:lpstr>
      <vt:lpstr>The Power of a Comparison Group</vt:lpstr>
      <vt:lpstr>2. Experience is Confounded</vt:lpstr>
      <vt:lpstr>Research Is Better Than Experience</vt:lpstr>
      <vt:lpstr>Research Results Are Probabilistic</vt:lpstr>
      <vt:lpstr>Ways That Intuition Is Biased</vt:lpstr>
      <vt:lpstr>Being swayed by a good story</vt:lpstr>
      <vt:lpstr>Heuristics Are Useful . . . Most of the Time</vt:lpstr>
      <vt:lpstr>PowerPoint Presentation</vt:lpstr>
      <vt:lpstr>PowerPoint Presentation</vt:lpstr>
      <vt:lpstr>Availability Heuristic</vt:lpstr>
      <vt:lpstr>PowerPoint Presentation</vt:lpstr>
      <vt:lpstr>PowerPoint Presentation</vt:lpstr>
      <vt:lpstr>Ways That Intuition Can Be Biased</vt:lpstr>
      <vt:lpstr>Ways That Intuition Can Be Biased</vt:lpstr>
      <vt:lpstr>Failing to think about what we cannot see Illusory correlation (present/present bias)</vt:lpstr>
      <vt:lpstr>Superstitions as Illusory Correlation</vt:lpstr>
      <vt:lpstr>Redelmeier and Tversky (1996) </vt:lpstr>
      <vt:lpstr>We are pattern-seekers</vt:lpstr>
      <vt:lpstr>Does stress cause stomach ulcers?</vt:lpstr>
      <vt:lpstr>Which is healthier?</vt:lpstr>
      <vt:lpstr>“Like Goes with Like”</vt:lpstr>
      <vt:lpstr>Base rate neglect</vt:lpstr>
      <vt:lpstr>PowerPoint Presentation</vt:lpstr>
      <vt:lpstr>Representative Heuristic</vt:lpstr>
      <vt:lpstr>Ways That Intuition Can Be Biased</vt:lpstr>
      <vt:lpstr>Confirmation bias </vt:lpstr>
      <vt:lpstr>PowerPoint Presentation</vt:lpstr>
      <vt:lpstr>PowerPoint Presentation</vt:lpstr>
      <vt:lpstr>Ways That Intuition Can Be Biased</vt:lpstr>
      <vt:lpstr>Trusting Authorities on the Subject</vt:lpstr>
      <vt:lpstr>Sources of Information</vt:lpstr>
      <vt:lpstr>An extremely brief crash course on how to judge expertise…</vt:lpstr>
      <vt:lpstr>Gullible, Cynical, or Literate? </vt:lpstr>
    </vt:vector>
  </TitlesOfParts>
  <Company>University of Delaware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Morris Library</dc:creator>
  <cp:lastModifiedBy>Shane Pitts</cp:lastModifiedBy>
  <cp:revision>228</cp:revision>
  <cp:lastPrinted>2017-08-31T02:07:54Z</cp:lastPrinted>
  <dcterms:created xsi:type="dcterms:W3CDTF">2017-03-21T15:00:48Z</dcterms:created>
  <dcterms:modified xsi:type="dcterms:W3CDTF">2022-04-18T21:00:35Z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0x01010022A7D5BD8B0C3C42B0546CA6BBD1E04A</vt:lpwstr>
  </property>
</Properties>
</file>