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0" r:id="rId6"/>
    <p:sldId id="261" r:id="rId7"/>
    <p:sldId id="278" r:id="rId8"/>
    <p:sldId id="280" r:id="rId9"/>
    <p:sldId id="282" r:id="rId10"/>
    <p:sldId id="284" r:id="rId11"/>
    <p:sldId id="266" r:id="rId12"/>
    <p:sldId id="279" r:id="rId13"/>
    <p:sldId id="281" r:id="rId14"/>
    <p:sldId id="283" r:id="rId15"/>
    <p:sldId id="262" r:id="rId16"/>
    <p:sldId id="268" r:id="rId17"/>
    <p:sldId id="270" r:id="rId18"/>
    <p:sldId id="272" r:id="rId19"/>
    <p:sldId id="271" r:id="rId20"/>
    <p:sldId id="273" r:id="rId21"/>
    <p:sldId id="276" r:id="rId22"/>
    <p:sldId id="275" r:id="rId23"/>
    <p:sldId id="274" r:id="rId24"/>
    <p:sldId id="27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81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548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1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666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57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861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6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64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38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43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4568-1B7C-4822-B02F-2A5387FFF1EF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555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C4568-1B7C-4822-B02F-2A5387FFF1EF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D6B53-2F3A-41C3-8E47-AF2A7E22F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93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nstagram.com/p/CMftaK3Llwg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twitter.com/sesamestreet/status/145774785098560717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Health &amp; Illness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14 in </a:t>
            </a:r>
            <a:r>
              <a:rPr lang="en-US" i="1" dirty="0" smtClean="0"/>
              <a:t>The Real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07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Vaccines per 100,000 people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4111841"/>
              </p:ext>
            </p:extLst>
          </p:nvPr>
        </p:nvGraphicFramePr>
        <p:xfrm>
          <a:off x="546100" y="1825625"/>
          <a:ext cx="11099799" cy="3034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9933">
                  <a:extLst>
                    <a:ext uri="{9D8B030D-6E8A-4147-A177-3AD203B41FA5}">
                      <a16:colId xmlns:a16="http://schemas.microsoft.com/office/drawing/2014/main" val="1375348535"/>
                    </a:ext>
                  </a:extLst>
                </a:gridCol>
                <a:gridCol w="3699933">
                  <a:extLst>
                    <a:ext uri="{9D8B030D-6E8A-4147-A177-3AD203B41FA5}">
                      <a16:colId xmlns:a16="http://schemas.microsoft.com/office/drawing/2014/main" val="29914809"/>
                    </a:ext>
                  </a:extLst>
                </a:gridCol>
                <a:gridCol w="3699933">
                  <a:extLst>
                    <a:ext uri="{9D8B030D-6E8A-4147-A177-3AD203B41FA5}">
                      <a16:colId xmlns:a16="http://schemas.microsoft.com/office/drawing/2014/main" val="1209759882"/>
                    </a:ext>
                  </a:extLst>
                </a:gridCol>
              </a:tblGrid>
              <a:tr h="505707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Top 5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Bottom 5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6856513"/>
                  </a:ext>
                </a:extLst>
              </a:tr>
              <a:tr h="50570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#1</a:t>
                      </a:r>
                      <a:r>
                        <a:rPr lang="en-US" sz="2400" baseline="0" dirty="0" smtClean="0"/>
                        <a:t> 314,334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#58 174,691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#184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226650"/>
                  </a:ext>
                </a:extLst>
              </a:tr>
              <a:tr h="50570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#2 285,664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#59 173,833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#185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738780"/>
                  </a:ext>
                </a:extLst>
              </a:tr>
              <a:tr h="50570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#3 269,457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#60 172,198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#186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5065987"/>
                  </a:ext>
                </a:extLst>
              </a:tr>
              <a:tr h="50570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#4 269,459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#61 170,725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#187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300771"/>
                  </a:ext>
                </a:extLst>
              </a:tr>
              <a:tr h="50570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#5 247,905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#62 170,686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#188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678012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76947" y="2414814"/>
            <a:ext cx="1903615" cy="2349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dirty="0" smtClean="0"/>
              <a:t>Cuba</a:t>
            </a:r>
          </a:p>
          <a:p>
            <a:pPr>
              <a:spcAft>
                <a:spcPts val="800"/>
              </a:spcAft>
            </a:pPr>
            <a:r>
              <a:rPr lang="en-US" sz="2400" b="1" dirty="0" smtClean="0"/>
              <a:t>Malta</a:t>
            </a:r>
          </a:p>
          <a:p>
            <a:pPr>
              <a:spcAft>
                <a:spcPts val="800"/>
              </a:spcAft>
            </a:pPr>
            <a:r>
              <a:rPr lang="en-US" sz="2400" b="1" dirty="0" smtClean="0"/>
              <a:t>Chile</a:t>
            </a:r>
          </a:p>
          <a:p>
            <a:pPr>
              <a:spcAft>
                <a:spcPts val="800"/>
              </a:spcAft>
            </a:pPr>
            <a:r>
              <a:rPr lang="en-US" sz="2400" b="1" dirty="0" smtClean="0"/>
              <a:t>UAE</a:t>
            </a:r>
          </a:p>
          <a:p>
            <a:pPr>
              <a:spcAft>
                <a:spcPts val="800"/>
              </a:spcAft>
            </a:pPr>
            <a:r>
              <a:rPr lang="en-US" sz="2400" b="1" dirty="0" smtClean="0"/>
              <a:t>Brunei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237315" y="2414813"/>
            <a:ext cx="1903615" cy="2349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dirty="0" smtClean="0"/>
              <a:t>Turkey</a:t>
            </a:r>
          </a:p>
          <a:p>
            <a:pPr>
              <a:spcAft>
                <a:spcPts val="800"/>
              </a:spcAft>
            </a:pPr>
            <a:r>
              <a:rPr lang="en-US" sz="2400" b="1" dirty="0" smtClean="0"/>
              <a:t>Maldives</a:t>
            </a:r>
          </a:p>
          <a:p>
            <a:pPr>
              <a:spcAft>
                <a:spcPts val="800"/>
              </a:spcAft>
            </a:pPr>
            <a:r>
              <a:rPr lang="en-US" sz="2400" b="1" dirty="0" smtClean="0"/>
              <a:t>US</a:t>
            </a:r>
          </a:p>
          <a:p>
            <a:pPr>
              <a:spcAft>
                <a:spcPts val="800"/>
              </a:spcAft>
            </a:pPr>
            <a:r>
              <a:rPr lang="en-US" sz="2400" b="1" dirty="0" smtClean="0"/>
              <a:t>Mongolia</a:t>
            </a:r>
          </a:p>
          <a:p>
            <a:pPr>
              <a:spcAft>
                <a:spcPts val="800"/>
              </a:spcAft>
            </a:pPr>
            <a:r>
              <a:rPr lang="en-US" sz="2400" b="1" dirty="0" smtClean="0"/>
              <a:t>Hungary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789093" y="2414812"/>
            <a:ext cx="2856806" cy="2349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dirty="0" smtClean="0"/>
              <a:t>South Sudan</a:t>
            </a:r>
          </a:p>
          <a:p>
            <a:pPr>
              <a:spcAft>
                <a:spcPts val="800"/>
              </a:spcAft>
            </a:pPr>
            <a:r>
              <a:rPr lang="en-US" sz="2400" b="1" dirty="0" smtClean="0"/>
              <a:t>Yemen</a:t>
            </a:r>
          </a:p>
          <a:p>
            <a:pPr>
              <a:spcAft>
                <a:spcPts val="800"/>
              </a:spcAft>
            </a:pPr>
            <a:r>
              <a:rPr lang="en-US" sz="2400" b="1" dirty="0" smtClean="0"/>
              <a:t>Haiti</a:t>
            </a:r>
          </a:p>
          <a:p>
            <a:pPr>
              <a:spcAft>
                <a:spcPts val="800"/>
              </a:spcAft>
            </a:pPr>
            <a:r>
              <a:rPr lang="en-US" sz="2400" b="1" dirty="0" smtClean="0"/>
              <a:t>Congo (Kinshasa)</a:t>
            </a:r>
          </a:p>
          <a:p>
            <a:pPr>
              <a:spcAft>
                <a:spcPts val="800"/>
              </a:spcAft>
            </a:pPr>
            <a:r>
              <a:rPr lang="en-US" sz="2400" b="1" dirty="0" smtClean="0"/>
              <a:t>Burundi</a:t>
            </a:r>
          </a:p>
        </p:txBody>
      </p:sp>
    </p:spTree>
    <p:extLst>
      <p:ext uri="{BB962C8B-B14F-4D97-AF65-F5344CB8AC3E}">
        <p14:creationId xmlns:p14="http://schemas.microsoft.com/office/powerpoint/2010/main" val="1425933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History: National Health Care &amp; The US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1914-1945</a:t>
            </a:r>
          </a:p>
          <a:p>
            <a:pPr lvl="1"/>
            <a:r>
              <a:rPr lang="en-US" dirty="0" smtClean="0"/>
              <a:t>AMA</a:t>
            </a:r>
          </a:p>
          <a:p>
            <a:pPr lvl="1"/>
            <a:r>
              <a:rPr lang="en-US" dirty="0" smtClean="0"/>
              <a:t>No Socialist Party</a:t>
            </a:r>
          </a:p>
          <a:p>
            <a:pPr lvl="1"/>
            <a:r>
              <a:rPr lang="en-US" dirty="0" smtClean="0"/>
              <a:t>Unions</a:t>
            </a:r>
          </a:p>
          <a:p>
            <a:pPr lvl="1"/>
            <a:r>
              <a:rPr lang="en-US" dirty="0" smtClean="0"/>
              <a:t>Unemployment insurance</a:t>
            </a:r>
          </a:p>
          <a:p>
            <a:pPr lvl="1"/>
            <a:r>
              <a:rPr lang="en-US" dirty="0" smtClean="0"/>
              <a:t>Life insurance</a:t>
            </a:r>
          </a:p>
          <a:p>
            <a:pPr lvl="1"/>
            <a:r>
              <a:rPr lang="en-US" dirty="0" smtClean="0"/>
              <a:t>Social security</a:t>
            </a:r>
          </a:p>
          <a:p>
            <a:pPr lvl="1"/>
            <a:r>
              <a:rPr lang="en-US" dirty="0" smtClean="0"/>
              <a:t>America entered WWII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PPACA 2010</a:t>
            </a:r>
          </a:p>
          <a:p>
            <a:pPr lvl="1"/>
            <a:r>
              <a:rPr lang="en-US" dirty="0" smtClean="0"/>
              <a:t>No pre-existing conditions</a:t>
            </a:r>
          </a:p>
          <a:p>
            <a:pPr lvl="1"/>
            <a:r>
              <a:rPr lang="en-US" dirty="0" smtClean="0"/>
              <a:t>Cant be denied, dropped or have lifetime limits</a:t>
            </a:r>
          </a:p>
          <a:p>
            <a:pPr lvl="1"/>
            <a:r>
              <a:rPr lang="en-US" dirty="0" smtClean="0"/>
              <a:t>80% of premiums go to health care (not CEOs)</a:t>
            </a:r>
          </a:p>
          <a:p>
            <a:pPr lvl="1"/>
            <a:r>
              <a:rPr lang="en-US" dirty="0" smtClean="0"/>
              <a:t>Preventative care </a:t>
            </a:r>
          </a:p>
          <a:p>
            <a:pPr lvl="1"/>
            <a:r>
              <a:rPr lang="en-US" dirty="0" smtClean="0"/>
              <a:t>Cannot deny children</a:t>
            </a:r>
          </a:p>
          <a:p>
            <a:pPr lvl="1"/>
            <a:r>
              <a:rPr lang="en-US" dirty="0" smtClean="0"/>
              <a:t>Gender charge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98267" y="6383867"/>
            <a:ext cx="2862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(PPACA of 2010, Starr 1982)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6638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to ACA since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Individual Mandate eliminated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States can add “work requirements” to Medicaid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Cost sharing reduction subsidies to insurers ended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Access to “skinny” plans expanded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Funds for sign-up help cut</a:t>
            </a:r>
            <a:endParaRPr lang="en-US" dirty="0"/>
          </a:p>
        </p:txBody>
      </p:sp>
      <p:pic>
        <p:nvPicPr>
          <p:cNvPr id="1026" name="Picture 2" descr="Status of State Medicaid Expansion Decisions: Interactive Map | KF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920240"/>
            <a:ext cx="5876663" cy="3305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01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890" y="299258"/>
            <a:ext cx="5688220" cy="6453086"/>
          </a:xfrm>
        </p:spPr>
      </p:pic>
    </p:spTree>
    <p:extLst>
      <p:ext uri="{BB962C8B-B14F-4D97-AF65-F5344CB8AC3E}">
        <p14:creationId xmlns:p14="http://schemas.microsoft.com/office/powerpoint/2010/main" val="290959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Health Insurance and…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national health insurance would not “fix” everything </a:t>
            </a:r>
          </a:p>
          <a:p>
            <a:pPr lvl="1"/>
            <a:r>
              <a:rPr lang="en-US" dirty="0" smtClean="0"/>
              <a:t>Even in the UK there are still health disparities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else would need to occur for us to lower our health disparities?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86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 to Medical Treatment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Curative or crisis medicine</a:t>
            </a:r>
          </a:p>
          <a:p>
            <a:pPr lvl="1"/>
            <a:r>
              <a:rPr lang="en-US" dirty="0" smtClean="0"/>
              <a:t>Treats a problem after it started</a:t>
            </a:r>
          </a:p>
          <a:p>
            <a:endParaRPr lang="en-US" dirty="0" smtClean="0"/>
          </a:p>
          <a:p>
            <a:r>
              <a:rPr lang="en-US" b="1" dirty="0" smtClean="0"/>
              <a:t>Preventative medicine </a:t>
            </a:r>
          </a:p>
          <a:p>
            <a:pPr lvl="1"/>
            <a:r>
              <a:rPr lang="en-US" dirty="0" smtClean="0"/>
              <a:t>Prevents or delays problems</a:t>
            </a:r>
          </a:p>
          <a:p>
            <a:endParaRPr lang="en-US" dirty="0" smtClean="0"/>
          </a:p>
          <a:p>
            <a:r>
              <a:rPr lang="en-US" b="1" dirty="0" smtClean="0"/>
              <a:t>Palliative care</a:t>
            </a:r>
          </a:p>
          <a:p>
            <a:pPr lvl="1"/>
            <a:r>
              <a:rPr lang="en-US" dirty="0" smtClean="0"/>
              <a:t> symptom and pain relief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Complementary &amp; Alternative Medicine (CAM)</a:t>
            </a:r>
          </a:p>
          <a:p>
            <a:pPr lvl="1"/>
            <a:r>
              <a:rPr lang="en-US" dirty="0" smtClean="0"/>
              <a:t>Old</a:t>
            </a:r>
          </a:p>
          <a:p>
            <a:pPr lvl="2"/>
            <a:r>
              <a:rPr lang="en-US" dirty="0" smtClean="0"/>
              <a:t>Acupuncture</a:t>
            </a:r>
          </a:p>
          <a:p>
            <a:pPr lvl="2"/>
            <a:r>
              <a:rPr lang="en-US" dirty="0" smtClean="0"/>
              <a:t>Ayurveda </a:t>
            </a:r>
          </a:p>
          <a:p>
            <a:pPr lvl="2"/>
            <a:r>
              <a:rPr lang="en-US" dirty="0" smtClean="0"/>
              <a:t>Yoga</a:t>
            </a:r>
          </a:p>
          <a:p>
            <a:pPr lvl="1"/>
            <a:r>
              <a:rPr lang="en-US" dirty="0" smtClean="0"/>
              <a:t>New</a:t>
            </a:r>
          </a:p>
          <a:p>
            <a:pPr lvl="2"/>
            <a:r>
              <a:rPr lang="en-US" dirty="0" smtClean="0"/>
              <a:t>Juice cleanse </a:t>
            </a:r>
          </a:p>
          <a:p>
            <a:pPr lvl="2"/>
            <a:r>
              <a:rPr lang="en-US" dirty="0" smtClean="0"/>
              <a:t>Goop </a:t>
            </a:r>
          </a:p>
        </p:txBody>
      </p:sp>
    </p:spTree>
    <p:extLst>
      <p:ext uri="{BB962C8B-B14F-4D97-AF65-F5344CB8AC3E}">
        <p14:creationId xmlns:p14="http://schemas.microsoft.com/office/powerpoint/2010/main" val="2385112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Inequality, Health, and Illness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SES</a:t>
            </a:r>
          </a:p>
          <a:p>
            <a:pPr lvl="1"/>
            <a:r>
              <a:rPr lang="en-US" dirty="0" smtClean="0"/>
              <a:t>SES as a fundamental cause of health</a:t>
            </a:r>
          </a:p>
          <a:p>
            <a:endParaRPr lang="en-US" dirty="0" smtClean="0"/>
          </a:p>
          <a:p>
            <a:r>
              <a:rPr lang="en-US" dirty="0" smtClean="0"/>
              <a:t>Race</a:t>
            </a:r>
          </a:p>
          <a:p>
            <a:pPr lvl="1"/>
            <a:r>
              <a:rPr lang="en-US" dirty="0" smtClean="0"/>
              <a:t>Trust in the system</a:t>
            </a:r>
          </a:p>
          <a:p>
            <a:pPr lvl="1"/>
            <a:r>
              <a:rPr lang="en-US" dirty="0" smtClean="0"/>
              <a:t>Environment and health</a:t>
            </a:r>
          </a:p>
          <a:p>
            <a:endParaRPr lang="en-US" dirty="0" smtClean="0"/>
          </a:p>
          <a:p>
            <a:r>
              <a:rPr lang="en-US" dirty="0" smtClean="0"/>
              <a:t>Gender</a:t>
            </a:r>
          </a:p>
          <a:p>
            <a:pPr lvl="1"/>
            <a:r>
              <a:rPr lang="en-US" dirty="0" smtClean="0"/>
              <a:t>Morbidity and mortality differences </a:t>
            </a:r>
            <a:endParaRPr lang="en-US" dirty="0"/>
          </a:p>
        </p:txBody>
      </p:sp>
      <p:pic>
        <p:nvPicPr>
          <p:cNvPr id="1026" name="Picture 2" descr="Image result for j marion sims and lucy ph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473" y="2084388"/>
            <a:ext cx="4860205" cy="363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23755" y="5849713"/>
            <a:ext cx="2565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Anarcha</a:t>
            </a:r>
            <a:r>
              <a:rPr lang="en-US" dirty="0" smtClean="0"/>
              <a:t>, Betsy, &amp; Lucy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80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Medicine as Social Institution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Doctor-patient relationship</a:t>
            </a:r>
          </a:p>
          <a:p>
            <a:pPr lvl="1"/>
            <a:r>
              <a:rPr lang="en-US" dirty="0" smtClean="0"/>
              <a:t>Influenced by the structure of the institution</a:t>
            </a:r>
          </a:p>
          <a:p>
            <a:pPr lvl="1"/>
            <a:r>
              <a:rPr lang="en-US" dirty="0" smtClean="0"/>
              <a:t>We give them status and power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Gender and race – pediatric care </a:t>
            </a:r>
            <a:r>
              <a:rPr lang="en-US" sz="1600" dirty="0" smtClean="0"/>
              <a:t>(</a:t>
            </a:r>
            <a:r>
              <a:rPr lang="en-US" sz="1600" dirty="0" err="1" smtClean="0"/>
              <a:t>Stivers</a:t>
            </a:r>
            <a:r>
              <a:rPr lang="en-US" sz="1600" dirty="0" smtClean="0"/>
              <a:t> and Majid 2007)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Gender and race – pain </a:t>
            </a:r>
            <a:r>
              <a:rPr lang="en-US" sz="1600" dirty="0" smtClean="0"/>
              <a:t>(Bonham 2001, Green et al. 2007, </a:t>
            </a:r>
            <a:r>
              <a:rPr lang="en-US" sz="1600" dirty="0" err="1" smtClean="0"/>
              <a:t>Haider</a:t>
            </a:r>
            <a:r>
              <a:rPr lang="en-US" sz="1600" dirty="0" smtClean="0"/>
              <a:t> et al. 2011, </a:t>
            </a:r>
            <a:r>
              <a:rPr lang="en-US" sz="1600" dirty="0" err="1" smtClean="0"/>
              <a:t>Hamberg</a:t>
            </a:r>
            <a:r>
              <a:rPr lang="en-US" sz="1600" dirty="0" smtClean="0"/>
              <a:t> et al. 2002, </a:t>
            </a:r>
            <a:r>
              <a:rPr lang="en-US" sz="1600" dirty="0" err="1" smtClean="0"/>
              <a:t>Heston</a:t>
            </a:r>
            <a:r>
              <a:rPr lang="en-US" sz="1600" dirty="0" smtClean="0"/>
              <a:t> and Lewis 1992, Hoffman et al. 2016, </a:t>
            </a:r>
            <a:r>
              <a:rPr lang="en-US" sz="1600" dirty="0" err="1" smtClean="0"/>
              <a:t>Mossey</a:t>
            </a:r>
            <a:r>
              <a:rPr lang="en-US" sz="1600" dirty="0" smtClean="0"/>
              <a:t> 2011, </a:t>
            </a:r>
            <a:r>
              <a:rPr lang="en-US" sz="1600" dirty="0" err="1" smtClean="0"/>
              <a:t>Raftery</a:t>
            </a:r>
            <a:r>
              <a:rPr lang="en-US" sz="1600" dirty="0" smtClean="0"/>
              <a:t> et al. 1995, Sabin and Greenwald 2012, and </a:t>
            </a:r>
            <a:r>
              <a:rPr lang="en-US" sz="1600" dirty="0" err="1" smtClean="0"/>
              <a:t>Weisse</a:t>
            </a:r>
            <a:r>
              <a:rPr lang="en-US" sz="1600" dirty="0" smtClean="0"/>
              <a:t> et al 2001)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082444" y="6176963"/>
            <a:ext cx="2496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@</a:t>
            </a:r>
            <a:r>
              <a:rPr lang="en-US" dirty="0" err="1" smtClean="0">
                <a:hlinkClick r:id="rId2"/>
              </a:rPr>
              <a:t>diversifyournarrative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71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Medicalization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problem is defined in medical terms</a:t>
            </a:r>
          </a:p>
          <a:p>
            <a:r>
              <a:rPr lang="en-US" dirty="0" smtClean="0"/>
              <a:t>Described using medical language</a:t>
            </a:r>
          </a:p>
          <a:p>
            <a:r>
              <a:rPr lang="en-US" dirty="0" smtClean="0"/>
              <a:t>Understood through the adoption of a medical framework</a:t>
            </a:r>
          </a:p>
          <a:p>
            <a:r>
              <a:rPr lang="en-US" dirty="0" smtClean="0"/>
              <a:t>Treated wit a medical intervention</a:t>
            </a:r>
          </a:p>
          <a:p>
            <a:endParaRPr lang="en-US" dirty="0"/>
          </a:p>
          <a:p>
            <a:r>
              <a:rPr lang="en-US" dirty="0" smtClean="0"/>
              <a:t>Can expand or contract</a:t>
            </a:r>
          </a:p>
          <a:p>
            <a:r>
              <a:rPr lang="en-US" dirty="0" smtClean="0"/>
              <a:t>Is bidirectional</a:t>
            </a:r>
          </a:p>
        </p:txBody>
      </p:sp>
    </p:spTree>
    <p:extLst>
      <p:ext uri="{BB962C8B-B14F-4D97-AF65-F5344CB8AC3E}">
        <p14:creationId xmlns:p14="http://schemas.microsoft.com/office/powerpoint/2010/main" val="3278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Deviances </a:t>
            </a:r>
          </a:p>
          <a:p>
            <a:pPr lvl="1"/>
            <a:r>
              <a:rPr lang="en-US" dirty="0" smtClean="0"/>
              <a:t>Substance use/abuse</a:t>
            </a:r>
          </a:p>
          <a:p>
            <a:pPr lvl="1"/>
            <a:r>
              <a:rPr lang="en-US" dirty="0" smtClean="0"/>
              <a:t>Mental disorders</a:t>
            </a:r>
          </a:p>
          <a:p>
            <a:pPr lvl="1"/>
            <a:r>
              <a:rPr lang="en-US" dirty="0" smtClean="0"/>
              <a:t>Eating disorders</a:t>
            </a:r>
          </a:p>
          <a:p>
            <a:pPr lvl="1"/>
            <a:r>
              <a:rPr lang="en-US" dirty="0" smtClean="0"/>
              <a:t>Sexual/gender differences</a:t>
            </a:r>
          </a:p>
          <a:p>
            <a:pPr lvl="1"/>
            <a:r>
              <a:rPr lang="en-US" dirty="0" smtClean="0"/>
              <a:t>Sexual dysfunction</a:t>
            </a:r>
          </a:p>
          <a:p>
            <a:pPr lvl="1"/>
            <a:r>
              <a:rPr lang="en-US" dirty="0" smtClean="0"/>
              <a:t>Learning disabilities</a:t>
            </a:r>
          </a:p>
          <a:p>
            <a:pPr lvl="1"/>
            <a:r>
              <a:rPr lang="en-US" dirty="0" smtClean="0"/>
              <a:t>ADHD, PTSD, CFS</a:t>
            </a:r>
          </a:p>
          <a:p>
            <a:pPr lvl="1"/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Life processes</a:t>
            </a:r>
          </a:p>
          <a:p>
            <a:pPr lvl="1"/>
            <a:r>
              <a:rPr lang="en-US" dirty="0"/>
              <a:t>Anxiety</a:t>
            </a:r>
          </a:p>
          <a:p>
            <a:pPr lvl="1"/>
            <a:r>
              <a:rPr lang="en-US" dirty="0"/>
              <a:t>Menstruation</a:t>
            </a:r>
          </a:p>
          <a:p>
            <a:pPr lvl="1"/>
            <a:r>
              <a:rPr lang="en-US" dirty="0"/>
              <a:t>Birth control</a:t>
            </a:r>
          </a:p>
          <a:p>
            <a:pPr lvl="1"/>
            <a:r>
              <a:rPr lang="en-US" dirty="0"/>
              <a:t>Infertility</a:t>
            </a:r>
          </a:p>
          <a:p>
            <a:pPr lvl="1"/>
            <a:r>
              <a:rPr lang="en-US" dirty="0"/>
              <a:t>Childbirth</a:t>
            </a:r>
          </a:p>
          <a:p>
            <a:pPr lvl="1"/>
            <a:r>
              <a:rPr lang="en-US" dirty="0"/>
              <a:t>Menopause</a:t>
            </a:r>
          </a:p>
          <a:p>
            <a:pPr lvl="1"/>
            <a:r>
              <a:rPr lang="en-US" dirty="0"/>
              <a:t>Aging </a:t>
            </a:r>
          </a:p>
          <a:p>
            <a:pPr lvl="1"/>
            <a:r>
              <a:rPr lang="en-US" dirty="0" smtClean="0"/>
              <a:t>Death </a:t>
            </a:r>
            <a:endParaRPr lang="en-US" dirty="0"/>
          </a:p>
          <a:p>
            <a:endParaRPr lang="en-US" dirty="0"/>
          </a:p>
        </p:txBody>
      </p:sp>
      <p:sp>
        <p:nvSpPr>
          <p:cNvPr id="4" name="AutoShape 2" descr="Image result for dsm"/>
          <p:cNvSpPr>
            <a:spLocks noChangeAspect="1" noChangeArrowheads="1"/>
          </p:cNvSpPr>
          <p:nvPr/>
        </p:nvSpPr>
        <p:spPr bwMode="auto">
          <a:xfrm>
            <a:off x="1764242" y="520647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68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Sociology of Health &amp; Illness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bodies are social objects – important to understand the role that health (and illness) plays in our lives </a:t>
            </a:r>
          </a:p>
          <a:p>
            <a:pPr lvl="1"/>
            <a:r>
              <a:rPr lang="en-US" dirty="0" smtClean="0"/>
              <a:t>We don’t treat or cure</a:t>
            </a:r>
          </a:p>
          <a:p>
            <a:pPr lvl="1"/>
            <a:r>
              <a:rPr lang="en-US" dirty="0" smtClean="0"/>
              <a:t>Understand the social context of health and illness</a:t>
            </a:r>
          </a:p>
          <a:p>
            <a:endParaRPr lang="en-US" dirty="0"/>
          </a:p>
          <a:p>
            <a:r>
              <a:rPr lang="en-US" dirty="0" smtClean="0"/>
              <a:t>Health and illness are…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			SOCIAL CONSTRUCTS!</a:t>
            </a:r>
          </a:p>
        </p:txBody>
      </p:sp>
    </p:spTree>
    <p:extLst>
      <p:ext uri="{BB962C8B-B14F-4D97-AF65-F5344CB8AC3E}">
        <p14:creationId xmlns:p14="http://schemas.microsoft.com/office/powerpoint/2010/main" val="162005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Bioethics 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Right to Die</a:t>
            </a:r>
          </a:p>
          <a:p>
            <a:pPr lvl="1"/>
            <a:r>
              <a:rPr lang="en-US" dirty="0" smtClean="0"/>
              <a:t>Physician-Assisted</a:t>
            </a:r>
          </a:p>
          <a:p>
            <a:pPr lvl="2"/>
            <a:r>
              <a:rPr lang="en-US" dirty="0" smtClean="0"/>
              <a:t>CA, CO, DC, HI, OR, VT, WA</a:t>
            </a:r>
          </a:p>
          <a:p>
            <a:pPr lvl="1"/>
            <a:r>
              <a:rPr lang="en-US" dirty="0" smtClean="0"/>
              <a:t>DNR </a:t>
            </a:r>
          </a:p>
          <a:p>
            <a:pPr lvl="1"/>
            <a:r>
              <a:rPr lang="en-US" dirty="0" smtClean="0"/>
              <a:t>Terri </a:t>
            </a:r>
            <a:r>
              <a:rPr lang="en-US" dirty="0" err="1" smtClean="0"/>
              <a:t>Schiavo</a:t>
            </a:r>
            <a:endParaRPr lang="en-US" dirty="0" smtClean="0"/>
          </a:p>
          <a:p>
            <a:r>
              <a:rPr lang="en-US" dirty="0" smtClean="0"/>
              <a:t>HGP</a:t>
            </a:r>
          </a:p>
          <a:p>
            <a:pPr lvl="1"/>
            <a:r>
              <a:rPr lang="en-US" dirty="0"/>
              <a:t>23 </a:t>
            </a:r>
            <a:r>
              <a:rPr lang="en-US" dirty="0" smtClean="0"/>
              <a:t>&amp; me</a:t>
            </a:r>
          </a:p>
          <a:p>
            <a:pPr lvl="1"/>
            <a:r>
              <a:rPr lang="en-US" dirty="0" err="1" smtClean="0"/>
              <a:t>Remedicalization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Health trackers 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Stem </a:t>
            </a:r>
            <a:r>
              <a:rPr lang="en-US" dirty="0" smtClean="0"/>
              <a:t>Cell</a:t>
            </a:r>
          </a:p>
          <a:p>
            <a:pPr lvl="1"/>
            <a:r>
              <a:rPr lang="en-US" dirty="0" smtClean="0"/>
              <a:t>Religion:</a:t>
            </a:r>
          </a:p>
          <a:p>
            <a:pPr lvl="2"/>
            <a:r>
              <a:rPr lang="en-US" dirty="0" smtClean="0"/>
              <a:t>Catholicism - zygote </a:t>
            </a:r>
          </a:p>
          <a:p>
            <a:pPr lvl="2"/>
            <a:r>
              <a:rPr lang="en-US" dirty="0" smtClean="0"/>
              <a:t>Judaism – 41 days</a:t>
            </a:r>
          </a:p>
          <a:p>
            <a:pPr lvl="2"/>
            <a:r>
              <a:rPr lang="en-US" dirty="0" smtClean="0"/>
              <a:t>Islam – 9</a:t>
            </a:r>
            <a:r>
              <a:rPr lang="en-US" baseline="30000" dirty="0" smtClean="0"/>
              <a:t>th</a:t>
            </a:r>
            <a:r>
              <a:rPr lang="en-US" dirty="0" smtClean="0"/>
              <a:t> month</a:t>
            </a:r>
            <a:endParaRPr lang="en-US" dirty="0"/>
          </a:p>
          <a:p>
            <a:pPr lvl="1"/>
            <a:r>
              <a:rPr lang="en-US" dirty="0" smtClean="0"/>
              <a:t>Where?</a:t>
            </a:r>
          </a:p>
          <a:p>
            <a:pPr lvl="2"/>
            <a:r>
              <a:rPr lang="en-US" dirty="0" smtClean="0"/>
              <a:t>In-vitro fertilization </a:t>
            </a:r>
          </a:p>
          <a:p>
            <a:pPr lvl="1"/>
            <a:r>
              <a:rPr lang="en-US" dirty="0" smtClean="0"/>
              <a:t>Why?</a:t>
            </a:r>
          </a:p>
          <a:p>
            <a:pPr lvl="2"/>
            <a:r>
              <a:rPr lang="en-US" dirty="0" smtClean="0"/>
              <a:t>Parkinson's, ALS, Cancer, Alzheimer’s, Sickle Cell… </a:t>
            </a:r>
          </a:p>
          <a:p>
            <a:pPr lvl="1"/>
            <a:r>
              <a:rPr lang="en-US" dirty="0" smtClean="0"/>
              <a:t>What could happen?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628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90% of Austrians are organ donors but less than 15% of Germans are organ donors.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Why?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04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Kidney Transplants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Deceased donor </a:t>
            </a:r>
          </a:p>
          <a:p>
            <a:r>
              <a:rPr lang="en-US" dirty="0" smtClean="0"/>
              <a:t>Living donor</a:t>
            </a:r>
          </a:p>
          <a:p>
            <a:r>
              <a:rPr lang="en-US" dirty="0" smtClean="0"/>
              <a:t>Blood type</a:t>
            </a:r>
          </a:p>
          <a:p>
            <a:endParaRPr lang="en-US" dirty="0" smtClean="0"/>
          </a:p>
          <a:p>
            <a:r>
              <a:rPr lang="en-US" dirty="0" smtClean="0"/>
              <a:t>Steve </a:t>
            </a:r>
            <a:r>
              <a:rPr lang="en-US" dirty="0"/>
              <a:t>Jobs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Myths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 List</a:t>
            </a:r>
          </a:p>
          <a:p>
            <a:r>
              <a:rPr lang="en-US" dirty="0" smtClean="0"/>
              <a:t>Organ donor on ID</a:t>
            </a:r>
          </a:p>
          <a:p>
            <a:r>
              <a:rPr lang="en-US" dirty="0" smtClean="0"/>
              <a:t>High risk organs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23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Tyranny of the Gift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Scheper</a:t>
            </a:r>
            <a:r>
              <a:rPr lang="en-US" dirty="0" smtClean="0"/>
              <a:t>-Hughes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12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Tyranny of the Gift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Family Bonds or Family Bondage</a:t>
            </a:r>
          </a:p>
          <a:p>
            <a:r>
              <a:rPr lang="en-US" dirty="0" smtClean="0"/>
              <a:t>Gender of the Gift</a:t>
            </a:r>
          </a:p>
          <a:p>
            <a:r>
              <a:rPr lang="en-US" dirty="0" smtClean="0"/>
              <a:t>The Tyranny of the Gift</a:t>
            </a:r>
          </a:p>
          <a:p>
            <a:r>
              <a:rPr lang="en-US" dirty="0" smtClean="0"/>
              <a:t>Sacrificial Violence in Living Paid Donation</a:t>
            </a:r>
          </a:p>
          <a:p>
            <a:r>
              <a:rPr lang="en-US" dirty="0" smtClean="0"/>
              <a:t>Old Bodies, Young Donors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7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state of complete physical, mental, and social well-being</a:t>
            </a:r>
          </a:p>
          <a:p>
            <a:endParaRPr lang="en-US" dirty="0"/>
          </a:p>
          <a:p>
            <a:r>
              <a:rPr lang="en-US" dirty="0" smtClean="0"/>
              <a:t>Health Care</a:t>
            </a:r>
          </a:p>
          <a:p>
            <a:pPr lvl="1"/>
            <a:r>
              <a:rPr lang="en-US" dirty="0" smtClean="0"/>
              <a:t>Any activity intended to improve health</a:t>
            </a:r>
          </a:p>
          <a:p>
            <a:endParaRPr lang="en-US" dirty="0" smtClean="0"/>
          </a:p>
          <a:p>
            <a:r>
              <a:rPr lang="en-US" dirty="0" smtClean="0"/>
              <a:t>Medicine</a:t>
            </a:r>
          </a:p>
          <a:p>
            <a:pPr lvl="1"/>
            <a:r>
              <a:rPr lang="en-US" dirty="0" smtClean="0"/>
              <a:t>Institutionalized system for the scientific diagnosis, treatment, and prevention of illness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72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Global Marker for Health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Infant Mortality Rate – out of 1,000 births</a:t>
            </a:r>
          </a:p>
          <a:p>
            <a:pPr lvl="1"/>
            <a:r>
              <a:rPr lang="en-US" dirty="0" smtClean="0"/>
              <a:t>Death of a child less than 1 year old</a:t>
            </a:r>
          </a:p>
          <a:p>
            <a:pPr lvl="2"/>
            <a:r>
              <a:rPr lang="en-US" dirty="0" smtClean="0"/>
              <a:t>Medical causes</a:t>
            </a:r>
          </a:p>
          <a:p>
            <a:pPr lvl="2"/>
            <a:r>
              <a:rPr lang="en-US" dirty="0" smtClean="0"/>
              <a:t>Environmental causes 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400483"/>
              </p:ext>
            </p:extLst>
          </p:nvPr>
        </p:nvGraphicFramePr>
        <p:xfrm>
          <a:off x="5901267" y="3934459"/>
          <a:ext cx="2387600" cy="1285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22365862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Lowest IMR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04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225"/>
                      </a:pPr>
                      <a:r>
                        <a:rPr lang="en-US" dirty="0" smtClean="0"/>
                        <a:t>Iceland</a:t>
                      </a:r>
                    </a:p>
                    <a:p>
                      <a:pPr marL="342900" indent="-342900">
                        <a:buFont typeface="+mj-lt"/>
                        <a:buAutoNum type="arabicPeriod" startAt="225"/>
                      </a:pPr>
                      <a:r>
                        <a:rPr lang="en-US" dirty="0" smtClean="0"/>
                        <a:t>Singapore</a:t>
                      </a:r>
                    </a:p>
                    <a:p>
                      <a:pPr marL="342900" indent="-342900">
                        <a:buFont typeface="+mj-lt"/>
                        <a:buAutoNum type="arabicPeriod" startAt="225"/>
                      </a:pPr>
                      <a:r>
                        <a:rPr lang="en-US" dirty="0" smtClean="0"/>
                        <a:t>Slovenia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0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747678"/>
              </p:ext>
            </p:extLst>
          </p:nvPr>
        </p:nvGraphicFramePr>
        <p:xfrm>
          <a:off x="8492066" y="4577079"/>
          <a:ext cx="23876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22365862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Alabama - 2019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04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All:</a:t>
                      </a:r>
                      <a:r>
                        <a:rPr lang="en-US" baseline="0" dirty="0" smtClean="0"/>
                        <a:t> 7.89</a:t>
                      </a:r>
                      <a:endParaRPr lang="en-US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White: 5.9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Black: 13.3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666666"/>
              </p:ext>
            </p:extLst>
          </p:nvPr>
        </p:nvGraphicFramePr>
        <p:xfrm>
          <a:off x="8492066" y="3058158"/>
          <a:ext cx="2387600" cy="128524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22365862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 - 2018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04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All:</a:t>
                      </a:r>
                      <a:r>
                        <a:rPr lang="en-US" baseline="0" dirty="0" smtClean="0"/>
                        <a:t> 5.22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White: 4.6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Black: 10.8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863294"/>
              </p:ext>
            </p:extLst>
          </p:nvPr>
        </p:nvGraphicFramePr>
        <p:xfrm>
          <a:off x="838200" y="3934459"/>
          <a:ext cx="2387600" cy="1285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22365862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Highest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IMR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04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Afghanistan</a:t>
                      </a:r>
                      <a:r>
                        <a:rPr lang="en-US" baseline="0" dirty="0" smtClean="0"/>
                        <a:t> </a:t>
                      </a:r>
                      <a:endParaRPr lang="en-US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Somalia</a:t>
                      </a:r>
                      <a:r>
                        <a:rPr lang="en-US" baseline="0" dirty="0" smtClean="0"/>
                        <a:t> </a:t>
                      </a:r>
                      <a:endParaRPr lang="en-US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Cent</a:t>
                      </a:r>
                      <a:r>
                        <a:rPr lang="en-US" baseline="0" dirty="0" smtClean="0"/>
                        <a:t> African Rep.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477980"/>
              </p:ext>
            </p:extLst>
          </p:nvPr>
        </p:nvGraphicFramePr>
        <p:xfrm>
          <a:off x="3369733" y="3934459"/>
          <a:ext cx="2387600" cy="1559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22365862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04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175"/>
                      </a:pPr>
                      <a:r>
                        <a:rPr lang="en-US" baseline="0" dirty="0" smtClean="0"/>
                        <a:t>New Caledonia </a:t>
                      </a:r>
                      <a:endParaRPr lang="en-US" dirty="0" smtClean="0"/>
                    </a:p>
                    <a:p>
                      <a:pPr marL="342900" indent="-342900">
                        <a:buFont typeface="+mj-lt"/>
                        <a:buAutoNum type="arabicPeriod" startAt="175"/>
                      </a:pPr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US</a:t>
                      </a:r>
                      <a:endParaRPr lang="en-US" dirty="0" smtClean="0"/>
                    </a:p>
                    <a:p>
                      <a:pPr marL="342900" indent="-342900">
                        <a:buFont typeface="+mj-lt"/>
                        <a:buAutoNum type="arabicPeriod" startAt="175"/>
                      </a:pPr>
                      <a:r>
                        <a:rPr lang="en-US" dirty="0" smtClean="0"/>
                        <a:t>United Arab Emirates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0746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Epidemiology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of patterns of disease to understand illnesses, how they spread, and how to treat them</a:t>
            </a:r>
          </a:p>
          <a:p>
            <a:pPr lvl="1"/>
            <a:r>
              <a:rPr lang="en-US" dirty="0" smtClean="0"/>
              <a:t>Endemic</a:t>
            </a:r>
          </a:p>
          <a:p>
            <a:pPr lvl="2"/>
            <a:r>
              <a:rPr lang="en-US" dirty="0" smtClean="0"/>
              <a:t>Constant usual presence of a disease in a geographic location 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Epidemic</a:t>
            </a:r>
          </a:p>
          <a:p>
            <a:pPr lvl="2"/>
            <a:r>
              <a:rPr lang="en-US" dirty="0" smtClean="0"/>
              <a:t>The number of cases is above what is normally expected in a geographic location</a:t>
            </a:r>
          </a:p>
          <a:p>
            <a:pPr lvl="1"/>
            <a:r>
              <a:rPr lang="en-US" b="1" dirty="0" smtClean="0"/>
              <a:t>Pandemic  </a:t>
            </a:r>
          </a:p>
          <a:p>
            <a:pPr lvl="2"/>
            <a:r>
              <a:rPr lang="en-US" dirty="0" smtClean="0"/>
              <a:t>The epidemic crosses borders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96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55" y="0"/>
            <a:ext cx="11430000" cy="6858000"/>
          </a:xfrm>
        </p:spPr>
      </p:pic>
    </p:spTree>
    <p:extLst>
      <p:ext uri="{BB962C8B-B14F-4D97-AF65-F5344CB8AC3E}">
        <p14:creationId xmlns:p14="http://schemas.microsoft.com/office/powerpoint/2010/main" val="407267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COVID-19 (October 2020)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409604" cy="4351338"/>
          </a:xfrm>
        </p:spPr>
        <p:txBody>
          <a:bodyPr/>
          <a:lstStyle/>
          <a:p>
            <a:r>
              <a:rPr lang="en-US" dirty="0" smtClean="0"/>
              <a:t>50,000,000 Global Cases</a:t>
            </a:r>
          </a:p>
          <a:p>
            <a:pPr lvl="1"/>
            <a:r>
              <a:rPr lang="en-US" dirty="0" smtClean="0"/>
              <a:t>US 10,110,552 (20%)</a:t>
            </a:r>
          </a:p>
          <a:p>
            <a:endParaRPr lang="en-US" dirty="0" smtClean="0"/>
          </a:p>
          <a:p>
            <a:r>
              <a:rPr lang="en-US" dirty="0" smtClean="0"/>
              <a:t>1,263,089 Global Deaths</a:t>
            </a:r>
          </a:p>
          <a:p>
            <a:pPr lvl="1"/>
            <a:r>
              <a:rPr lang="en-US" dirty="0" smtClean="0"/>
              <a:t>US 238,251 (19%)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0114" r="1262" b="3854"/>
          <a:stretch/>
        </p:blipFill>
        <p:spPr>
          <a:xfrm>
            <a:off x="4503437" y="1825625"/>
            <a:ext cx="7547513" cy="36991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04015" y="6176963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 makes up </a:t>
            </a:r>
            <a:r>
              <a:rPr lang="en-US" dirty="0" smtClean="0"/>
              <a:t>4.23%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8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COVID-19 </a:t>
            </a:r>
            <a:r>
              <a:rPr lang="en-US" dirty="0" smtClean="0"/>
              <a:t>(4/18/2022)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504,621,243 </a:t>
            </a:r>
            <a:r>
              <a:rPr lang="en-US" dirty="0" smtClean="0"/>
              <a:t>Global Cases</a:t>
            </a:r>
          </a:p>
          <a:p>
            <a:pPr lvl="1"/>
            <a:r>
              <a:rPr lang="en-US" dirty="0" smtClean="0"/>
              <a:t>80,635,935 </a:t>
            </a:r>
            <a:r>
              <a:rPr lang="en-US" dirty="0" smtClean="0"/>
              <a:t>US cases (</a:t>
            </a:r>
            <a:r>
              <a:rPr lang="en-US" dirty="0" smtClean="0"/>
              <a:t>16%)</a:t>
            </a:r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6,198,920 </a:t>
            </a:r>
            <a:r>
              <a:rPr lang="en-US" dirty="0" smtClean="0"/>
              <a:t>Global Deaths</a:t>
            </a:r>
          </a:p>
          <a:p>
            <a:pPr lvl="1"/>
            <a:r>
              <a:rPr lang="en-US" dirty="0" smtClean="0"/>
              <a:t>988,663</a:t>
            </a:r>
            <a:r>
              <a:rPr lang="en-US" dirty="0" smtClean="0"/>
              <a:t> </a:t>
            </a:r>
            <a:r>
              <a:rPr lang="en-US" dirty="0" smtClean="0"/>
              <a:t>US deaths (</a:t>
            </a:r>
            <a:r>
              <a:rPr lang="en-US" dirty="0" smtClean="0"/>
              <a:t>16%)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332" y="1690688"/>
            <a:ext cx="6320491" cy="3694112"/>
          </a:xfrm>
        </p:spPr>
      </p:pic>
      <p:sp>
        <p:nvSpPr>
          <p:cNvPr id="5" name="TextBox 4"/>
          <p:cNvSpPr txBox="1"/>
          <p:nvPr/>
        </p:nvSpPr>
        <p:spPr>
          <a:xfrm>
            <a:off x="5104015" y="6176963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 makes up </a:t>
            </a:r>
            <a:r>
              <a:rPr lang="en-US" dirty="0" smtClean="0"/>
              <a:t>4.17%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21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twitter.com/sesamestreet/status/1457747850985607175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Sen. Ted Cruz Trolls Big Bird After Sesame Street Covid-19 Vaccine Tweet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737" y="1967706"/>
            <a:ext cx="5724525" cy="406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99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2379</TotalTime>
  <Words>838</Words>
  <Application>Microsoft Office PowerPoint</Application>
  <PresentationFormat>Widescreen</PresentationFormat>
  <Paragraphs>236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Times New Roman</vt:lpstr>
      <vt:lpstr>Office Theme</vt:lpstr>
      <vt:lpstr>Health &amp; Illness</vt:lpstr>
      <vt:lpstr>Sociology of Health &amp; Illness</vt:lpstr>
      <vt:lpstr>Health</vt:lpstr>
      <vt:lpstr>A Global Marker for Health</vt:lpstr>
      <vt:lpstr>Epidemiology </vt:lpstr>
      <vt:lpstr>PowerPoint Presentation</vt:lpstr>
      <vt:lpstr>COVID-19 (October 2020)</vt:lpstr>
      <vt:lpstr>COVID-19 (4/18/2022)</vt:lpstr>
      <vt:lpstr>https://twitter.com/sesamestreet/status/1457747850985607175 </vt:lpstr>
      <vt:lpstr>Vaccines per 100,000 people </vt:lpstr>
      <vt:lpstr>History: National Health Care &amp; The US</vt:lpstr>
      <vt:lpstr>Changes to ACA since 2016</vt:lpstr>
      <vt:lpstr>PowerPoint Presentation</vt:lpstr>
      <vt:lpstr>National Health Insurance and…</vt:lpstr>
      <vt:lpstr>Approaches to Medical Treatment </vt:lpstr>
      <vt:lpstr>Social Inequality, Health, and Illness</vt:lpstr>
      <vt:lpstr>Medicine as Social Institution</vt:lpstr>
      <vt:lpstr>Medicalization</vt:lpstr>
      <vt:lpstr>Medicalization</vt:lpstr>
      <vt:lpstr>Bioethics </vt:lpstr>
      <vt:lpstr>Discussion Question</vt:lpstr>
      <vt:lpstr>Kidney Transplants</vt:lpstr>
      <vt:lpstr>The Tyranny of the Gift</vt:lpstr>
      <vt:lpstr>Tyranny of the Gift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Socialization</dc:title>
  <dc:creator>McIntyre, Katie</dc:creator>
  <cp:lastModifiedBy>McIntyre, Katie</cp:lastModifiedBy>
  <cp:revision>110</cp:revision>
  <dcterms:created xsi:type="dcterms:W3CDTF">2018-09-17T18:39:11Z</dcterms:created>
  <dcterms:modified xsi:type="dcterms:W3CDTF">2022-04-19T14:24:03Z</dcterms:modified>
</cp:coreProperties>
</file>