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ppt/tags/tag86.xml" ContentType="application/vnd.openxmlformats-officedocument.presentationml.tags+xml"/>
  <Override PartName="/ppt/tags/tag87.xml" ContentType="application/vnd.openxmlformats-officedocument.presentationml.tags+xml"/>
  <Override PartName="/ppt/tags/tag88.xml" ContentType="application/vnd.openxmlformats-officedocument.presentationml.tags+xml"/>
  <Override PartName="/ppt/tags/tag89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80" r:id="rId3"/>
    <p:sldId id="281" r:id="rId4"/>
    <p:sldId id="282" r:id="rId5"/>
    <p:sldId id="290" r:id="rId6"/>
    <p:sldId id="278" r:id="rId7"/>
    <p:sldId id="279" r:id="rId8"/>
    <p:sldId id="285" r:id="rId9"/>
    <p:sldId id="284" r:id="rId10"/>
    <p:sldId id="283" r:id="rId11"/>
    <p:sldId id="288" r:id="rId12"/>
    <p:sldId id="287" r:id="rId13"/>
    <p:sldId id="258" r:id="rId14"/>
    <p:sldId id="259" r:id="rId15"/>
    <p:sldId id="260" r:id="rId16"/>
    <p:sldId id="261" r:id="rId17"/>
    <p:sldId id="262" r:id="rId18"/>
    <p:sldId id="263" r:id="rId19"/>
    <p:sldId id="264" r:id="rId20"/>
    <p:sldId id="265" r:id="rId21"/>
    <p:sldId id="266" r:id="rId22"/>
    <p:sldId id="267" r:id="rId23"/>
    <p:sldId id="268" r:id="rId24"/>
    <p:sldId id="269" r:id="rId25"/>
    <p:sldId id="270" r:id="rId26"/>
    <p:sldId id="271" r:id="rId27"/>
    <p:sldId id="272" r:id="rId28"/>
    <p:sldId id="273" r:id="rId29"/>
    <p:sldId id="274" r:id="rId30"/>
    <p:sldId id="275" r:id="rId31"/>
  </p:sldIdLst>
  <p:sldSz cx="9144000" cy="6858000" type="screen4x3"/>
  <p:notesSz cx="6858000" cy="9144000"/>
  <p:custDataLst>
    <p:tags r:id="rId3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1674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10.emf"/></Relationships>
</file>

<file path=ppt/drawings/_rels/vmlDrawing1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1.emf"/></Relationships>
</file>

<file path=ppt/drawings/_rels/vmlDrawing1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2.emf"/></Relationships>
</file>

<file path=ppt/drawings/_rels/vmlDrawing1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3.emf"/></Relationships>
</file>

<file path=ppt/drawings/_rels/vmlDrawing14.vml.rels><?xml version="1.0" encoding="UTF-8" standalone="yes"?>
<Relationships xmlns="http://schemas.openxmlformats.org/package/2006/relationships"><Relationship Id="rId1" Type="http://schemas.openxmlformats.org/officeDocument/2006/relationships/image" Target="../media/image14.emf"/></Relationships>
</file>

<file path=ppt/drawings/_rels/vmlDrawing1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5.emf"/></Relationships>
</file>

<file path=ppt/drawings/_rels/vmlDrawing1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6.emf"/></Relationships>
</file>

<file path=ppt/drawings/_rels/vmlDrawing17.vml.rels><?xml version="1.0" encoding="UTF-8" standalone="yes"?>
<Relationships xmlns="http://schemas.openxmlformats.org/package/2006/relationships"><Relationship Id="rId1" Type="http://schemas.openxmlformats.org/officeDocument/2006/relationships/image" Target="../media/image17.emf"/></Relationships>
</file>

<file path=ppt/drawings/_rels/vmlDrawing18.vml.rels><?xml version="1.0" encoding="UTF-8" standalone="yes"?>
<Relationships xmlns="http://schemas.openxmlformats.org/package/2006/relationships"><Relationship Id="rId1" Type="http://schemas.openxmlformats.org/officeDocument/2006/relationships/image" Target="../media/image18.emf"/></Relationships>
</file>

<file path=ppt/drawings/_rels/vmlDrawing19.vml.rels><?xml version="1.0" encoding="UTF-8" standalone="yes"?>
<Relationships xmlns="http://schemas.openxmlformats.org/package/2006/relationships"><Relationship Id="rId1" Type="http://schemas.openxmlformats.org/officeDocument/2006/relationships/image" Target="../media/image19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20.vml.rels><?xml version="1.0" encoding="UTF-8" standalone="yes"?>
<Relationships xmlns="http://schemas.openxmlformats.org/package/2006/relationships"><Relationship Id="rId1" Type="http://schemas.openxmlformats.org/officeDocument/2006/relationships/image" Target="../media/image20.emf"/></Relationships>
</file>

<file path=ppt/drawings/_rels/vmlDrawing2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1.emf"/></Relationships>
</file>

<file path=ppt/drawings/_rels/vmlDrawing2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2.emf"/></Relationships>
</file>

<file path=ppt/drawings/_rels/vmlDrawing23.vml.rels><?xml version="1.0" encoding="UTF-8" standalone="yes"?>
<Relationships xmlns="http://schemas.openxmlformats.org/package/2006/relationships"><Relationship Id="rId1" Type="http://schemas.openxmlformats.org/officeDocument/2006/relationships/image" Target="../media/image23.emf"/></Relationships>
</file>

<file path=ppt/drawings/_rels/vmlDrawing24.vml.rels><?xml version="1.0" encoding="UTF-8" standalone="yes"?>
<Relationships xmlns="http://schemas.openxmlformats.org/package/2006/relationships"><Relationship Id="rId1" Type="http://schemas.openxmlformats.org/officeDocument/2006/relationships/image" Target="../media/image24.emf"/></Relationships>
</file>

<file path=ppt/drawings/_rels/vmlDrawing25.vml.rels><?xml version="1.0" encoding="UTF-8" standalone="yes"?>
<Relationships xmlns="http://schemas.openxmlformats.org/package/2006/relationships"><Relationship Id="rId1" Type="http://schemas.openxmlformats.org/officeDocument/2006/relationships/image" Target="../media/image25.emf"/></Relationships>
</file>

<file path=ppt/drawings/_rels/vmlDrawing26.vml.rels><?xml version="1.0" encoding="UTF-8" standalone="yes"?>
<Relationships xmlns="http://schemas.openxmlformats.org/package/2006/relationships"><Relationship Id="rId1" Type="http://schemas.openxmlformats.org/officeDocument/2006/relationships/image" Target="../media/image26.emf"/></Relationships>
</file>

<file path=ppt/drawings/_rels/vmlDrawing27.vml.rels><?xml version="1.0" encoding="UTF-8" standalone="yes"?>
<Relationships xmlns="http://schemas.openxmlformats.org/package/2006/relationships"><Relationship Id="rId1" Type="http://schemas.openxmlformats.org/officeDocument/2006/relationships/image" Target="../media/image27.emf"/></Relationships>
</file>

<file path=ppt/drawings/_rels/vmlDrawing28.vml.rels><?xml version="1.0" encoding="UTF-8" standalone="yes"?>
<Relationships xmlns="http://schemas.openxmlformats.org/package/2006/relationships"><Relationship Id="rId1" Type="http://schemas.openxmlformats.org/officeDocument/2006/relationships/image" Target="../media/image28.emf"/></Relationships>
</file>

<file path=ppt/drawings/_rels/vmlDrawing29.vml.rels><?xml version="1.0" encoding="UTF-8" standalone="yes"?>
<Relationships xmlns="http://schemas.openxmlformats.org/package/2006/relationships"><Relationship Id="rId1" Type="http://schemas.openxmlformats.org/officeDocument/2006/relationships/image" Target="../media/image29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6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e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8.e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9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8D8425-97E7-4230-8C35-6459FA8ACFFF}" type="datetimeFigureOut">
              <a:rPr lang="en-US" smtClean="0"/>
              <a:pPr/>
              <a:t>4/20/2022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10CCD8-59BB-47EE-9667-07E18312DDE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tags" Target="../tags/tag28.xml"/><Relationship Id="rId7" Type="http://schemas.openxmlformats.org/officeDocument/2006/relationships/image" Target="../media/image9.emf"/><Relationship Id="rId2" Type="http://schemas.openxmlformats.org/officeDocument/2006/relationships/tags" Target="../tags/tag27.xml"/><Relationship Id="rId1" Type="http://schemas.openxmlformats.org/officeDocument/2006/relationships/vmlDrawing" Target="../drawings/vmlDrawing9.vml"/><Relationship Id="rId6" Type="http://schemas.openxmlformats.org/officeDocument/2006/relationships/oleObject" Target="../embeddings/oleObject9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29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tags" Target="../tags/tag31.xml"/><Relationship Id="rId7" Type="http://schemas.openxmlformats.org/officeDocument/2006/relationships/image" Target="../media/image10.emf"/><Relationship Id="rId2" Type="http://schemas.openxmlformats.org/officeDocument/2006/relationships/tags" Target="../tags/tag30.xml"/><Relationship Id="rId1" Type="http://schemas.openxmlformats.org/officeDocument/2006/relationships/vmlDrawing" Target="../drawings/vmlDrawing10.vml"/><Relationship Id="rId6" Type="http://schemas.openxmlformats.org/officeDocument/2006/relationships/oleObject" Target="../embeddings/oleObject10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3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tags" Target="../tags/tag34.xml"/><Relationship Id="rId7" Type="http://schemas.openxmlformats.org/officeDocument/2006/relationships/image" Target="../media/image11.emf"/><Relationship Id="rId2" Type="http://schemas.openxmlformats.org/officeDocument/2006/relationships/tags" Target="../tags/tag33.xml"/><Relationship Id="rId1" Type="http://schemas.openxmlformats.org/officeDocument/2006/relationships/vmlDrawing" Target="../drawings/vmlDrawing11.vml"/><Relationship Id="rId6" Type="http://schemas.openxmlformats.org/officeDocument/2006/relationships/oleObject" Target="../embeddings/oleObject11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35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tags" Target="../tags/tag37.xml"/><Relationship Id="rId7" Type="http://schemas.openxmlformats.org/officeDocument/2006/relationships/image" Target="../media/image12.emf"/><Relationship Id="rId2" Type="http://schemas.openxmlformats.org/officeDocument/2006/relationships/tags" Target="../tags/tag36.xml"/><Relationship Id="rId1" Type="http://schemas.openxmlformats.org/officeDocument/2006/relationships/vmlDrawing" Target="../drawings/vmlDrawing12.vml"/><Relationship Id="rId6" Type="http://schemas.openxmlformats.org/officeDocument/2006/relationships/oleObject" Target="../embeddings/oleObject12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38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tags" Target="../tags/tag40.xml"/><Relationship Id="rId7" Type="http://schemas.openxmlformats.org/officeDocument/2006/relationships/image" Target="../media/image13.emf"/><Relationship Id="rId2" Type="http://schemas.openxmlformats.org/officeDocument/2006/relationships/tags" Target="../tags/tag39.xml"/><Relationship Id="rId1" Type="http://schemas.openxmlformats.org/officeDocument/2006/relationships/vmlDrawing" Target="../drawings/vmlDrawing13.vml"/><Relationship Id="rId6" Type="http://schemas.openxmlformats.org/officeDocument/2006/relationships/oleObject" Target="../embeddings/oleObject13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4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7" Type="http://schemas.openxmlformats.org/officeDocument/2006/relationships/image" Target="../media/image14.emf"/><Relationship Id="rId2" Type="http://schemas.openxmlformats.org/officeDocument/2006/relationships/tags" Target="../tags/tag42.xml"/><Relationship Id="rId1" Type="http://schemas.openxmlformats.org/officeDocument/2006/relationships/vmlDrawing" Target="../drawings/vmlDrawing14.vml"/><Relationship Id="rId6" Type="http://schemas.openxmlformats.org/officeDocument/2006/relationships/oleObject" Target="../embeddings/oleObject14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44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image" Target="../media/image15.emf"/><Relationship Id="rId2" Type="http://schemas.openxmlformats.org/officeDocument/2006/relationships/tags" Target="../tags/tag45.xml"/><Relationship Id="rId1" Type="http://schemas.openxmlformats.org/officeDocument/2006/relationships/vmlDrawing" Target="../drawings/vmlDrawing15.vml"/><Relationship Id="rId6" Type="http://schemas.openxmlformats.org/officeDocument/2006/relationships/oleObject" Target="../embeddings/oleObject15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4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tags" Target="../tags/tag49.xml"/><Relationship Id="rId7" Type="http://schemas.openxmlformats.org/officeDocument/2006/relationships/image" Target="../media/image16.emf"/><Relationship Id="rId2" Type="http://schemas.openxmlformats.org/officeDocument/2006/relationships/tags" Target="../tags/tag48.xml"/><Relationship Id="rId1" Type="http://schemas.openxmlformats.org/officeDocument/2006/relationships/vmlDrawing" Target="../drawings/vmlDrawing16.vml"/><Relationship Id="rId6" Type="http://schemas.openxmlformats.org/officeDocument/2006/relationships/oleObject" Target="../embeddings/oleObject16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50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7" Type="http://schemas.openxmlformats.org/officeDocument/2006/relationships/image" Target="../media/image17.emf"/><Relationship Id="rId2" Type="http://schemas.openxmlformats.org/officeDocument/2006/relationships/tags" Target="../tags/tag51.xml"/><Relationship Id="rId1" Type="http://schemas.openxmlformats.org/officeDocument/2006/relationships/vmlDrawing" Target="../drawings/vmlDrawing17.vml"/><Relationship Id="rId6" Type="http://schemas.openxmlformats.org/officeDocument/2006/relationships/oleObject" Target="../embeddings/oleObject1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53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tags" Target="../tags/tag55.xml"/><Relationship Id="rId7" Type="http://schemas.openxmlformats.org/officeDocument/2006/relationships/image" Target="../media/image18.emf"/><Relationship Id="rId2" Type="http://schemas.openxmlformats.org/officeDocument/2006/relationships/tags" Target="../tags/tag54.xml"/><Relationship Id="rId1" Type="http://schemas.openxmlformats.org/officeDocument/2006/relationships/vmlDrawing" Target="../drawings/vmlDrawing18.vml"/><Relationship Id="rId6" Type="http://schemas.openxmlformats.org/officeDocument/2006/relationships/oleObject" Target="../embeddings/oleObject18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5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4.xml"/><Relationship Id="rId7" Type="http://schemas.openxmlformats.org/officeDocument/2006/relationships/image" Target="../media/image1.emf"/><Relationship Id="rId2" Type="http://schemas.openxmlformats.org/officeDocument/2006/relationships/tags" Target="../tags/tag3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1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5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tags" Target="../tags/tag58.xml"/><Relationship Id="rId7" Type="http://schemas.openxmlformats.org/officeDocument/2006/relationships/image" Target="../media/image19.emf"/><Relationship Id="rId2" Type="http://schemas.openxmlformats.org/officeDocument/2006/relationships/tags" Target="../tags/tag57.xml"/><Relationship Id="rId1" Type="http://schemas.openxmlformats.org/officeDocument/2006/relationships/vmlDrawing" Target="../drawings/vmlDrawing19.vml"/><Relationship Id="rId6" Type="http://schemas.openxmlformats.org/officeDocument/2006/relationships/oleObject" Target="../embeddings/oleObject19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59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7" Type="http://schemas.openxmlformats.org/officeDocument/2006/relationships/image" Target="../media/image20.emf"/><Relationship Id="rId2" Type="http://schemas.openxmlformats.org/officeDocument/2006/relationships/tags" Target="../tags/tag60.xml"/><Relationship Id="rId1" Type="http://schemas.openxmlformats.org/officeDocument/2006/relationships/vmlDrawing" Target="../drawings/vmlDrawing20.vml"/><Relationship Id="rId6" Type="http://schemas.openxmlformats.org/officeDocument/2006/relationships/oleObject" Target="../embeddings/oleObject20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6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tags" Target="../tags/tag64.xml"/><Relationship Id="rId7" Type="http://schemas.openxmlformats.org/officeDocument/2006/relationships/image" Target="../media/image21.emf"/><Relationship Id="rId2" Type="http://schemas.openxmlformats.org/officeDocument/2006/relationships/tags" Target="../tags/tag63.xml"/><Relationship Id="rId1" Type="http://schemas.openxmlformats.org/officeDocument/2006/relationships/vmlDrawing" Target="../drawings/vmlDrawing21.vml"/><Relationship Id="rId6" Type="http://schemas.openxmlformats.org/officeDocument/2006/relationships/oleObject" Target="../embeddings/oleObject21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65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tags" Target="../tags/tag67.xml"/><Relationship Id="rId7" Type="http://schemas.openxmlformats.org/officeDocument/2006/relationships/image" Target="../media/image22.emf"/><Relationship Id="rId2" Type="http://schemas.openxmlformats.org/officeDocument/2006/relationships/tags" Target="../tags/tag66.xml"/><Relationship Id="rId1" Type="http://schemas.openxmlformats.org/officeDocument/2006/relationships/vmlDrawing" Target="../drawings/vmlDrawing22.vml"/><Relationship Id="rId6" Type="http://schemas.openxmlformats.org/officeDocument/2006/relationships/oleObject" Target="../embeddings/oleObject22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68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tags" Target="../tags/tag70.xml"/><Relationship Id="rId7" Type="http://schemas.openxmlformats.org/officeDocument/2006/relationships/image" Target="../media/image23.emf"/><Relationship Id="rId2" Type="http://schemas.openxmlformats.org/officeDocument/2006/relationships/tags" Target="../tags/tag69.xml"/><Relationship Id="rId1" Type="http://schemas.openxmlformats.org/officeDocument/2006/relationships/vmlDrawing" Target="../drawings/vmlDrawing23.vml"/><Relationship Id="rId6" Type="http://schemas.openxmlformats.org/officeDocument/2006/relationships/oleObject" Target="../embeddings/oleObject23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71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tags" Target="../tags/tag73.xml"/><Relationship Id="rId7" Type="http://schemas.openxmlformats.org/officeDocument/2006/relationships/image" Target="../media/image24.emf"/><Relationship Id="rId2" Type="http://schemas.openxmlformats.org/officeDocument/2006/relationships/tags" Target="../tags/tag72.xml"/><Relationship Id="rId1" Type="http://schemas.openxmlformats.org/officeDocument/2006/relationships/vmlDrawing" Target="../drawings/vmlDrawing24.vml"/><Relationship Id="rId6" Type="http://schemas.openxmlformats.org/officeDocument/2006/relationships/oleObject" Target="../embeddings/oleObject24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74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tags" Target="../tags/tag76.xml"/><Relationship Id="rId7" Type="http://schemas.openxmlformats.org/officeDocument/2006/relationships/image" Target="../media/image25.emf"/><Relationship Id="rId2" Type="http://schemas.openxmlformats.org/officeDocument/2006/relationships/tags" Target="../tags/tag75.xml"/><Relationship Id="rId1" Type="http://schemas.openxmlformats.org/officeDocument/2006/relationships/vmlDrawing" Target="../drawings/vmlDrawing25.vml"/><Relationship Id="rId6" Type="http://schemas.openxmlformats.org/officeDocument/2006/relationships/oleObject" Target="../embeddings/oleObject25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77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tags" Target="../tags/tag79.xml"/><Relationship Id="rId7" Type="http://schemas.openxmlformats.org/officeDocument/2006/relationships/image" Target="../media/image26.emf"/><Relationship Id="rId2" Type="http://schemas.openxmlformats.org/officeDocument/2006/relationships/tags" Target="../tags/tag78.xml"/><Relationship Id="rId1" Type="http://schemas.openxmlformats.org/officeDocument/2006/relationships/vmlDrawing" Target="../drawings/vmlDrawing26.vml"/><Relationship Id="rId6" Type="http://schemas.openxmlformats.org/officeDocument/2006/relationships/oleObject" Target="../embeddings/oleObject26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80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tags" Target="../tags/tag82.xml"/><Relationship Id="rId7" Type="http://schemas.openxmlformats.org/officeDocument/2006/relationships/image" Target="../media/image27.emf"/><Relationship Id="rId2" Type="http://schemas.openxmlformats.org/officeDocument/2006/relationships/tags" Target="../tags/tag81.xml"/><Relationship Id="rId1" Type="http://schemas.openxmlformats.org/officeDocument/2006/relationships/vmlDrawing" Target="../drawings/vmlDrawing27.vml"/><Relationship Id="rId6" Type="http://schemas.openxmlformats.org/officeDocument/2006/relationships/oleObject" Target="../embeddings/oleObject2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83.xml"/></Relationships>
</file>

<file path=ppt/slides/_rels/slide29.xml.rels><?xml version="1.0" encoding="UTF-8" standalone="yes"?>
<Relationships xmlns="http://schemas.openxmlformats.org/package/2006/relationships"><Relationship Id="rId3" Type="http://schemas.openxmlformats.org/officeDocument/2006/relationships/tags" Target="../tags/tag85.xml"/><Relationship Id="rId7" Type="http://schemas.openxmlformats.org/officeDocument/2006/relationships/image" Target="../media/image28.emf"/><Relationship Id="rId2" Type="http://schemas.openxmlformats.org/officeDocument/2006/relationships/tags" Target="../tags/tag84.xml"/><Relationship Id="rId1" Type="http://schemas.openxmlformats.org/officeDocument/2006/relationships/vmlDrawing" Target="../drawings/vmlDrawing28.vml"/><Relationship Id="rId6" Type="http://schemas.openxmlformats.org/officeDocument/2006/relationships/oleObject" Target="../embeddings/oleObject28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8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tags" Target="../tags/tag7.xml"/><Relationship Id="rId7" Type="http://schemas.openxmlformats.org/officeDocument/2006/relationships/image" Target="../media/image2.emf"/><Relationship Id="rId2" Type="http://schemas.openxmlformats.org/officeDocument/2006/relationships/tags" Target="../tags/tag6.xml"/><Relationship Id="rId1" Type="http://schemas.openxmlformats.org/officeDocument/2006/relationships/vmlDrawing" Target="../drawings/vmlDrawing2.vml"/><Relationship Id="rId6" Type="http://schemas.openxmlformats.org/officeDocument/2006/relationships/oleObject" Target="../embeddings/oleObject2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8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tags" Target="../tags/tag88.xml"/><Relationship Id="rId7" Type="http://schemas.openxmlformats.org/officeDocument/2006/relationships/image" Target="../media/image29.emf"/><Relationship Id="rId2" Type="http://schemas.openxmlformats.org/officeDocument/2006/relationships/tags" Target="../tags/tag87.xml"/><Relationship Id="rId1" Type="http://schemas.openxmlformats.org/officeDocument/2006/relationships/vmlDrawing" Target="../drawings/vmlDrawing29.vml"/><Relationship Id="rId6" Type="http://schemas.openxmlformats.org/officeDocument/2006/relationships/oleObject" Target="../embeddings/oleObject29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89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7" Type="http://schemas.openxmlformats.org/officeDocument/2006/relationships/image" Target="../media/image3.emf"/><Relationship Id="rId2" Type="http://schemas.openxmlformats.org/officeDocument/2006/relationships/tags" Target="../tags/tag9.xml"/><Relationship Id="rId1" Type="http://schemas.openxmlformats.org/officeDocument/2006/relationships/vmlDrawing" Target="../drawings/vmlDrawing3.vml"/><Relationship Id="rId6" Type="http://schemas.openxmlformats.org/officeDocument/2006/relationships/oleObject" Target="../embeddings/oleObject3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1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tags" Target="../tags/tag13.xml"/><Relationship Id="rId7" Type="http://schemas.openxmlformats.org/officeDocument/2006/relationships/image" Target="../media/image4.emf"/><Relationship Id="rId2" Type="http://schemas.openxmlformats.org/officeDocument/2006/relationships/tags" Target="../tags/tag12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4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1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16.xml"/><Relationship Id="rId7" Type="http://schemas.openxmlformats.org/officeDocument/2006/relationships/image" Target="../media/image5.emf"/><Relationship Id="rId2" Type="http://schemas.openxmlformats.org/officeDocument/2006/relationships/tags" Target="../tags/tag15.xml"/><Relationship Id="rId1" Type="http://schemas.openxmlformats.org/officeDocument/2006/relationships/vmlDrawing" Target="../drawings/vmlDrawing5.vml"/><Relationship Id="rId6" Type="http://schemas.openxmlformats.org/officeDocument/2006/relationships/oleObject" Target="../embeddings/oleObject5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1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19.xml"/><Relationship Id="rId7" Type="http://schemas.openxmlformats.org/officeDocument/2006/relationships/image" Target="../media/image6.emf"/><Relationship Id="rId2" Type="http://schemas.openxmlformats.org/officeDocument/2006/relationships/tags" Target="../tags/tag18.xml"/><Relationship Id="rId1" Type="http://schemas.openxmlformats.org/officeDocument/2006/relationships/vmlDrawing" Target="../drawings/vmlDrawing6.vml"/><Relationship Id="rId6" Type="http://schemas.openxmlformats.org/officeDocument/2006/relationships/oleObject" Target="../embeddings/oleObject6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20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22.xml"/><Relationship Id="rId7" Type="http://schemas.openxmlformats.org/officeDocument/2006/relationships/image" Target="../media/image7.emf"/><Relationship Id="rId2" Type="http://schemas.openxmlformats.org/officeDocument/2006/relationships/tags" Target="../tags/tag21.xml"/><Relationship Id="rId1" Type="http://schemas.openxmlformats.org/officeDocument/2006/relationships/vmlDrawing" Target="../drawings/vmlDrawing7.vml"/><Relationship Id="rId6" Type="http://schemas.openxmlformats.org/officeDocument/2006/relationships/oleObject" Target="../embeddings/oleObject7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2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image" Target="../media/image8.emf"/><Relationship Id="rId2" Type="http://schemas.openxmlformats.org/officeDocument/2006/relationships/tags" Target="../tags/tag24.xml"/><Relationship Id="rId1" Type="http://schemas.openxmlformats.org/officeDocument/2006/relationships/vmlDrawing" Target="../drawings/vmlDrawing8.vml"/><Relationship Id="rId6" Type="http://schemas.openxmlformats.org/officeDocument/2006/relationships/oleObject" Target="../embeddings/oleObject8.bin"/><Relationship Id="rId5" Type="http://schemas.openxmlformats.org/officeDocument/2006/relationships/slideLayout" Target="../slideLayouts/slideLayout12.xml"/><Relationship Id="rId4" Type="http://schemas.openxmlformats.org/officeDocument/2006/relationships/tags" Target="../tags/tag2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Review for Exam 3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Remember to pick the BEST answer</a:t>
            </a:r>
          </a:p>
        </p:txBody>
      </p:sp>
    </p:spTree>
    <p:custDataLst>
      <p:tags r:id="rId1"/>
    </p:custData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9. Which is NOT used to treat opiate addiction?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3013" name="Chart" r:id="rId6" imgW="5715000" imgH="6429642" progId="MSGraph.Chart.8">
                  <p:embed followColorScheme="full"/>
                </p:oleObj>
              </mc:Choice>
              <mc:Fallback>
                <p:oleObj name="Chart" r:id="rId6" imgW="5715000" imgH="6429642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methadone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LAAM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buprenorphine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naloxone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39500424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10. What is the endogenous ligand for the Mu receptors?</a:t>
            </a:r>
          </a:p>
        </p:txBody>
      </p:sp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/>
          <a:lstStyle/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Serotonin</a:t>
            </a:r>
          </a:p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GABA</a:t>
            </a:r>
          </a:p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B-endorphin</a:t>
            </a:r>
          </a:p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Acetylcholine</a:t>
            </a:r>
          </a:p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Adenosine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4"/>
            </p:custDataLst>
          </p:nvPr>
        </p:nvGraphicFramePr>
        <p:xfrm>
          <a:off x="4508500" y="16002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4037" name="Chart" r:id="rId6" imgW="5715000" imgH="6429642" progId="MSGraph.Chart.8">
                  <p:embed followColorScheme="full"/>
                </p:oleObj>
              </mc:Choice>
              <mc:Fallback>
                <p:oleObj name="Chart" r:id="rId6" imgW="5715000" imgH="6429642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002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custDataLst>
      <p:tags r:id="rId2"/>
    </p:custDataLst>
    <p:extLst>
      <p:ext uri="{BB962C8B-B14F-4D97-AF65-F5344CB8AC3E}">
        <p14:creationId xmlns:p14="http://schemas.microsoft.com/office/powerpoint/2010/main" val="4340335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11. Which of the following is NOT an acute effect of Barbiturates?</a:t>
            </a:r>
          </a:p>
        </p:txBody>
      </p:sp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/>
          <a:lstStyle/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Dilated bronchioles</a:t>
            </a:r>
          </a:p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Decreased heart rate</a:t>
            </a:r>
          </a:p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Impaired short-term memory</a:t>
            </a:r>
          </a:p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Reduced anxiety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4"/>
            </p:custDataLst>
          </p:nvPr>
        </p:nvGraphicFramePr>
        <p:xfrm>
          <a:off x="4508500" y="16002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5061" name="Chart" r:id="rId6" imgW="5715000" imgH="6429642" progId="MSGraph.Chart.8">
                  <p:embed followColorScheme="full"/>
                </p:oleObj>
              </mc:Choice>
              <mc:Fallback>
                <p:oleObj name="Chart" r:id="rId6" imgW="5715000" imgH="6429642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002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custDataLst>
      <p:tags r:id="rId2"/>
    </p:custDataLst>
    <p:extLst>
      <p:ext uri="{BB962C8B-B14F-4D97-AF65-F5344CB8AC3E}">
        <p14:creationId xmlns:p14="http://schemas.microsoft.com/office/powerpoint/2010/main" val="20399440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12. What is NOT true of both Barbiturates and Benzodiazepines?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9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000" dirty="0"/>
              <a:t>They both can lead to death from respiratory depression (when not combined with other drugs)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000" dirty="0"/>
              <a:t>Small changes in chemical structure can result in many different but related drugs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000" dirty="0"/>
              <a:t>They can be used as muscle relaxants, anxiolytics, and sleep aids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000" dirty="0"/>
              <a:t>They can have similar effects to alcohol</a:t>
            </a:r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13. Which drug stays in your body the longest?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82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Amphetamine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Methamphetamine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crack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cocaine</a:t>
            </a:r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14. Which of the following is a Barbiturate?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07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Valium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Xanax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Amytal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Ativan</a:t>
            </a:r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2800" dirty="0"/>
              <a:t>15. Which of the following is a “date rape” drug?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31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Rohypnol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GHB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MDPV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Mescaline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1 and 2</a:t>
            </a:r>
          </a:p>
          <a:p>
            <a:pPr marL="0" indent="0">
              <a:buNone/>
            </a:pPr>
            <a:endParaRPr lang="en-US" dirty="0"/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16. Which of the following is a plant that stimulant drugs are derived from?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491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Khat</a:t>
            </a: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Mahuang</a:t>
            </a: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Coca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Peyote cactus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Mushrooms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1, 2, and 3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4 and 5</a:t>
            </a:r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Autofit/>
          </a:bodyPr>
          <a:lstStyle/>
          <a:p>
            <a:r>
              <a:rPr lang="en-US" sz="3600" dirty="0"/>
              <a:t>17. Which is NOT a potential medical use of stimulant drugs?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515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Bronchial dilator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To suppress appetite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To stay awake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To treat ADHD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All are potential medical uses</a:t>
            </a:r>
          </a:p>
          <a:p>
            <a:pPr marL="514350" indent="-514350">
              <a:buFont typeface="Arial" pitchFamily="34" charset="0"/>
              <a:buAutoNum type="arabicPeriod"/>
            </a:pPr>
            <a:endParaRPr lang="en-US" dirty="0"/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18. Which of the following is NOT a withdrawal effect of Barbiturates?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539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tremors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Increased appetite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weakness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nausea</a:t>
            </a:r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1. Which opioid receptor produces aversive effects?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4821" name="Chart" r:id="rId6" imgW="5715000" imgH="6429642" progId="MSGraph.Chart.8">
                  <p:embed followColorScheme="full"/>
                </p:oleObj>
              </mc:Choice>
              <mc:Fallback>
                <p:oleObj name="Chart" r:id="rId6" imgW="5715000" imgH="6429642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mu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delta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kappa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omega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8519115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19. Advil goes with what chemical name?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3564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Acetaminophen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Acetylsalicylic acid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Ibuprofen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Motrin</a:t>
            </a:r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/>
              <a:t>20. Michael Jackson, Anna Nicole Smith and Heath Ledger all had this drug in their systems?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4587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Propofol</a:t>
            </a: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Oxycodone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Tamiflu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Valium</a:t>
            </a:r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21. The people we discussed who overdosed most likely _________?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5611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Self-medicated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Doctor shopped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1 and 2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None of the above</a:t>
            </a:r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22. The 3 types of Hallucinogens we discussed are 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6636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NE-like, 5-HT-like, dissociative anesthetics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5-HT-like, NE-like, belladonna alkaloids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5-HT-like, belladonna alkaloids, dissociative anesthetics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400" dirty="0"/>
              <a:t>None of the above</a:t>
            </a:r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39615" y="228600"/>
            <a:ext cx="8229600" cy="1143000"/>
          </a:xfrm>
        </p:spPr>
        <p:txBody>
          <a:bodyPr>
            <a:normAutofit/>
          </a:bodyPr>
          <a:lstStyle/>
          <a:p>
            <a:r>
              <a:rPr lang="en-US" sz="3200" dirty="0"/>
              <a:t>23. Activation of which receptor is what hallucinogenic drugs seem to have in common?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7659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GABA</a:t>
            </a:r>
            <a:r>
              <a:rPr lang="en-US" sz="2800" dirty="0"/>
              <a:t>A</a:t>
            </a: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5-HT</a:t>
            </a:r>
            <a:r>
              <a:rPr lang="en-US" sz="2800" dirty="0"/>
              <a:t>2A</a:t>
            </a: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D</a:t>
            </a:r>
            <a:r>
              <a:rPr lang="en-US" sz="2800" dirty="0"/>
              <a:t>2</a:t>
            </a: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ACh</a:t>
            </a:r>
            <a:r>
              <a:rPr lang="en-US" sz="2800" dirty="0" err="1"/>
              <a:t>A</a:t>
            </a:r>
            <a:endParaRPr lang="en-US" dirty="0"/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24. Which is not a physiological effect of LSD?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8683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Decreased bleeding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Smooth muscle contractions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Pinpoint pupils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Increased heart rate</a:t>
            </a:r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25. In terms of duration of action, order from fastest to slowest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9706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Smoking crack, snorted cocaine, amphetamine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IV cocaine, smoking crack, snorted cocaine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Snorted cocaine</a:t>
            </a:r>
            <a:r>
              <a:rPr lang="en-US"/>
              <a:t>, amphetamine, </a:t>
            </a:r>
            <a:r>
              <a:rPr lang="en-US" dirty="0"/>
              <a:t>crack</a:t>
            </a:r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</p:spPr>
        <p:txBody>
          <a:bodyPr>
            <a:noAutofit/>
          </a:bodyPr>
          <a:lstStyle/>
          <a:p>
            <a:r>
              <a:rPr lang="en-US" sz="2800" dirty="0"/>
              <a:t>26. Cocaine ________ of DA, NE, and E; while amphetamines ___________ of these neurotransmitters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30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Stimulates release; blocks reuptake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Blocks reuptake; do not change effects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Blocks reuptake; stimulate release</a:t>
            </a:r>
          </a:p>
          <a:p>
            <a:pPr marL="514350" indent="-514350">
              <a:buFont typeface="Arial" pitchFamily="34" charset="0"/>
              <a:buAutoNum type="arabicPeriod"/>
            </a:pPr>
            <a:endParaRPr lang="en-US" dirty="0"/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27. Magic mushrooms are to ____ as Peyote cactus is to _____?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755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Mescaline, Psilocybin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Psilocybin, Mescaline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Ergot fungus, Mescaline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sz="2800" dirty="0"/>
              <a:t>Psilocybin, Ergot fungus</a:t>
            </a:r>
            <a:endParaRPr lang="en-US" dirty="0"/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/>
          </a:bodyPr>
          <a:lstStyle/>
          <a:p>
            <a:r>
              <a:rPr lang="en-US" dirty="0"/>
              <a:t>28. Which drug is addictive?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2779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PCP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LSD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Scopolamine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muscimol</a:t>
            </a:r>
            <a:endParaRPr lang="en-US" dirty="0"/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2. Which opiate antagonist is long-lasting and can be used in treatment?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5845" name="Chart" r:id="rId6" imgW="5715000" imgH="6429642" progId="MSGraph.Chart.8">
                  <p:embed followColorScheme="full"/>
                </p:oleObj>
              </mc:Choice>
              <mc:Fallback>
                <p:oleObj name="Chart" r:id="rId6" imgW="5715000" imgH="6429642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naloxone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naltrexone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oxycodone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muscarine</a:t>
            </a:r>
            <a:endParaRPr lang="en-US" dirty="0"/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182682668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/>
          <a:lstStyle/>
          <a:p>
            <a:r>
              <a:rPr lang="en-US" dirty="0"/>
              <a:t>29. “</a:t>
            </a:r>
            <a:r>
              <a:rPr lang="en-US" dirty="0" err="1"/>
              <a:t>Speedballing</a:t>
            </a:r>
            <a:r>
              <a:rPr lang="en-US" dirty="0"/>
              <a:t>” is combining …?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3802" name="Chart" r:id="rId6" imgW="4572000" imgH="5143500" progId="MSGraph.Chart.8">
                  <p:embed followColorScheme="full"/>
                </p:oleObj>
              </mc:Choice>
              <mc:Fallback>
                <p:oleObj name="Chart" r:id="rId6" imgW="4572000" imgH="5143500" progId="MSGraph.Chart.8">
                  <p:embed followColorScheme="full"/>
                  <p:pic>
                    <p:nvPicPr>
                      <p:cNvPr id="0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Methamphetamine and alcohol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Marijuana and cocaine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Cocaine and heroin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LSD </a:t>
            </a:r>
            <a:r>
              <a:rPr lang="en-US"/>
              <a:t>and Cocaine</a:t>
            </a:r>
            <a:endParaRPr lang="en-US" dirty="0"/>
          </a:p>
        </p:txBody>
      </p:sp>
    </p:spTree>
    <p:custDataLst>
      <p:tags r:id="rId2"/>
    </p:custData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3. Withdrawal from this drug results in runny nose, chills, sweating?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6869" name="Chart" r:id="rId6" imgW="5715000" imgH="6429642" progId="MSGraph.Chart.8">
                  <p:embed followColorScheme="full"/>
                </p:oleObj>
              </mc:Choice>
              <mc:Fallback>
                <p:oleObj name="Chart" r:id="rId6" imgW="5715000" imgH="6429642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xanax</a:t>
            </a: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heroin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mescaline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cocaine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20231457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Autofit/>
          </a:bodyPr>
          <a:lstStyle/>
          <a:p>
            <a:r>
              <a:rPr lang="en-US" sz="3600" dirty="0"/>
              <a:t>4. What is a legitimate medical use for GHB?</a:t>
            </a:r>
          </a:p>
        </p:txBody>
      </p:sp>
      <p:sp>
        <p:nvSpPr>
          <p:cNvPr id="3" name="TPAnswers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457200" y="1600200"/>
            <a:ext cx="4114800" cy="4525963"/>
          </a:xfrm>
        </p:spPr>
        <p:txBody>
          <a:bodyPr/>
          <a:lstStyle/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Sleep Aid</a:t>
            </a:r>
          </a:p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Reducing muscle tension</a:t>
            </a:r>
          </a:p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Treating Narcolepsy</a:t>
            </a:r>
          </a:p>
          <a:p>
            <a:pPr marL="514350" indent="-514350">
              <a:buFont typeface="Arial" pitchFamily="34" charset="0"/>
              <a:buAutoNum type="alphaUcPeriod"/>
            </a:pPr>
            <a:r>
              <a:rPr lang="en-US" dirty="0"/>
              <a:t>Reducing Anxiety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4"/>
            </p:custDataLst>
          </p:nvPr>
        </p:nvGraphicFramePr>
        <p:xfrm>
          <a:off x="4508500" y="16002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7893" name="Chart" r:id="rId6" imgW="5715000" imgH="6429642" progId="MSGraph.Chart.8">
                  <p:embed followColorScheme="full"/>
                </p:oleObj>
              </mc:Choice>
              <mc:Fallback>
                <p:oleObj name="Chart" r:id="rId6" imgW="5715000" imgH="6429642" progId="MSGraph.Chart.8">
                  <p:embed followColorScheme="full"/>
                  <p:pic>
                    <p:nvPicPr>
                      <p:cNvPr id="4" name="TPChart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4508500" y="1600200"/>
                        <a:ext cx="4572000" cy="5143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custDataLst>
      <p:tags r:id="rId2"/>
    </p:custDataLst>
    <p:extLst>
      <p:ext uri="{BB962C8B-B14F-4D97-AF65-F5344CB8AC3E}">
        <p14:creationId xmlns:p14="http://schemas.microsoft.com/office/powerpoint/2010/main" val="33510445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5. What 2 drugs are derived from the opium poppy?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8917" name="Chart" r:id="rId6" imgW="5715000" imgH="6429642" progId="MSGraph.Chart.8">
                  <p:embed followColorScheme="full"/>
                </p:oleObj>
              </mc:Choice>
              <mc:Fallback>
                <p:oleObj name="Chart" r:id="rId6" imgW="5715000" imgH="6429642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Codeine and morphine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Morphine and heroin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Oxycodone and codeine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None of the above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40089002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6. Which drug produces pupillary constriction and constipation?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9941" name="Chart" r:id="rId6" imgW="5715000" imgH="6429642" progId="MSGraph.Chart.8">
                  <p:embed followColorScheme="full"/>
                </p:oleObj>
              </mc:Choice>
              <mc:Fallback>
                <p:oleObj name="Chart" r:id="rId6" imgW="5715000" imgH="6429642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/>
              <a:t>Lunesta</a:t>
            </a: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heroin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caffeine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nicotine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6010691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7. Which is NOT a prescription opiate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0965" name="Chart" r:id="rId6" imgW="5715000" imgH="6429642" progId="MSGraph.Chart.8">
                  <p:embed followColorScheme="full"/>
                </p:oleObj>
              </mc:Choice>
              <mc:Fallback>
                <p:oleObj name="Chart" r:id="rId6" imgW="5715000" imgH="6429642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Vicodin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Dilaudid</a:t>
            </a: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Librium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 err="1"/>
              <a:t>Oxycontin</a:t>
            </a:r>
            <a:endParaRPr lang="en-US" dirty="0"/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Darvon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12566932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PQuestion"/>
          <p:cNvSpPr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/>
              <a:t>8. Long-term use of which drug is associated with few direct negative health effects?</a:t>
            </a:r>
          </a:p>
        </p:txBody>
      </p:sp>
      <p:graphicFrame>
        <p:nvGraphicFramePr>
          <p:cNvPr id="4" name="TPChart"/>
          <p:cNvGraphicFramePr>
            <a:graphicFrameLocks noChangeAspect="1"/>
          </p:cNvGraphicFramePr>
          <p:nvPr>
            <p:custDataLst>
              <p:tags r:id="rId3"/>
            </p:custDataLst>
          </p:nvPr>
        </p:nvGraphicFramePr>
        <p:xfrm>
          <a:off x="4508500" y="1651000"/>
          <a:ext cx="4572000" cy="5143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989" name="Chart" r:id="rId6" imgW="5715000" imgH="6429642" progId="MSGraph.Chart.8">
                  <p:embed followColorScheme="full"/>
                </p:oleObj>
              </mc:Choice>
              <mc:Fallback>
                <p:oleObj name="Chart" r:id="rId6" imgW="5715000" imgH="6429642" progId="MSGraph.Chart.8">
                  <p:embed followColorScheme="full"/>
                  <p:pic>
                    <p:nvPicPr>
                      <p:cNvPr id="4" name="TPChart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08500" y="1651000"/>
                        <a:ext cx="4572000" cy="51435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TPAnswers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457200" y="1600200"/>
            <a:ext cx="4114800" cy="4525963"/>
          </a:xfrm>
        </p:spPr>
        <p:txBody>
          <a:bodyPr>
            <a:noAutofit/>
          </a:bodyPr>
          <a:lstStyle/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GHB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pentobarbital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PCP</a:t>
            </a:r>
          </a:p>
          <a:p>
            <a:pPr marL="514350" indent="-514350">
              <a:buFont typeface="Arial" pitchFamily="34" charset="0"/>
              <a:buAutoNum type="arabicPeriod"/>
            </a:pPr>
            <a:r>
              <a:rPr lang="en-US" dirty="0"/>
              <a:t>Codeine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149103191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OleChart spid="4" grpId="0"/>
    </p:bld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PVERSION" val="2008"/>
  <p:tag name="POWERPOINTVERSION" val="12.0"/>
  <p:tag name="PPVERSION" val="12.0"/>
  <p:tag name="DELIMITERS" val="3.1"/>
  <p:tag name="SHOWBARVISIBLE" val="True"/>
  <p:tag name="EXPANDSHOWBAR" val="True"/>
  <p:tag name="USESECONDARYMONITOR" val="True"/>
  <p:tag name="SAVECSVWITHSESSION" val="True"/>
  <p:tag name="CSVFORMAT" val="0"/>
  <p:tag name="BULLETTYPE" val="3"/>
  <p:tag name="ANSWERNOWSTYLE" val="-1"/>
  <p:tag name="ANSWERNOWTEXT" val="Answer Now"/>
  <p:tag name="COUNTDOWNSTYLE" val="-1"/>
  <p:tag name="RESPCOUNTERSTYLE" val="-1"/>
  <p:tag name="RESPCOUNTERFORMAT" val="0"/>
  <p:tag name="RESPTABLESTYLE" val="-1"/>
  <p:tag name="COUNTDOWNSECONDS" val="10"/>
  <p:tag name="INPUTSOURCE" val="1"/>
  <p:tag name="NUMRESPONSES" val="1"/>
  <p:tag name="ALLOWDUPLICATES" val="False"/>
  <p:tag name="BACKUPSESSIONS" val="True"/>
  <p:tag name="BACKUPMAINTENANCE" val="7"/>
  <p:tag name="CHARTVALUEFORMAT" val="0%"/>
  <p:tag name="AUTOADVANCE" val="False"/>
  <p:tag name="REVIEWONLY" val="False"/>
  <p:tag name="ROTATIONINTERVAL" val="2"/>
  <p:tag name="AUTOUPDATEALIASES" val="True"/>
  <p:tag name="STDCHART" val="1"/>
  <p:tag name="RACEENDPOINTS" val="100"/>
  <p:tag name="RACERSMAXDISPLAYED" val="5"/>
  <p:tag name="RACEANIMATIONSPEED" val="3"/>
  <p:tag name="SKIPREMAININGRACESLIDES" val="True"/>
  <p:tag name="PARTICIPANTSINLEADERBOARD" val="5"/>
  <p:tag name="TEAMSINLEADERBOARD" val="5"/>
  <p:tag name="MAXRESPONDERS" val="5"/>
  <p:tag name="BUBBLENAMEVISIBLE" val="True"/>
  <p:tag name="BUBBLESIZEVISIBLE" val="True"/>
  <p:tag name="BUBBLEVALUEFORMAT" val="0.0"/>
  <p:tag name="BUBBLEGROUPING" val="3"/>
  <p:tag name="DEFAULTNUMTEAMS" val="5"/>
  <p:tag name="CUSTOMGRIDBACKCOLOR" val="-2830136"/>
  <p:tag name="CUSTOMCELLFORECOLOR" val="-16777216"/>
  <p:tag name="CUSTOMCELLBACKCOLOR1" val="-657956"/>
  <p:tag name="CUSTOMCELLBACKCOLOR2" val="-13395457"/>
  <p:tag name="CUSTOMCELLBACKCOLOR3" val="-268652"/>
  <p:tag name="CUSTOMCELLBACKCOLOR4" val="-8355712"/>
  <p:tag name="USESCHEMECOLORS" val="True"/>
  <p:tag name="DISPLAYNAME" val="True"/>
  <p:tag name="DISPLAYDEVICENUMBER" val="True"/>
  <p:tag name="DISPLAYDEVICEID" val="True"/>
  <p:tag name="GRIDOPACITY" val="90"/>
  <p:tag name="GRIDROTATIONINTERVAL" val="2"/>
  <p:tag name="AUTOSIZEGRID" val="True"/>
  <p:tag name="GRIDSIZE" val="{Width=800, Height=600}"/>
  <p:tag name="GRIDPOSITION" val="1"/>
  <p:tag name="POLLINGCYCLE" val="2"/>
  <p:tag name="CHARTCOLORS" val="0"/>
  <p:tag name="CHARTLABELS" val="1"/>
  <p:tag name="RESETCHARTS" val="True"/>
  <p:tag name="INCLUDENONRESPONDERS" val="False"/>
  <p:tag name="MULTIRESPDIVISOR" val="1"/>
  <p:tag name="PARTLISTDEFAULT" val="1"/>
  <p:tag name="INCLUDEPPT" val="True"/>
  <p:tag name="ALLOWUSERFEEDBACK" val="True"/>
  <p:tag name="CORRECTPOINTVALUE" val="1"/>
  <p:tag name="INCORRECTPOINTVALUE" val="0"/>
  <p:tag name="REALTIMEBACKUP" val="False"/>
  <p:tag name="REALTIMEBACKUPPATH" val="(None)"/>
  <p:tag name="ZEROBASED" val="False"/>
  <p:tag name="AUTOADJUSTPARTRANGE" val="True"/>
  <p:tag name="CHARTSCALE" val="True"/>
  <p:tag name="ADVANCEDSETTINGSVIEW" val="False"/>
  <p:tag name="FIBDISPLAYRESULTS" val="True"/>
  <p:tag name="FIBNUMRESULTS" val="5"/>
  <p:tag name="FIBINCLUDEOTHER" val="True"/>
  <p:tag name="FIBDISPLAYKEYWORDS" val="True"/>
  <p:tag name="PRRESPONSE1" val="10"/>
  <p:tag name="PRRESPONSE2" val="9"/>
  <p:tag name="PRRESPONSE3" val="8"/>
  <p:tag name="PRRESPONSE4" val="7"/>
  <p:tag name="PRRESPONSE5" val="6"/>
  <p:tag name="PRRESPONSE6" val="5"/>
  <p:tag name="PRRESPONSE7" val="4"/>
  <p:tag name="PRRESPONSE8" val="3"/>
  <p:tag name="PRRESPONSE9" val="2"/>
  <p:tag name="PRRESPONSE10" val="1"/>
  <p:tag name="SHOWFLASHWARNING" val="True"/>
  <p:tag name="ALWAYSOPENPOLL" val="False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  <p:tag name="TYPE" val="0"/>
  <p:tag name="NUMBERFORMAT" val="0"/>
  <p:tag name="LABELFORMAT" val="1"/>
  <p:tag name="COLORTYPE" val="SCHEME"/>
  <p:tag name="DEFINEDCOLORS" val="3,6,10,45,32,50,13,4,9,55,1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33"/>
  <p:tag name="FONTSIZE" val="32"/>
  <p:tag name="BULLETTYPE" val="ppBulletArabicPeriod"/>
  <p:tag name="ANSWERTEXT" val="Increased occurrence of panic attacks&#10;Possible protective effect for Alzheimer’s and Parkinson’s&#10;Decreased incidence of Schizophrenia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IVECHARTING" val="False"/>
  <p:tag name="AUTOOPENPOLL" val="True"/>
  <p:tag name="AUTOFORMATCHART" val="True"/>
  <p:tag name="TYPE" val="MultiChoiceSlide"/>
  <p:tag name="TPQUESTIONXML" val="﻿&lt;?xml version=&quot;1.0&quot; encoding=&quot;utf-8&quot;?&gt;&#10;&lt;questionlist&gt;&#10;    &lt;properties&gt;&#10;        &lt;guid&gt;4E94EB0725624E2BBA6E413089B25C04&lt;/guid&gt;&#10;        &lt;description /&gt;&#10;        &lt;date&gt;10/10/2017 11:26:51 AM&lt;/date&gt;&#10;    &lt;/properties&gt;&#10;    &lt;questionlisttemplate&gt;&#10;        &lt;correctvalue&gt;1&lt;/correctvalue&gt;&#10;        &lt;incorrectvalue&gt;0&lt;/incorrectvalue&gt;&#10;        &lt;questiontype&gt;1&lt;/questiontype&gt;&#10;        &lt;numberofchoices&gt;4&lt;/numberofchoices&gt;&#10;        &lt;bulletstyle&gt;2&lt;/bulletstyle&gt;&#10;        &lt;questionfont&gt;Verdana&lt;/questionfont&gt;&#10;        &lt;questionfontsize&gt;12&lt;/questionfontsize&gt;&#10;        &lt;answerfont&gt;Verdana&lt;/answerfont&gt;&#10;        &lt;answerfontsize&gt;12&lt;/answerfontsize&gt;&#10;        &lt;showresults&gt;True&lt;/showresults&gt;&#10;        &lt;countdowntime&gt;30&lt;/countdowntime&gt;&#10;        &lt;responsegrid&gt;0&lt;/responsegrid&gt;&#10;    &lt;/questionlisttemplate&gt;&#10;    &lt;questions&gt;&#10;        &lt;multichoice&gt;&#10;            &lt;guid&gt;7FA2090D8ACD49CDBE9F8DAAB9B72C70&lt;/guid&gt;&#10;            &lt;repollguid&gt;94AE8A85DFA741B989E11A89E3BB8898&lt;/repollguid&gt;&#10;            &lt;sourceid&gt;6A77D6C2549A4B69845E637C909175E4&lt;/sourceid&gt;&#10;            &lt;questiontext&gt;There is good evidence that marijuana has medical benefit for the following, except&lt;/questiontext&gt;&#10;            &lt;showresults&gt;True&lt;/showresults&gt;&#10;            &lt;responsegrid&gt;0&lt;/responsegrid&gt;&#10;            &lt;countdowntimer&gt;False&lt;/countdowntimer&gt;&#10;            &lt;countdowntime&gt;30&lt;/countdowntime&gt;&#10;            &lt;correctvalue&gt;1&lt;/correctvalue&gt;&#10;            &lt;incorrectvalue&gt;0&lt;/incorrectvalue&gt;&#10;            &lt;responselimit&gt;1&lt;/responselimit&gt;&#10;            &lt;bulletstyle&gt;2&lt;/bulletstyle&gt;&#10;            &lt;correctanswerindicator&gt;True&lt;/correctanswerindicator&gt;&#10;            &lt;answers&gt;&#10;                &lt;answer&gt;&#10;                    &lt;guid&gt;5B26DE4F74AC43439D61B0FB77167EE8&lt;/guid&gt;&#10;                    &lt;answertext&gt;Tourette’s tics&lt;/answertext&gt;&#10;                    &lt;valuetype&gt;0&lt;/valuetype&gt;&#10;                &lt;/answer&gt;&#10;                &lt;answer&gt;&#10;                    &lt;guid&gt;FAD74BED21794B86A6560BFE1CB8F741&lt;/guid&gt;&#10;                    &lt;answertext&gt;MS spasticity&lt;/answertext&gt;&#10;                    &lt;valuetype&gt;0&lt;/valuetype&gt;&#10;                &lt;/answer&gt;&#10;                &lt;answer&gt;&#10;                    &lt;guid&gt;2127C856373B4234B74B957AD6563246&lt;/guid&gt;&#10;                    &lt;answertext&gt;Stimulating hunger in cancer patients&lt;/answertext&gt;&#10;                    &lt;valuetype&gt;0&lt;/valuetype&gt;&#10;                &lt;/answer&gt;&#10;                &lt;answer&gt;&#10;                    &lt;guid&gt;5C1DA20CF1734B5B9C2054BEAB843920&lt;/guid&gt;&#10;                    &lt;answertext&gt;Long-term glaucoma treatment&lt;/answertext&gt;&#10;                    &lt;valuetype&gt;0&lt;/valuetype&gt;&#10;                &lt;/answer&gt;&#10;            &lt;/answers&gt;&#10;        &lt;/multichoice&gt;&#10;    &lt;/questions&gt;&#10;&lt;/questionlist&gt;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0"/>
  <p:tag name="COLORTYPE" val="SCHEME"/>
  <p:tag name="DEFINEDCOLORS" val="3,6,10,45,32,50,13,4,9,55,1"/>
  <p:tag name="NUMBERFORMAT" val="0"/>
  <p:tag name="LABELFORMAT" val="0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D1BD5F3884C45C788597F67DCF44244"/>
  <p:tag name="SLIDEID" val="AD1BD5F3884C45C788597F67DCF4424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has nicotine NOT been associated with?"/>
  <p:tag name="ANSWERSALIAS" val="Increased occurrence of panic attacks|smicln|Possible protective effect for Alzheimer’s and Parkinson’s|smicln|Decreased incidence of Schizophrenia"/>
  <p:tag name="VALUES" val="No Value|smicln|No Value|smicln|No Value"/>
  <p:tag name="AUTOOPENPOLL" val="True"/>
  <p:tag name="AUTOFORMATCHART" val="True"/>
  <p:tag name="LIVECHARTING" val="False"/>
  <p:tag name="TYPE" val="MultiChoiceSlide"/>
  <p:tag name="TPQUESTIONXML" val="﻿&lt;?xml version=&quot;1.0&quot; encoding=&quot;utf-8&quot;?&gt;&#10;&lt;questionlist&gt;&#10;    &lt;properties&gt;&#10;        &lt;guid&gt;6C167BF94E854915AD80EE9D31121DD1&lt;/guid&gt;&#10;        &lt;description /&gt;&#10;        &lt;date&gt;10/10/2017 11:20:09 AM&lt;/date&gt;&#10;    &lt;/properties&gt;&#10;    &lt;questionlisttemplate&gt;&#10;        &lt;correctvalue&gt;1&lt;/correctvalue&gt;&#10;        &lt;incorrectvalue&gt;0&lt;/incorrectvalue&gt;&#10;        &lt;questiontype&gt;1&lt;/questiontype&gt;&#10;        &lt;numberofchoices&gt;4&lt;/numberofchoices&gt;&#10;        &lt;bulletstyle&gt;2&lt;/bulletstyle&gt;&#10;        &lt;questionfont&gt;Verdana&lt;/questionfont&gt;&#10;        &lt;questionfontsize&gt;12&lt;/questionfontsize&gt;&#10;        &lt;answerfont&gt;Verdana&lt;/answerfont&gt;&#10;        &lt;answerfontsize&gt;12&lt;/answerfontsize&gt;&#10;        &lt;showresults&gt;True&lt;/showresults&gt;&#10;        &lt;countdowntime&gt;30&lt;/countdowntime&gt;&#10;        &lt;responsegrid&gt;0&lt;/responsegrid&gt;&#10;    &lt;/questionlisttemplate&gt;&#10;    &lt;questions&gt;&#10;        &lt;multichoice&gt;&#10;            &lt;guid&gt;8F1E5F2B07984ADC9679EF363DD3FF8A&lt;/guid&gt;&#10;            &lt;repollguid&gt;9B99EE85E5844B5BA77A3DDC63D4C012&lt;/repollguid&gt;&#10;            &lt;sourceid&gt;0B28D64D1FE14D26B619955F83D62069&lt;/sourceid&gt;&#10;            &lt;questiontext&gt;What 2 drugs are derived from the opium poppy?&lt;/questiontext&gt;&#10;            &lt;showresults&gt;True&lt;/showresults&gt;&#10;            &lt;responsegrid&gt;0&lt;/responsegrid&gt;&#10;            &lt;countdowntimer&gt;False&lt;/countdowntimer&gt;&#10;            &lt;correctvalue&gt;1&lt;/correctvalue&gt;&#10;            &lt;incorrectvalue&gt;0&lt;/incorrectvalue&gt;&#10;            &lt;responselimit&gt;1&lt;/responselimit&gt;&#10;            &lt;bulletstyle&gt;0&lt;/bulletstyle&gt;&#10;            &lt;answers&gt;&#10;                &lt;answer&gt;&#10;                    &lt;guid&gt;AFC45ABEAB424BD49F77BA7B9E808677&lt;/guid&gt;&#10;                    &lt;answertext&gt;Codeine and morphine &lt;/answertext&gt;&#10;                    &lt;valuetype&gt;0&lt;/valuetype&gt;&#10;                &lt;/answer&gt;&#10;                &lt;answer&gt;&#10;                    &lt;guid&gt;B50B590AD7924BCA924E751D946D7835&lt;/guid&gt;&#10;                    &lt;answertext&gt;Morphine and heroin &lt;/answertext&gt;&#10;                    &lt;valuetype&gt;0&lt;/valuetype&gt;&#10;                &lt;/answer&gt;&#10;                &lt;answer&gt;&#10;                    &lt;guid&gt;7DBECE0AA67C4ED19396A3B683A310B6&lt;/guid&gt;&#10;                    &lt;answertext&gt;Oxycodone and codeine &lt;/answertext&gt;&#10;                    &lt;valuetype&gt;0&lt;/valuetype&gt;&#10;                &lt;/answer&gt;&#10;                &lt;answer&gt;&#10;                    &lt;guid&gt;978DD5306FD74582BA0F6F77E7F1E1A9&lt;/guid&gt;&#10;                    &lt;answertext&gt;None of the above&lt;/answertext&gt;&#10;                    &lt;valuetype&gt;0&lt;/valuetype&gt;&#10;                &lt;/answer&gt;&#10;            &lt;/answers&gt;&#10;        &lt;/multichoice&gt;&#10;    &lt;/questions&gt;&#10;&lt;/questionlist&gt;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  <p:tag name="TYPE" val="0"/>
  <p:tag name="NUMBERFORMAT" val="0"/>
  <p:tag name="LABELFORMAT" val="1"/>
  <p:tag name="COLORTYPE" val="SCHEME"/>
  <p:tag name="DEFINEDCOLORS" val="3,6,10,45,32,50,13,4,9,55,1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33"/>
  <p:tag name="FONTSIZE" val="32"/>
  <p:tag name="BULLETTYPE" val="ppBulletArabicPeriod"/>
  <p:tag name="ANSWERTEXT" val="Increased occurrence of panic attacks&#10;Possible protective effect for Alzheimer’s and Parkinson’s&#10;Decreased incidence of Schizophrenia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D1BD5F3884C45C788597F67DCF44244"/>
  <p:tag name="SLIDEID" val="AD1BD5F3884C45C788597F67DCF4424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has nicotine NOT been associated with?"/>
  <p:tag name="ANSWERSALIAS" val="Increased occurrence of panic attacks|smicln|Possible protective effect for Alzheimer’s and Parkinson’s|smicln|Decreased incidence of Schizophrenia"/>
  <p:tag name="VALUES" val="No Value|smicln|No Value|smicln|No Value"/>
  <p:tag name="AUTOOPENPOLL" val="True"/>
  <p:tag name="AUTOFORMATCHART" val="True"/>
  <p:tag name="LIVECHARTING" val="False"/>
  <p:tag name="TYPE" val="MultiChoiceSlide"/>
  <p:tag name="TPQUESTIONXML" val="﻿&lt;?xml version=&quot;1.0&quot; encoding=&quot;utf-8&quot;?&gt;&#10;&lt;questionlist&gt;&#10;    &lt;properties&gt;&#10;        &lt;guid&gt;2D333D37717241B7807C7D5AD9597D6D&lt;/guid&gt;&#10;        &lt;description /&gt;&#10;        &lt;date&gt;10/10/2017 11:20:09 AM&lt;/date&gt;&#10;    &lt;/properties&gt;&#10;    &lt;questionlisttemplate&gt;&#10;        &lt;correctvalue&gt;1&lt;/correctvalue&gt;&#10;        &lt;incorrectvalue&gt;0&lt;/incorrectvalue&gt;&#10;        &lt;questiontype&gt;1&lt;/questiontype&gt;&#10;        &lt;numberofchoices&gt;4&lt;/numberofchoices&gt;&#10;        &lt;bulletstyle&gt;2&lt;/bulletstyle&gt;&#10;        &lt;questionfont&gt;Verdana&lt;/questionfont&gt;&#10;        &lt;questionfontsize&gt;12&lt;/questionfontsize&gt;&#10;        &lt;answerfont&gt;Verdana&lt;/answerfont&gt;&#10;        &lt;answerfontsize&gt;12&lt;/answerfontsize&gt;&#10;        &lt;showresults&gt;True&lt;/showresults&gt;&#10;        &lt;countdowntime&gt;30&lt;/countdowntime&gt;&#10;        &lt;responsegrid&gt;0&lt;/responsegrid&gt;&#10;    &lt;/questionlisttemplate&gt;&#10;    &lt;questions&gt;&#10;        &lt;multichoice&gt;&#10;            &lt;guid&gt;FF6AD80EFB85438F8C1021C518D0C4FB&lt;/guid&gt;&#10;            &lt;repollguid&gt;4F26BDF4E0664734BFCA92598EC741B4&lt;/repollguid&gt;&#10;            &lt;sourceid&gt;7075564322CD46168B0C17B288A56866&lt;/sourceid&gt;&#10;            &lt;questiontext&gt;Which drug produces pupillary constriction and constipation?&lt;/questiontext&gt;&#10;            &lt;showresults&gt;True&lt;/showresults&gt;&#10;            &lt;responsegrid&gt;0&lt;/responsegrid&gt;&#10;            &lt;countdowntimer&gt;False&lt;/countdowntimer&gt;&#10;            &lt;correctvalue&gt;1&lt;/correctvalue&gt;&#10;            &lt;incorrectvalue&gt;0&lt;/incorrectvalue&gt;&#10;            &lt;responselimit&gt;1&lt;/responselimit&gt;&#10;            &lt;bulletstyle&gt;0&lt;/bulletstyle&gt;&#10;            &lt;answers&gt;&#10;                &lt;answer&gt;&#10;                    &lt;guid&gt;3A3E1480D60A44E688BAFBDE7E9AFBB8&lt;/guid&gt;&#10;                    &lt;answertext&gt;marijuana &lt;/answertext&gt;&#10;                    &lt;valuetype&gt;0&lt;/valuetype&gt;&#10;                &lt;/answer&gt;&#10;                &lt;answer&gt;&#10;                    &lt;guid&gt;8DD29EB47BF94B2DAAB2F263743C46C1&lt;/guid&gt;&#10;                    &lt;answertext&gt;heroin &lt;/answertext&gt;&#10;                    &lt;valuetype&gt;0&lt;/valuetype&gt;&#10;                &lt;/answer&gt;&#10;                &lt;answer&gt;&#10;                    &lt;guid&gt;536CF208A9574FA7BA47D2F2574EF458&lt;/guid&gt;&#10;                    &lt;answertext&gt;caffeine &lt;/answertext&gt;&#10;                    &lt;valuetype&gt;0&lt;/valuetype&gt;&#10;                &lt;/answer&gt;&#10;                &lt;answer&gt;&#10;                    &lt;guid&gt;4130895D6CC043D8A102294C39A8EE0B&lt;/guid&gt;&#10;                    &lt;answertext&gt;nicotine&lt;/answertext&gt;&#10;                    &lt;valuetype&gt;0&lt;/valuetype&gt;&#10;                &lt;/answer&gt;&#10;            &lt;/answers&gt;&#10;        &lt;/multichoice&gt;&#10;    &lt;/questions&gt;&#10;&lt;/questionlist&gt;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  <p:tag name="TYPE" val="0"/>
  <p:tag name="NUMBERFORMAT" val="0"/>
  <p:tag name="LABELFORMAT" val="1"/>
  <p:tag name="COLORTYPE" val="SCHEME"/>
  <p:tag name="DEFINEDCOLORS" val="3,6,10,45,32,50,13,4,9,55,1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DELIMITERS" val="3.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33"/>
  <p:tag name="FONTSIZE" val="32"/>
  <p:tag name="BULLETTYPE" val="ppBulletArabicPeriod"/>
  <p:tag name="ANSWERTEXT" val="Increased occurrence of panic attacks&#10;Possible protective effect for Alzheimer’s and Parkinson’s&#10;Decreased incidence of Schizophrenia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D1BD5F3884C45C788597F67DCF44244"/>
  <p:tag name="SLIDEID" val="AD1BD5F3884C45C788597F67DCF4424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has nicotine NOT been associated with?"/>
  <p:tag name="ANSWERSALIAS" val="Increased occurrence of panic attacks|smicln|Possible protective effect for Alzheimer’s and Parkinson’s|smicln|Decreased incidence of Schizophrenia"/>
  <p:tag name="VALUES" val="No Value|smicln|No Value|smicln|No Value"/>
  <p:tag name="LIVECHARTING" val="False"/>
  <p:tag name="AUTOOPENPOLL" val="True"/>
  <p:tag name="AUTOFORMATCHART" val="True"/>
  <p:tag name="TYPE" val="MultiChoiceSlide"/>
  <p:tag name="TPQUESTIONXML" val="﻿&lt;?xml version=&quot;1.0&quot; encoding=&quot;utf-8&quot;?&gt;&#10;&lt;questionlist&gt;&#10;    &lt;properties&gt;&#10;        &lt;guid&gt;69E9BC6742314992AFFB9DD2A041A662&lt;/guid&gt;&#10;        &lt;description /&gt;&#10;        &lt;date&gt;10/10/2017 11:20:09 AM&lt;/date&gt;&#10;    &lt;/properties&gt;&#10;    &lt;questionlisttemplate&gt;&#10;        &lt;correctvalue&gt;1&lt;/correctvalue&gt;&#10;        &lt;incorrectvalue&gt;0&lt;/incorrectvalue&gt;&#10;        &lt;questiontype&gt;1&lt;/questiontype&gt;&#10;        &lt;numberofchoices&gt;4&lt;/numberofchoices&gt;&#10;        &lt;bulletstyle&gt;2&lt;/bulletstyle&gt;&#10;        &lt;questionfont&gt;Verdana&lt;/questionfont&gt;&#10;        &lt;questionfontsize&gt;12&lt;/questionfontsize&gt;&#10;        &lt;answerfont&gt;Verdana&lt;/answerfont&gt;&#10;        &lt;answerfontsize&gt;12&lt;/answerfontsize&gt;&#10;        &lt;showresults&gt;True&lt;/showresults&gt;&#10;        &lt;countdowntime&gt;30&lt;/countdowntime&gt;&#10;        &lt;responsegrid&gt;0&lt;/responsegrid&gt;&#10;    &lt;/questionlisttemplate&gt;&#10;    &lt;questions&gt;&#10;        &lt;multichoice&gt;&#10;            &lt;guid&gt;B877092FB452470687039DD5A860E953&lt;/guid&gt;&#10;            &lt;repollguid&gt;D47D93471D1746A58306C66BB7EEE44C&lt;/repollguid&gt;&#10;            &lt;sourceid&gt;8B2FABD2E37748E5A7748219E3E0FD97&lt;/sourceid&gt;&#10;            &lt;questiontext&gt;Which is NOT a prescription opiate&lt;/questiontext&gt;&#10;            &lt;showresults&gt;True&lt;/showresults&gt;&#10;            &lt;responsegrid&gt;0&lt;/responsegrid&gt;&#10;            &lt;countdowntimer&gt;False&lt;/countdowntimer&gt;&#10;            &lt;correctvalue&gt;1&lt;/correctvalue&gt;&#10;            &lt;incorrectvalue&gt;0&lt;/incorrectvalue&gt;&#10;            &lt;responselimit&gt;1&lt;/responselimit&gt;&#10;            &lt;bulletstyle&gt;0&lt;/bulletstyle&gt;&#10;            &lt;answers&gt;&#10;                &lt;answer&gt;&#10;                    &lt;guid&gt;401E52ADE36C4828BA3F87F7F9A064FB&lt;/guid&gt;&#10;                    &lt;answertext&gt;Vicodin &lt;/answertext&gt;&#10;                    &lt;valuetype&gt;0&lt;/valuetype&gt;&#10;                &lt;/answer&gt;&#10;                &lt;answer&gt;&#10;                    &lt;guid&gt;AAFEE873EA3E409AA7967CEDC2B27073&lt;/guid&gt;&#10;                    &lt;answertext&gt;Dilaudid &lt;/answertext&gt;&#10;                    &lt;valuetype&gt;0&lt;/valuetype&gt;&#10;                &lt;/answer&gt;&#10;                &lt;answer&gt;&#10;                    &lt;guid&gt;95EB8611DB8146C28AE0CB1536032A13&lt;/guid&gt;&#10;                    &lt;answertext&gt;Ativan &lt;/answertext&gt;&#10;                    &lt;valuetype&gt;0&lt;/valuetype&gt;&#10;                &lt;/answer&gt;&#10;                &lt;answer&gt;&#10;                    &lt;guid&gt;0D84700A92A146A2BFBB3C48FFC0CD63&lt;/guid&gt;&#10;                    &lt;answertext&gt;Oxycontin &lt;/answertext&gt;&#10;                    &lt;valuetype&gt;0&lt;/valuetype&gt;&#10;                &lt;/answer&gt;&#10;                &lt;answer&gt;&#10;                    &lt;guid&gt;8AD056ABBBF14B55A513A9C6E2FFCB8B&lt;/guid&gt;&#10;                    &lt;answertext&gt;Darvon&lt;/answertext&gt;&#10;                    &lt;valuetype&gt;0&lt;/valuetype&gt;&#10;                &lt;/answer&gt;&#10;            &lt;/answers&gt;&#10;        &lt;/multichoice&gt;&#10;    &lt;/questions&gt;&#10;&lt;/questionlist&gt;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  <p:tag name="TYPE" val="0"/>
  <p:tag name="NUMBERFORMAT" val="0"/>
  <p:tag name="LABELFORMAT" val="1"/>
  <p:tag name="COLORTYPE" val="SCHEME"/>
  <p:tag name="DEFINEDCOLORS" val="3,6,10,45,32,50,13,4,9,55,1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33"/>
  <p:tag name="FONTSIZE" val="32"/>
  <p:tag name="BULLETTYPE" val="ppBulletArabicPeriod"/>
  <p:tag name="ANSWERTEXT" val="Increased occurrence of panic attacks&#10;Possible protective effect for Alzheimer’s and Parkinson’s&#10;Decreased incidence of Schizophrenia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D1BD5F3884C45C788597F67DCF44244"/>
  <p:tag name="SLIDEID" val="AD1BD5F3884C45C788597F67DCF4424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has nicotine NOT been associated with?"/>
  <p:tag name="ANSWERSALIAS" val="Increased occurrence of panic attacks|smicln|Possible protective effect for Alzheimer’s and Parkinson’s|smicln|Decreased incidence of Schizophrenia"/>
  <p:tag name="VALUES" val="No Value|smicln|No Value|smicln|No Value"/>
  <p:tag name="AUTOOPENPOLL" val="True"/>
  <p:tag name="AUTOFORMATCHART" val="True"/>
  <p:tag name="LIVECHARTING" val="False"/>
  <p:tag name="TYPE" val="MultiChoiceSlide"/>
  <p:tag name="TPQUESTIONXML" val="﻿&lt;?xml version=&quot;1.0&quot; encoding=&quot;utf-8&quot;?&gt;&#10;&lt;questionlist&gt;&#10;    &lt;properties&gt;&#10;        &lt;guid&gt;42D2B31791E542D989169A7D77A408B1&lt;/guid&gt;&#10;        &lt;description /&gt;&#10;        &lt;date&gt;10/10/2017 11:20:09 AM&lt;/date&gt;&#10;    &lt;/properties&gt;&#10;    &lt;questionlisttemplate&gt;&#10;        &lt;correctvalue&gt;1&lt;/correctvalue&gt;&#10;        &lt;incorrectvalue&gt;0&lt;/incorrectvalue&gt;&#10;        &lt;questiontype&gt;1&lt;/questiontype&gt;&#10;        &lt;numberofchoices&gt;4&lt;/numberofchoices&gt;&#10;        &lt;bulletstyle&gt;2&lt;/bulletstyle&gt;&#10;        &lt;questionfont&gt;Verdana&lt;/questionfont&gt;&#10;        &lt;questionfontsize&gt;12&lt;/questionfontsize&gt;&#10;        &lt;answerfont&gt;Verdana&lt;/answerfont&gt;&#10;        &lt;answerfontsize&gt;12&lt;/answerfontsize&gt;&#10;        &lt;showresults&gt;True&lt;/showresults&gt;&#10;        &lt;countdowntime&gt;30&lt;/countdowntime&gt;&#10;        &lt;responsegrid&gt;0&lt;/responsegrid&gt;&#10;    &lt;/questionlisttemplate&gt;&#10;    &lt;questions&gt;&#10;        &lt;multichoice&gt;&#10;            &lt;guid&gt;21BBECA44B1C4FA99A23EBC9856B594F&lt;/guid&gt;&#10;            &lt;repollguid&gt;5CE75D7D940E4D039B5F415C72B86E65&lt;/repollguid&gt;&#10;            &lt;sourceid&gt;9D2611A5D74E43AE8C5CB01010AD26E5&lt;/sourceid&gt;&#10;            &lt;questiontext&gt;Long-term use of which drug is associated with few direct negative health effects?&lt;/questiontext&gt;&#10;            &lt;showresults&gt;True&lt;/showresults&gt;&#10;            &lt;responsegrid&gt;0&lt;/responsegrid&gt;&#10;            &lt;countdowntimer&gt;False&lt;/countdowntimer&gt;&#10;            &lt;correctvalue&gt;1&lt;/correctvalue&gt;&#10;            &lt;incorrectvalue&gt;0&lt;/incorrectvalue&gt;&#10;            &lt;responselimit&gt;1&lt;/responselimit&gt;&#10;            &lt;bulletstyle&gt;0&lt;/bulletstyle&gt;&#10;            &lt;answers&gt;&#10;                &lt;answer&gt;&#10;                    &lt;guid&gt;1A4EA520D2804A70BE54F582494826CA&lt;/guid&gt;&#10;                    &lt;answertext&gt;heroin &lt;/answertext&gt;&#10;                    &lt;valuetype&gt;0&lt;/valuetype&gt;&#10;                &lt;/answer&gt;&#10;                &lt;answer&gt;&#10;                    &lt;guid&gt;2972D47C834247E3AF874B07CA1436DF&lt;/guid&gt;&#10;                    &lt;answertext&gt;caffeine &lt;/answertext&gt;&#10;                    &lt;valuetype&gt;0&lt;/valuetype&gt;&#10;                &lt;/answer&gt;&#10;                &lt;answer&gt;&#10;                    &lt;guid&gt;249C460C4C4246E8BC03A285B8364A9D&lt;/guid&gt;&#10;                    &lt;answertext&gt;nicotine &lt;/answertext&gt;&#10;                    &lt;valuetype&gt;0&lt;/valuetype&gt;&#10;                &lt;/answer&gt;&#10;                &lt;answer&gt;&#10;                    &lt;guid&gt;9E938B5205FF4F77872AA47A4600E9DE&lt;/guid&gt;&#10;                    &lt;answertext&gt;1 and 2 &lt;/answertext&gt;&#10;                    &lt;valuetype&gt;0&lt;/valuetype&gt;&#10;                &lt;/answer&gt;&#10;                &lt;answer&gt;&#10;                    &lt;guid&gt;4E8D605F91C24E51BAE70FF4D6C1CD4C&lt;/guid&gt;&#10;                    &lt;answertext&gt;2 and 3&lt;/answertext&gt;&#10;                    &lt;valuetype&gt;0&lt;/valuetype&gt;&#10;                &lt;/answer&gt;&#10;            &lt;/answers&gt;&#10;        &lt;/multichoice&gt;&#10;    &lt;/questions&gt;&#10;&lt;/questionlist&gt;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  <p:tag name="TYPE" val="0"/>
  <p:tag name="NUMBERFORMAT" val="0"/>
  <p:tag name="LABELFORMAT" val="1"/>
  <p:tag name="COLORTYPE" val="SCHEME"/>
  <p:tag name="DEFINEDCOLORS" val="3,6,10,45,32,50,13,4,9,55,1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33"/>
  <p:tag name="FONTSIZE" val="32"/>
  <p:tag name="BULLETTYPE" val="ppBulletArabicPeriod"/>
  <p:tag name="ANSWERTEXT" val="Increased occurrence of panic attacks&#10;Possible protective effect for Alzheimer’s and Parkinson’s&#10;Decreased incidence of Schizophrenia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D1BD5F3884C45C788597F67DCF44244"/>
  <p:tag name="SLIDEID" val="AD1BD5F3884C45C788597F67DCF4424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has nicotine NOT been associated with?"/>
  <p:tag name="ANSWERSALIAS" val="Increased occurrence of panic attacks|smicln|Possible protective effect for Alzheimer’s and Parkinson’s|smicln|Decreased incidence of Schizophrenia"/>
  <p:tag name="VALUES" val="No Value|smicln|No Value|smicln|No Value"/>
  <p:tag name="LIVECHARTING" val="False"/>
  <p:tag name="AUTOOPENPOLL" val="True"/>
  <p:tag name="AUTOFORMATCHART" val="True"/>
  <p:tag name="TYPE" val="MultiChoiceSlide"/>
  <p:tag name="TPQUESTIONXML" val="﻿&lt;?xml version=&quot;1.0&quot; encoding=&quot;utf-8&quot;?&gt;&#10;&lt;questionlist&gt;&#10;    &lt;properties&gt;&#10;        &lt;guid&gt;20CE2C773DF2445083CE02F0854208E2&lt;/guid&gt;&#10;        &lt;description /&gt;&#10;        &lt;date&gt;10/10/2017 11:20:09 AM&lt;/date&gt;&#10;    &lt;/properties&gt;&#10;    &lt;questionlisttemplate&gt;&#10;        &lt;correctvalue&gt;1&lt;/correctvalue&gt;&#10;        &lt;incorrectvalue&gt;0&lt;/incorrectvalue&gt;&#10;        &lt;questiontype&gt;1&lt;/questiontype&gt;&#10;        &lt;numberofchoices&gt;4&lt;/numberofchoices&gt;&#10;        &lt;bulletstyle&gt;2&lt;/bulletstyle&gt;&#10;        &lt;questionfont&gt;Verdana&lt;/questionfont&gt;&#10;        &lt;questionfontsize&gt;12&lt;/questionfontsize&gt;&#10;        &lt;answerfont&gt;Verdana&lt;/answerfont&gt;&#10;        &lt;answerfontsize&gt;12&lt;/answerfontsize&gt;&#10;        &lt;showresults&gt;True&lt;/showresults&gt;&#10;        &lt;countdowntime&gt;30&lt;/countdowntime&gt;&#10;        &lt;responsegrid&gt;0&lt;/responsegrid&gt;&#10;    &lt;/questionlisttemplate&gt;&#10;    &lt;questions&gt;&#10;        &lt;multichoice&gt;&#10;            &lt;guid&gt;95EBFE5F42214EC0884102485515D550&lt;/guid&gt;&#10;            &lt;repollguid&gt;2BB0555E75A8468A93980EB6CBC3E947&lt;/repollguid&gt;&#10;            &lt;sourceid&gt;5598B076BEF248118265102CB6A75B47&lt;/sourceid&gt;&#10;            &lt;questiontext&gt;Which is NOT used to treat opiate addiction?&lt;/questiontext&gt;&#10;            &lt;showresults&gt;True&lt;/showresults&gt;&#10;            &lt;responsegrid&gt;0&lt;/responsegrid&gt;&#10;            &lt;countdowntimer&gt;False&lt;/countdowntimer&gt;&#10;            &lt;correctvalue&gt;1&lt;/correctvalue&gt;&#10;            &lt;incorrectvalue&gt;0&lt;/incorrectvalue&gt;&#10;            &lt;responselimit&gt;1&lt;/responselimit&gt;&#10;            &lt;bulletstyle&gt;0&lt;/bulletstyle&gt;&#10;            &lt;answers&gt;&#10;                &lt;answer&gt;&#10;                    &lt;guid&gt;A3553D778FAD4B36BC8EE5E22301F244&lt;/guid&gt;&#10;                    &lt;answertext&gt;methadone &lt;/answertext&gt;&#10;                    &lt;valuetype&gt;0&lt;/valuetype&gt;&#10;                &lt;/answer&gt;&#10;                &lt;answer&gt;&#10;                    &lt;guid&gt;EC6A2FE855FC4F929C01431CD99F4900&lt;/guid&gt;&#10;                    &lt;answertext&gt;LAAM &lt;/answertext&gt;&#10;                    &lt;valuetype&gt;0&lt;/valuetype&gt;&#10;                &lt;/answer&gt;&#10;                &lt;answer&gt;&#10;                    &lt;guid&gt;97935F692936408CA600EEB56548FE0F&lt;/guid&gt;&#10;                    &lt;answertext&gt;buprenorphine &lt;/answertext&gt;&#10;                    &lt;valuetype&gt;0&lt;/valuetype&gt;&#10;                &lt;/answer&gt;&#10;                &lt;answer&gt;&#10;                    &lt;guid&gt;D544881C520740B990E993C029329ADD&lt;/guid&gt;&#10;                    &lt;answertext&gt;naloxone&lt;/answertext&gt;&#10;                    &lt;valuetype&gt;0&lt;/valuetype&gt;&#10;                &lt;/answer&gt;&#10;            &lt;/answers&gt;&#10;        &lt;/multichoice&gt;&#10;    &lt;/questions&gt;&#10;&lt;/questionlist&gt;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  <p:tag name="TYPE" val="0"/>
  <p:tag name="NUMBERFORMAT" val="0"/>
  <p:tag name="LABELFORMAT" val="1"/>
  <p:tag name="COLORTYPE" val="SCHEME"/>
  <p:tag name="DEFINEDCOLORS" val="3,6,10,45,32,50,13,4,9,55,1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33"/>
  <p:tag name="FONTSIZE" val="32"/>
  <p:tag name="BULLETTYPE" val="ppBulletArabicPeriod"/>
  <p:tag name="ANSWERTEXT" val="Increased occurrence of panic attacks&#10;Possible protective effect for Alzheimer’s and Parkinson’s&#10;Decreased incidence of Schizophrenia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D1BD5F3884C45C788597F67DCF44244"/>
  <p:tag name="SLIDEID" val="AD1BD5F3884C45C788597F67DCF4424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has nicotine NOT been associated with?"/>
  <p:tag name="ANSWERSALIAS" val="Increased occurrence of panic attacks|smicln|Possible protective effect for Alzheimer’s and Parkinson’s|smicln|Decreased incidence of Schizophrenia"/>
  <p:tag name="VALUES" val="No Value|smicln|No Value|smicln|No Value"/>
  <p:tag name="LIVECHARTING" val="False"/>
  <p:tag name="AUTOOPENPOLL" val="True"/>
  <p:tag name="AUTOFORMATCHART" val="True"/>
  <p:tag name="TYPE" val="MultiChoiceSlide"/>
  <p:tag name="TPQUESTIONXML" val="﻿&lt;?xml version=&quot;1.0&quot; encoding=&quot;utf-8&quot;?&gt;&#10;&lt;questionlist&gt;&#10;    &lt;properties&gt;&#10;        &lt;guid&gt;083C9A3A24B1452CA785256946568541&lt;/guid&gt;&#10;        &lt;description /&gt;&#10;        &lt;date&gt;10/10/2017 11:20:09 AM&lt;/date&gt;&#10;    &lt;/properties&gt;&#10;    &lt;questionlisttemplate&gt;&#10;        &lt;correctvalue&gt;1&lt;/correctvalue&gt;&#10;        &lt;incorrectvalue&gt;0&lt;/incorrectvalue&gt;&#10;        &lt;questiontype&gt;1&lt;/questiontype&gt;&#10;        &lt;numberofchoices&gt;4&lt;/numberofchoices&gt;&#10;        &lt;bulletstyle&gt;2&lt;/bulletstyle&gt;&#10;        &lt;questionfont&gt;Verdana&lt;/questionfont&gt;&#10;        &lt;questionfontsize&gt;12&lt;/questionfontsize&gt;&#10;        &lt;answerfont&gt;Verdana&lt;/answerfont&gt;&#10;        &lt;answerfontsize&gt;12&lt;/answerfontsize&gt;&#10;        &lt;showresults&gt;True&lt;/showresults&gt;&#10;        &lt;countdowntime&gt;30&lt;/countdowntime&gt;&#10;        &lt;responsegrid&gt;0&lt;/responsegrid&gt;&#10;    &lt;/questionlisttemplate&gt;&#10;    &lt;questions&gt;&#10;        &lt;multichoice&gt;&#10;            &lt;guid&gt;DEE2328B32AE429E8BEF21F4FDC4E3F9&lt;/guid&gt;&#10;            &lt;repollguid&gt;111F3FAF180647EEBAC93AF9A3843AB8&lt;/repollguid&gt;&#10;            &lt;sourceid&gt;0196D1681B374BB4807AC78D253B5829&lt;/sourceid&gt;&#10;            &lt;questiontext&gt;Which opioid receptor produces aversive effects?&lt;/questiontext&gt;&#10;            &lt;showresults&gt;True&lt;/showresults&gt;&#10;            &lt;responsegrid&gt;0&lt;/responsegrid&gt;&#10;            &lt;countdowntimer&gt;False&lt;/countdowntimer&gt;&#10;            &lt;correctvalue&gt;1&lt;/correctvalue&gt;&#10;            &lt;incorrectvalue&gt;0&lt;/incorrectvalue&gt;&#10;            &lt;responselimit&gt;1&lt;/responselimit&gt;&#10;            &lt;bulletstyle&gt;0&lt;/bulletstyle&gt;&#10;            &lt;answers&gt;&#10;                &lt;answer&gt;&#10;                    &lt;guid&gt;C956BA11B25444749666DB91EB527753&lt;/guid&gt;&#10;                    &lt;answertext&gt;mu &lt;/answertext&gt;&#10;                    &lt;valuetype&gt;0&lt;/valuetype&gt;&#10;                &lt;/answer&gt;&#10;                &lt;answer&gt;&#10;                    &lt;guid&gt;3E19CF13A8464A798FC07D8B492409C0&lt;/guid&gt;&#10;                    &lt;answertext&gt;delta &lt;/answertext&gt;&#10;                    &lt;valuetype&gt;0&lt;/valuetype&gt;&#10;                &lt;/answer&gt;&#10;                &lt;answer&gt;&#10;                    &lt;guid&gt;C445FAC7797C4AC1BF76E38F81BE31D2&lt;/guid&gt;&#10;                    &lt;answertext&gt;kappa &lt;/answertext&gt;&#10;                    &lt;valuetype&gt;0&lt;/valuetype&gt;&#10;                &lt;/answer&gt;&#10;                &lt;answer&gt;&#10;                    &lt;guid&gt;4711815272154951905FAA0B2071D07E&lt;/guid&gt;&#10;                    &lt;answertext&gt;omega&lt;/answertext&gt;&#10;                    &lt;valuetype&gt;0&lt;/valuetype&gt;&#10;                &lt;/answer&gt;&#10;            &lt;/answers&gt;&#10;        &lt;/multichoice&gt;&#10;    &lt;/questions&gt;&#10;&lt;/questionlist&gt;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IVECHARTING" val="False"/>
  <p:tag name="AUTOOPENPOLL" val="True"/>
  <p:tag name="AUTOFORMATCHART" val="True"/>
  <p:tag name="TYPE" val="MultiChoiceSlide"/>
  <p:tag name="TPQUESTIONXML" val="﻿&lt;?xml version=&quot;1.0&quot; encoding=&quot;utf-8&quot;?&gt;&#10;&lt;questionlist&gt;&#10;    &lt;properties&gt;&#10;        &lt;guid&gt;CD0EC98D39F74C21AF04E071CBCC57B1&lt;/guid&gt;&#10;        &lt;description /&gt;&#10;        &lt;date&gt;10/10/2017 11:23:17 AM&lt;/date&gt;&#10;    &lt;/properties&gt;&#10;    &lt;questionlisttemplate&gt;&#10;        &lt;correctvalue&gt;1&lt;/correctvalue&gt;&#10;        &lt;incorrectvalue&gt;0&lt;/incorrectvalue&gt;&#10;        &lt;questiontype&gt;1&lt;/questiontype&gt;&#10;        &lt;numberofchoices&gt;4&lt;/numberofchoices&gt;&#10;        &lt;bulletstyle&gt;2&lt;/bulletstyle&gt;&#10;        &lt;questionfont&gt;Verdana&lt;/questionfont&gt;&#10;        &lt;questionfontsize&gt;12&lt;/questionfontsize&gt;&#10;        &lt;answerfont&gt;Verdana&lt;/answerfont&gt;&#10;        &lt;answerfontsize&gt;12&lt;/answerfontsize&gt;&#10;        &lt;showresults&gt;True&lt;/showresults&gt;&#10;        &lt;countdowntime&gt;30&lt;/countdowntime&gt;&#10;        &lt;responsegrid&gt;0&lt;/responsegrid&gt;&#10;    &lt;/questionlisttemplate&gt;&#10;    &lt;questions&gt;&#10;        &lt;multichoice&gt;&#10;            &lt;guid&gt;0B5C6C62E99443AEAED7219D83C6E52E&lt;/guid&gt;&#10;            &lt;repollguid&gt;B03594A4BE534FDC980E8EA806F9DE3C&lt;/repollguid&gt;&#10;            &lt;sourceid&gt;B6EFDFB5CB4B441ABEFBB13F81021645&lt;/sourceid&gt;&#10;            &lt;questiontext&gt;What is the endogenous ligand for the cannabinoid receptors?&lt;/questiontext&gt;&#10;            &lt;showresults&gt;True&lt;/showresults&gt;&#10;            &lt;responsegrid&gt;0&lt;/responsegrid&gt;&#10;            &lt;countdowntimer&gt;False&lt;/countdowntimer&gt;&#10;            &lt;countdowntime&gt;30&lt;/countdowntime&gt;&#10;            &lt;correctvalue&gt;1&lt;/correctvalue&gt;&#10;            &lt;incorrectvalue&gt;0&lt;/incorrectvalue&gt;&#10;            &lt;responselimit&gt;1&lt;/responselimit&gt;&#10;            &lt;bulletstyle&gt;2&lt;/bulletstyle&gt;&#10;            &lt;correctanswerindicator&gt;True&lt;/correctanswerindicator&gt;&#10;            &lt;answers&gt;&#10;                &lt;answer&gt;&#10;                    &lt;guid&gt;1F1972FE38F2412A80FD5C6F602C69B5&lt;/guid&gt;&#10;                    &lt;answertext&gt;THC&lt;/answertext&gt;&#10;                    &lt;valuetype&gt;0&lt;/valuetype&gt;&#10;                &lt;/answer&gt;&#10;                &lt;answer&gt;&#10;                    &lt;guid&gt;0F7B6D53AE2648D8BECD795A242C53C7&lt;/guid&gt;&#10;                    &lt;answertext&gt;GABA&lt;/answertext&gt;&#10;                    &lt;valuetype&gt;0&lt;/valuetype&gt;&#10;                &lt;/answer&gt;&#10;                &lt;answer&gt;&#10;                    &lt;guid&gt;B4504DCDF16E46928BB6E8D6EC6EDFDA&lt;/guid&gt;&#10;                    &lt;answertext&gt;Anandamide&lt;/answertext&gt;&#10;                    &lt;valuetype&gt;0&lt;/valuetype&gt;&#10;                &lt;/answer&gt;&#10;                &lt;answer&gt;&#10;                    &lt;guid&gt;0528FAC0778E43628DE2C3E32EB3449B&lt;/guid&gt;&#10;                    &lt;answertext&gt;2-AG&lt;/answertext&gt;&#10;                    &lt;valuetype&gt;0&lt;/valuetype&gt;&#10;                &lt;/answer&gt;&#10;                &lt;answer&gt;&#10;                    &lt;guid&gt;FCF280E4B5EB40C8B9DEC2A2ABC66B4D&lt;/guid&gt;&#10;                    &lt;answertext&gt;A and C&lt;/answertext&gt;&#10;                    &lt;valuetype&gt;0&lt;/valuetype&gt;&#10;                &lt;/answer&gt;&#10;                &lt;answer&gt;&#10;                    &lt;guid&gt;39F5B14CE02B42808CFB7568B4E94A1B&lt;/guid&gt;&#10;                    &lt;answertext&gt;C and D&lt;/answertext&gt;&#10;                    &lt;valuetype&gt;0&lt;/valuetype&gt;&#10;                &lt;/answer&gt;&#10;            &lt;/answers&gt;&#10;        &lt;/multichoice&gt;&#10;    &lt;/questions&gt;&#10;&lt;/questionlist&gt;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0"/>
  <p:tag name="COLORTYPE" val="SCHEME"/>
  <p:tag name="DEFINEDCOLORS" val="3,6,10,45,32,50,13,4,9,55,1"/>
  <p:tag name="NUMBERFORMAT" val="0"/>
  <p:tag name="LABELFORMAT" val="0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IVECHARTING" val="False"/>
  <p:tag name="AUTOOPENPOLL" val="True"/>
  <p:tag name="AUTOFORMATCHART" val="True"/>
  <p:tag name="TYPE" val="MultiChoiceSlide"/>
  <p:tag name="TPQUESTIONXML" val="﻿&lt;?xml version=&quot;1.0&quot; encoding=&quot;utf-8&quot;?&gt;&#10;&lt;questionlist&gt;&#10;    &lt;properties&gt;&#10;        &lt;guid&gt;309BDAB4F7C7440A83F667D6AF62E4DB&lt;/guid&gt;&#10;        &lt;description /&gt;&#10;        &lt;date&gt;10/10/2017 11:21:05 AM&lt;/date&gt;&#10;    &lt;/properties&gt;&#10;    &lt;questionlisttemplate&gt;&#10;        &lt;correctvalue&gt;1&lt;/correctvalue&gt;&#10;        &lt;incorrectvalue&gt;0&lt;/incorrectvalue&gt;&#10;        &lt;questiontype&gt;1&lt;/questiontype&gt;&#10;        &lt;numberofchoices&gt;4&lt;/numberofchoices&gt;&#10;        &lt;bulletstyle&gt;2&lt;/bulletstyle&gt;&#10;        &lt;questionfont&gt;Verdana&lt;/questionfont&gt;&#10;        &lt;questionfontsize&gt;12&lt;/questionfontsize&gt;&#10;        &lt;answerfont&gt;Verdana&lt;/answerfont&gt;&#10;        &lt;answerfontsize&gt;12&lt;/answerfontsize&gt;&#10;        &lt;showresults&gt;True&lt;/showresults&gt;&#10;        &lt;countdowntime&gt;30&lt;/countdowntime&gt;&#10;        &lt;responsegrid&gt;0&lt;/responsegrid&gt;&#10;    &lt;/questionlisttemplate&gt;&#10;    &lt;questions&gt;&#10;        &lt;multichoice&gt;&#10;            &lt;guid&gt;26796DD43FDE4EFD83FBA7D701B9675E&lt;/guid&gt;&#10;            &lt;repollguid&gt;6A0BC36B268540909A2359C1B6C0536C&lt;/repollguid&gt;&#10;            &lt;sourceid&gt;C78ED2578D05479EBA2662A0142AB9FD&lt;/sourceid&gt;&#10;            &lt;questiontext&gt;Which of the following is NOT an acute effect of marijuana?&lt;/questiontext&gt;&#10;            &lt;showresults&gt;True&lt;/showresults&gt;&#10;            &lt;responsegrid&gt;0&lt;/responsegrid&gt;&#10;            &lt;countdowntimer&gt;False&lt;/countdowntimer&gt;&#10;            &lt;countdowntime&gt;30&lt;/countdowntime&gt;&#10;            &lt;correctvalue&gt;1&lt;/correctvalue&gt;&#10;            &lt;incorrectvalue&gt;0&lt;/incorrectvalue&gt;&#10;            &lt;responselimit&gt;1&lt;/responselimit&gt;&#10;            &lt;bulletstyle&gt;2&lt;/bulletstyle&gt;&#10;            &lt;correctanswerindicator&gt;True&lt;/correctanswerindicator&gt;&#10;            &lt;answers&gt;&#10;                &lt;answer&gt;&#10;                    &lt;guid&gt;189D1FBF34F541D48A91BAC55ADB1706&lt;/guid&gt;&#10;                    &lt;answertext&gt;Altered perceptions&lt;/answertext&gt;&#10;                    &lt;valuetype&gt;0&lt;/valuetype&gt;&#10;                &lt;/answer&gt;&#10;                &lt;answer&gt;&#10;                    &lt;guid&gt;B13D74296D0D469F85E696086D640626&lt;/guid&gt;&#10;                    &lt;answertext&gt;Red eyes&lt;/answertext&gt;&#10;                    &lt;valuetype&gt;0&lt;/valuetype&gt;&#10;                &lt;/answer&gt;&#10;                &lt;answer&gt;&#10;                    &lt;guid&gt;FCD371EA847A406E84A8C3AF3FD20CD8&lt;/guid&gt;&#10;                    &lt;answertext&gt;Decreased heart rate&lt;/answertext&gt;&#10;                    &lt;valuetype&gt;0&lt;/valuetype&gt;&#10;                &lt;/answer&gt;&#10;                &lt;answer&gt;&#10;                    &lt;guid&gt;D87A4C6B4EE54FD1B6F4E5CD541B4449&lt;/guid&gt;&#10;                    &lt;answertext&gt;Impaired short term memory&lt;/answertext&gt;&#10;                    &lt;valuetype&gt;0&lt;/valuetype&gt;&#10;                &lt;/answer&gt;&#10;            &lt;/answers&gt;&#10;        &lt;/multichoice&gt;&#10;    &lt;/questions&gt;&#10;&lt;/questionlist&gt;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ZEROBASED" val="False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0"/>
  <p:tag name="COLORTYPE" val="SCHEME"/>
  <p:tag name="DEFINEDCOLORS" val="3,6,10,45,32,50,13,4,9,55,1"/>
  <p:tag name="NUMBERFORMAT" val="0"/>
  <p:tag name="LABELFORMAT" val="0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DBD2144D420748A598592D62D597EDF7"/>
  <p:tag name="SLIDEID" val="DBD2144D420748A598592D62D597EDF7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drug binds to the same receptors anandamide binds to?"/>
  <p:tag name="ANSWERSALIAS" val="Cocaine|smicln|Amphetamine|smicln|THC|smicln|Nicotine"/>
  <p:tag name="VALUES" val="No Value|smicln|No Value|smicln|No Value|smicln|No Value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32"/>
  <p:tag name="FONTSIZE" val="32"/>
  <p:tag name="BULLETTYPE" val="ppBulletArabicPeriod"/>
  <p:tag name="ANSWERTEXT" val="Cocaine&#10;Amphetamine&#10;THC&#10;Nicotine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3BE0E2CC7965437C976502C54B979041"/>
  <p:tag name="SLIDEID" val="3BE0E2CC7965437C976502C54B979041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drug stays in your body the longest?"/>
  <p:tag name="ANSWERSALIAS" val="Amphetamine|smicln|Methamphetamine|smicln|THC|smicln|cocaine"/>
  <p:tag name="VALUES" val="No Value|smicln|No Value|smicln|No Value|smicln|No Valu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  <p:tag name="TYPE" val="0"/>
  <p:tag name="NUMBERFORMAT" val="0"/>
  <p:tag name="LABELFORMAT" val="1"/>
  <p:tag name="COLORTYPE" val="SCHEME"/>
  <p:tag name="DEFINEDCOLORS" val="3,6,10,45,32,50,13,4,9,55,1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39"/>
  <p:tag name="FONTSIZE" val="32"/>
  <p:tag name="BULLETTYPE" val="ppBulletArabicPeriod"/>
  <p:tag name="ANSWERTEXT" val="Amphetamine&#10;Methamphetamine&#10;THC&#10;cocaine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337D136CAB74FB285BA3BEBE1C7968A"/>
  <p:tag name="SLIDEID" val="A337D136CAB74FB285BA3BEBE1C7968A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y should OB/GYNs ask if women are smokers?"/>
  <p:tag name="ANSWERSALIAS" val="It’s a good opportunity to encourage quitting|smicln|It’s a good opportunity to tell them about negative health effects|smicln|Greatly increased risk heart problems if smoker on birth control"/>
  <p:tag name="VALUES" val="No Value|smicln|No Value|smicln|No Value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77"/>
  <p:tag name="FONTSIZE" val="28"/>
  <p:tag name="BULLETTYPE" val="ppBulletArabicPeriod"/>
  <p:tag name="ANSWERTEXT" val="It’s a good opportunity to encourage quitting&#10;It’s a good opportunity to tell them about negative health effects&#10;Greatly increased risk heart problems if smoker on birth control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C0B38A6B36B14D00A483C995188989D7"/>
  <p:tag name="SLIDEID" val="C0B38A6B36B14D00A483C995188989D7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at drug, used during pregnancy, results in a chance of premature birth, decreased weight, and decreased head circumference?"/>
  <p:tag name="ANSWERSALIAS" val="Nicotine|smicln|Cocaine|smicln|Methamphetamine|smicln|All of the above"/>
  <p:tag name="VALUES" val="No Value|smicln|No Value|smicln|No Value|smicln|No Value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49"/>
  <p:tag name="FONTSIZE" val="32"/>
  <p:tag name="BULLETTYPE" val="ppBulletArabicPeriod"/>
  <p:tag name="ANSWERTEXT" val="Nicotine&#10;Cocaine&#10;Methamphetamine&#10;All of the above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D106363877D84403B5F07C6D90CBFAD1"/>
  <p:tag name="SLIDEID" val="D106363877D84403B5F07C6D90CBFAD1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is NOT a reported behavioral effect of marijuana?"/>
  <p:tag name="ANSWERSALIAS" val="Rapid mood changes|smicln|Altered perceptions|smicln|Increased attention|smicln|Mild euphoria"/>
  <p:tag name="VALUES" val="No Value|smicln|No Value|smicln|No Value|smicln|No Value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33"/>
  <p:tag name="FONTSIZE" val="32"/>
  <p:tag name="BULLETTYPE" val="ppBulletArabicPeriod"/>
  <p:tag name="ANSWERTEXT" val="Increased occurrence of panic attacks&#10;Possible protective effect for Alzheimer’s and Parkinson’s&#10;Decreased incidence of Schizophrenia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72"/>
  <p:tag name="FONTSIZE" val="32"/>
  <p:tag name="BULLETTYPE" val="ppBulletArabicPeriod"/>
  <p:tag name="ANSWERTEXT" val="Rapid mood changes&#10;Altered perceptions&#10;Increased attention&#10;Mild euphoria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E88AE6F6968B452FBC6517CF4C568C74"/>
  <p:tag name="SLIDEID" val="E88AE6F6968B452FBC6517CF4C568C7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True or False: dependence on marijuana occurs in estimated 10-15% of users"/>
  <p:tag name="ANSWERSALIAS" val="True|smicln|False"/>
  <p:tag name="VALUES" val="No Value|smicln|No Value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2"/>
  <p:tag name="TEXTLENGTH" val="10"/>
  <p:tag name="FONTSIZE" val="32"/>
  <p:tag name="BULLETTYPE" val="ppBulletArabicPeriod"/>
  <p:tag name="ANSWERTEXT" val="True&#10;False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FF7E03E532504DF2979D79EEC2962860"/>
  <p:tag name="SLIDEID" val="FF7E03E532504DF2979D79EEC2962860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of the following is NOT a withdrawal effect of marijuana?"/>
  <p:tag name="ANSWERSALIAS" val="Irritability|smicln|Increased appetite|smicln|Restlessness|smicln|sleeplessness"/>
  <p:tag name="VALUES" val="No Value|smicln|No Value|smicln|No Value|smicln|No Value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58"/>
  <p:tag name="FONTSIZE" val="32"/>
  <p:tag name="BULLETTYPE" val="ppBulletArabicPeriod"/>
  <p:tag name="ANSWERTEXT" val="Irritability&#10;Increased appetite&#10;Restlessness&#10;sleeplessness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16D327DF44C40C5B3BB71B63AEE7D37"/>
  <p:tag name="SLIDEID" val="A16D327DF44C40C5B3BB71B63AEE7D37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How many states allow some form of marijuana for medicinal use?"/>
  <p:tag name="ANSWERSALIAS" val="10|smicln|12|smicln|14|smicln|16"/>
  <p:tag name="VALUES" val="No Value|smicln|No Value|smicln|No Value|smicln|No Value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11"/>
  <p:tag name="FONTSIZE" val="32"/>
  <p:tag name="BULLETTYPE" val="ppBulletArabicPeriod"/>
  <p:tag name="ANSWERTEXT" val="10&#10;12&#10;14&#10;16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D1BD5F3884C45C788597F67DCF44244"/>
  <p:tag name="SLIDEID" val="AD1BD5F3884C45C788597F67DCF4424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has nicotine NOT been associated with?"/>
  <p:tag name="ANSWERSALIAS" val="Increased occurrence of panic attacks|smicln|Possible protective effect for Alzheimer’s and Parkinson’s|smicln|Decreased incidence of Schizophrenia"/>
  <p:tag name="VALUES" val="No Value|smicln|No Value|smicln|No Value"/>
  <p:tag name="AUTOOPENPOLL" val="True"/>
  <p:tag name="AUTOFORMATCHART" val="True"/>
  <p:tag name="LIVECHARTING" val="False"/>
  <p:tag name="TYPE" val="MultiChoiceSlide"/>
  <p:tag name="TPQUESTIONXML" val="﻿&lt;?xml version=&quot;1.0&quot; encoding=&quot;utf-8&quot;?&gt;&#10;&lt;questionlist&gt;&#10;    &lt;properties&gt;&#10;        &lt;guid&gt;9BC96C71AA3A457AB170216EDAB237E8&lt;/guid&gt;&#10;        &lt;description /&gt;&#10;        &lt;date&gt;10/10/2017 11:20:09 AM&lt;/date&gt;&#10;    &lt;/properties&gt;&#10;    &lt;questionlisttemplate&gt;&#10;        &lt;correctvalue&gt;1&lt;/correctvalue&gt;&#10;        &lt;incorrectvalue&gt;0&lt;/incorrectvalue&gt;&#10;        &lt;questiontype&gt;1&lt;/questiontype&gt;&#10;        &lt;numberofchoices&gt;4&lt;/numberofchoices&gt;&#10;        &lt;bulletstyle&gt;2&lt;/bulletstyle&gt;&#10;        &lt;questionfont&gt;Verdana&lt;/questionfont&gt;&#10;        &lt;questionfontsize&gt;12&lt;/questionfontsize&gt;&#10;        &lt;answerfont&gt;Verdana&lt;/answerfont&gt;&#10;        &lt;answerfontsize&gt;12&lt;/answerfontsize&gt;&#10;        &lt;showresults&gt;True&lt;/showresults&gt;&#10;        &lt;countdowntime&gt;30&lt;/countdowntime&gt;&#10;        &lt;responsegrid&gt;0&lt;/responsegrid&gt;&#10;    &lt;/questionlisttemplate&gt;&#10;    &lt;questions&gt;&#10;        &lt;multichoice&gt;&#10;            &lt;guid&gt;6BBF8DAB248F4B9D865320F7F2A499E0&lt;/guid&gt;&#10;            &lt;repollguid&gt;8C92CC41F5FB474484034AE5B5FED9A6&lt;/repollguid&gt;&#10;            &lt;sourceid&gt;AB1AC589891649388BE3E5F735465B34&lt;/sourceid&gt;&#10;            &lt;questiontext&gt;Which opiate antagonist is long-lasting and can be used in treatment?&lt;/questiontext&gt;&#10;            &lt;showresults&gt;True&lt;/showresults&gt;&#10;            &lt;responsegrid&gt;0&lt;/responsegrid&gt;&#10;            &lt;countdowntimer&gt;False&lt;/countdowntimer&gt;&#10;            &lt;correctvalue&gt;1&lt;/correctvalue&gt;&#10;            &lt;incorrectvalue&gt;0&lt;/incorrectvalue&gt;&#10;            &lt;responselimit&gt;1&lt;/responselimit&gt;&#10;            &lt;bulletstyle&gt;0&lt;/bulletstyle&gt;&#10;            &lt;answers&gt;&#10;                &lt;answer&gt;&#10;                    &lt;guid&gt;EC13FFBA0FFD46E3A26F811AD4732501&lt;/guid&gt;&#10;                    &lt;answertext&gt;naloxone &lt;/answertext&gt;&#10;                    &lt;valuetype&gt;0&lt;/valuetype&gt;&#10;                &lt;/answer&gt;&#10;                &lt;answer&gt;&#10;                    &lt;guid&gt;1D88ECE71D3B40A89806AA82E9AE3EF3&lt;/guid&gt;&#10;                    &lt;answertext&gt;naltrexone &lt;/answertext&gt;&#10;                    &lt;valuetype&gt;0&lt;/valuetype&gt;&#10;                &lt;/answer&gt;&#10;                &lt;answer&gt;&#10;                    &lt;guid&gt;4E215179BB814893A63B33922A80156F&lt;/guid&gt;&#10;                    &lt;answertext&gt;oxycodone &lt;/answertext&gt;&#10;                    &lt;valuetype&gt;0&lt;/valuetype&gt;&#10;                &lt;/answer&gt;&#10;                &lt;answer&gt;&#10;                    &lt;guid&gt;B4A7D631B74B4906B990963294A6CBA8&lt;/guid&gt;&#10;                    &lt;answertext&gt;nicotine&lt;/answertext&gt;&#10;                    &lt;valuetype&gt;0&lt;/valuetype&gt;&#10;                &lt;/answer&gt;&#10;            &lt;/answers&gt;&#10;        &lt;/multichoice&gt;&#10;    &lt;/questions&gt;&#10;&lt;/questionlist&gt;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DC9E4CE9C2D74355B3875CA76BDB9765"/>
  <p:tag name="SLIDEID" val="DC9E4CE9C2D74355B3875CA76BDB9765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value is the mg caffeine in coffee?"/>
  <p:tag name="ANSWERSALIAS" val="5|smicln|25-90|smicln|70|smicln|50-150"/>
  <p:tag name="VALUES" val="No Value|smicln|No Value|smicln|No Value|smicln|No Value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17"/>
  <p:tag name="FONTSIZE" val="32"/>
  <p:tag name="BULLETTYPE" val="ppBulletArabicPeriod"/>
  <p:tag name="ANSWERTEXT" val="5&#10;25-90&#10;70&#10;50-150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83D40A6D81B44DD39F911403A054CD1D"/>
  <p:tag name="SLIDEID" val="83D40A6D81B44DD39F911403A054CD1D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of the following is NOT an acute effect of caffeine?"/>
  <p:tag name="ANSWERSALIAS" val="Reduces fatigue|smicln|Reduces boredom|smicln|Relieves headache|smicln|Decreases sleep latency"/>
  <p:tag name="VALUES" val="No Value|smicln|No Value|smicln|No Value|smicln|No Value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73"/>
  <p:tag name="FONTSIZE" val="32"/>
  <p:tag name="BULLETTYPE" val="ppBulletArabicPeriod"/>
  <p:tag name="ANSWERTEXT" val="Reduces fatigue&#10;Reduces boredom&#10;Relieves headache&#10;Decreases sleep latency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189F6EB293A34C6AA91540B36BAE0290"/>
  <p:tag name="SLIDEID" val="189F6EB293A34C6AA91540B36BAE0290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Caffeine is"/>
  <p:tag name="ANSWERSALIAS" val="An adenosine receptor agonist|smicln|An adenosine receptor antagonist|smicln|A GABA agonist|smicln|An anandamide receptor agonist"/>
  <p:tag name="VALUES" val="No Value|smicln|No Value|smicln|No Value|smicln|No Value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108"/>
  <p:tag name="FONTSIZE" val="32"/>
  <p:tag name="BULLETTYPE" val="ppBulletArabicPeriod"/>
  <p:tag name="ANSWERTEXT" val="An adenosine receptor agonist&#10;An adenosine receptor antagonist&#10;A GABA agonist&#10;An anandamide receptor agonist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604A9C2BFFD14292A991229581137936"/>
  <p:tag name="SLIDEID" val="604A9C2BFFD14292A991229581137936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True or False: There are no known cases of a caffeine overdose"/>
  <p:tag name="ANSWERSALIAS" val="True|smicln|False"/>
  <p:tag name="VALUES" val="No Value|smicln|No Value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  <p:tag name="TYPE" val="0"/>
  <p:tag name="NUMBERFORMAT" val="0"/>
  <p:tag name="LABELFORMAT" val="1"/>
  <p:tag name="COLORTYPE" val="SCHEME"/>
  <p:tag name="DEFINEDCOLORS" val="3,6,10,45,32,50,13,4,9,55,1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2"/>
  <p:tag name="TEXTLENGTH" val="10"/>
  <p:tag name="FONTSIZE" val="32"/>
  <p:tag name="BULLETTYPE" val="ppBulletArabicPeriod"/>
  <p:tag name="ANSWERTEXT" val="True&#10;False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075C3000AFB14CDEB73F599301704683"/>
  <p:tag name="SLIDEID" val="075C3000AFB14CDEB73F599301704683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at product may have a protective effect for heart attacks?"/>
  <p:tag name="ANSWERSALIAS" val="Coffee|smicln|Tea|smicln|Chocolate|smicln|Coke"/>
  <p:tag name="VALUES" val="No Value|smicln|No Value|smicln|No Value|smicln|No Value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25"/>
  <p:tag name="FONTSIZE" val="32"/>
  <p:tag name="BULLETTYPE" val="ppBulletArabicPeriod"/>
  <p:tag name="ANSWERTEXT" val="Coffee&#10;Tea&#10;Chocolate&#10;Coke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2F860479AF8E43E9B3FBC6CA92D7112F"/>
  <p:tag name="SLIDEID" val="2F860479AF8E43E9B3FBC6CA92D7112F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In terms of duration of action, order from fastest to slowest"/>
  <p:tag name="ANSWERSALIAS" val="Smoking crack, IV cocaine, snorted cocaine|smicln|IV cocaine, smoking crack, snorted cocaine|smicln|Snorted cocaine, IV cocaine, crack"/>
  <p:tag name="VALUES" val="No Value|smicln|No Value|smicln|No Value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20"/>
  <p:tag name="FONTSIZE" val="32"/>
  <p:tag name="BULLETTYPE" val="ppBulletArabicPeriod"/>
  <p:tag name="ANSWERTEXT" val="Smoking crack, IV cocaine, snorted cocaine&#10;IV cocaine, smoking crack, snorted cocaine&#10;Snorted cocaine, IV cocaine, crack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03748B6C17554B9AA786A84A63B6E450"/>
  <p:tag name="SLIDEID" val="03748B6C17554B9AA786A84A63B6E450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Cocaine ________ of DA, NE, and E; while amphetamines ___________ of these neurotransmitters"/>
  <p:tag name="ANSWERSALIAS" val="Stimulates release; blocks reuptake|smicln|Blocks reuptake; stimulates release|smicln|Blocks reuptake; stimulates release and blocks reuptake"/>
  <p:tag name="VALUES" val="No Value|smicln|No Value|smicln|No Value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33"/>
  <p:tag name="FONTSIZE" val="32"/>
  <p:tag name="BULLETTYPE" val="ppBulletArabicPeriod"/>
  <p:tag name="ANSWERTEXT" val="Increased occurrence of panic attacks&#10;Possible protective effect for Alzheimer’s and Parkinson’s&#10;Decreased incidence of Schizophrenia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27"/>
  <p:tag name="FONTSIZE" val="32"/>
  <p:tag name="BULLETTYPE" val="ppBulletArabicPeriod"/>
  <p:tag name="ANSWERTEXT" val="Stimulates release; blocks reuptake&#10;Blocks reuptake; stimulates release&#10;Blocks reuptake; stimulates release and blocks reuptake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8FABA0A314544E67BA6EA347D00B7168"/>
  <p:tag name="SLIDEID" val="8FABA0A314544E67BA6EA347D00B7168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Nicotine binds to…?"/>
  <p:tag name="ANSWERSALIAS" val="The muscarinic subtype of the acetylcholine receptor|smicln|The nicotinic subtype of the acetylcholine receptor|smicln|The tobaccinic subtype of the acetylcholine receptor"/>
  <p:tag name="VALUES" val="No Value|smicln|No Value|smicln|No Value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57"/>
  <p:tag name="FONTSIZE" val="28"/>
  <p:tag name="BULLETTYPE" val="ppBulletArabicPeriod"/>
  <p:tag name="ANSWERTEXT" val="The muscarinic subtype of the acetylcholine receptor&#10;The nicotinic subtype of the acetylcholine receptor&#10;The tobaccinic subtype of the acetylcholine receptor"/>
</p:tagLst>
</file>

<file path=ppt/tags/tag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D1BD5F3884C45C788597F67DCF44244"/>
  <p:tag name="SLIDEID" val="AD1BD5F3884C45C788597F67DCF4424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has nicotine NOT been associated with?"/>
  <p:tag name="ANSWERSALIAS" val="Increased occurrence of panic attacks|smicln|Possible protective effect for Alzheimer’s and Parkinson’s|smicln|Decreased incidence of Schizophrenia"/>
  <p:tag name="VALUES" val="No Value|smicln|No Value|smicln|No Value"/>
</p:tagLst>
</file>

<file path=ppt/tags/tag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8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3"/>
  <p:tag name="TEXTLENGTH" val="133"/>
  <p:tag name="FONTSIZE" val="32"/>
  <p:tag name="BULLETTYPE" val="ppBulletArabicPeriod"/>
  <p:tag name="ANSWERTEXT" val="Increased occurrence of panic attacks&#10;Possible protective effect for Alzheimer’s and Parkinson’s&#10;Decreased incidence of Schizophrenia"/>
</p:tagLst>
</file>

<file path=ppt/tags/tag8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5C786B4A86DE48909B6DA5A8439176A1"/>
  <p:tag name="SLIDEID" val="5C786B4A86DE48909B6DA5A8439176A1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“Speedballing” is combining …?"/>
  <p:tag name="ANSWERSALIAS" val="Methamphetamine and alcohol|smicln|Marijuana and cocaine|smicln|Cocaine and heroin|smicln|Nicotine and caffeine"/>
  <p:tag name="VALUES" val="No Value|smicln|No Value|smicln|No Value|smicln|No Value"/>
</p:tagLst>
</file>

<file path=ppt/tags/tag8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HARTTYPE" val="0"/>
</p:tagLst>
</file>

<file path=ppt/tags/tag8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NSWERBULLETS" val="3"/>
  <p:tag name="OLDNUMANSWERS" val="4"/>
  <p:tag name="TEXTLENGTH" val="90"/>
  <p:tag name="FONTSIZE" val="32"/>
  <p:tag name="BULLETTYPE" val="ppBulletArabicPeriod"/>
  <p:tag name="ANSWERTEXT" val="Methamphetamine and alcohol&#10;Marijuana and cocaine&#10;Cocaine and heroin&#10;Nicotine and caffeine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LIDEGUID" val="AD1BD5F3884C45C788597F67DCF44244"/>
  <p:tag name="SLIDEID" val="AD1BD5F3884C45C788597F67DCF44244"/>
  <p:tag name="SLIDEORDER" val="1"/>
  <p:tag name="SLIDETYPE" val="Q"/>
  <p:tag name="DEMOGRAPHIC" val="False"/>
  <p:tag name="TEAMASSIGN" val="False"/>
  <p:tag name="SPEEDSCORING" val="False"/>
  <p:tag name="CORRECTPOINTVALUE" val="1"/>
  <p:tag name="INCORRECTPOINTVALUE" val="0"/>
  <p:tag name="ZEROBASED" val="False"/>
  <p:tag name="AUTOADVANCE" val="False"/>
  <p:tag name="DELIMITERS" val="3.1"/>
  <p:tag name="VALUEFORMAT" val="0%"/>
  <p:tag name="QUESTIONALIAS" val="Which has nicotine NOT been associated with?"/>
  <p:tag name="ANSWERSALIAS" val="Increased occurrence of panic attacks|smicln|Possible protective effect for Alzheimer’s and Parkinson’s|smicln|Decreased incidence of Schizophrenia"/>
  <p:tag name="VALUES" val="No Value|smicln|No Value|smicln|No Value"/>
  <p:tag name="AUTOOPENPOLL" val="True"/>
  <p:tag name="AUTOFORMATCHART" val="True"/>
  <p:tag name="LIVECHARTING" val="False"/>
  <p:tag name="TYPE" val="MultiChoiceSlide"/>
  <p:tag name="TPQUESTIONXML" val="﻿&lt;?xml version=&quot;1.0&quot; encoding=&quot;utf-8&quot;?&gt;&#10;&lt;questionlist&gt;&#10;    &lt;properties&gt;&#10;        &lt;guid&gt;9707052E50624E5DADCA6779F8E46972&lt;/guid&gt;&#10;        &lt;description /&gt;&#10;        &lt;date&gt;10/10/2017 11:20:09 AM&lt;/date&gt;&#10;    &lt;/properties&gt;&#10;    &lt;questionlisttemplate&gt;&#10;        &lt;correctvalue&gt;1&lt;/correctvalue&gt;&#10;        &lt;incorrectvalue&gt;0&lt;/incorrectvalue&gt;&#10;        &lt;questiontype&gt;1&lt;/questiontype&gt;&#10;        &lt;numberofchoices&gt;4&lt;/numberofchoices&gt;&#10;        &lt;bulletstyle&gt;2&lt;/bulletstyle&gt;&#10;        &lt;questionfont&gt;Verdana&lt;/questionfont&gt;&#10;        &lt;questionfontsize&gt;12&lt;/questionfontsize&gt;&#10;        &lt;answerfont&gt;Verdana&lt;/answerfont&gt;&#10;        &lt;answerfontsize&gt;12&lt;/answerfontsize&gt;&#10;        &lt;showresults&gt;True&lt;/showresults&gt;&#10;        &lt;countdowntime&gt;30&lt;/countdowntime&gt;&#10;        &lt;responsegrid&gt;0&lt;/responsegrid&gt;&#10;    &lt;/questionlisttemplate&gt;&#10;    &lt;questions&gt;&#10;        &lt;multichoice&gt;&#10;            &lt;guid&gt;65AF2727EC2C485C81AD9B201B27BF4B&lt;/guid&gt;&#10;            &lt;repollguid&gt;777ACFA9C24A4E58B1455523CC189101&lt;/repollguid&gt;&#10;            &lt;sourceid&gt;F80E0C585BA74810A03099C2A1101375&lt;/sourceid&gt;&#10;            &lt;questiontext&gt;Withdrawal from this drug results in runny nose, chills, sweating?&lt;/questiontext&gt;&#10;            &lt;showresults&gt;True&lt;/showresults&gt;&#10;            &lt;responsegrid&gt;0&lt;/responsegrid&gt;&#10;            &lt;countdowntimer&gt;False&lt;/countdowntimer&gt;&#10;            &lt;correctvalue&gt;1&lt;/correctvalue&gt;&#10;            &lt;incorrectvalue&gt;0&lt;/incorrectvalue&gt;&#10;            &lt;responselimit&gt;1&lt;/responselimit&gt;&#10;            &lt;bulletstyle&gt;0&lt;/bulletstyle&gt;&#10;            &lt;answers&gt;&#10;                &lt;answer&gt;&#10;                    &lt;guid&gt;1D35BA9A50A24182ACED6F1D91E099A1&lt;/guid&gt;&#10;                    &lt;answertext&gt;nicotine &lt;/answertext&gt;&#10;                    &lt;valuetype&gt;0&lt;/valuetype&gt;&#10;                &lt;/answer&gt;&#10;                &lt;answer&gt;&#10;                    &lt;guid&gt;1635F66D133C4022A4DE9040B5BBBD87&lt;/guid&gt;&#10;                    &lt;answertext&gt;heroin &lt;/answertext&gt;&#10;                    &lt;valuetype&gt;0&lt;/valuetype&gt;&#10;                &lt;/answer&gt;&#10;                &lt;answer&gt;&#10;                    &lt;guid&gt;3C7CB8CE39544AE7AD01DFA5D79DD1AD&lt;/guid&gt;&#10;                    &lt;answertext&gt;marijuana &lt;/answertext&gt;&#10;                    &lt;valuetype&gt;0&lt;/valuetype&gt;&#10;                &lt;/answer&gt;&#10;                &lt;answer&gt;&#10;                    &lt;guid&gt;11FCE1A4C0C54C8D870301E541E3491F&lt;/guid&gt;&#10;                    &lt;answertext&gt;caffeine&lt;/answertext&gt;&#10;                    &lt;valuetype&gt;0&lt;/valuetype&gt;&#10;                &lt;/answer&gt;&#10;            &lt;/answers&gt;&#10;        &lt;/multichoice&gt;&#10;    &lt;/questions&gt;&#10;&lt;/questionlist&gt;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</TotalTime>
  <Words>659</Words>
  <Application>Microsoft Office PowerPoint</Application>
  <PresentationFormat>On-screen Show (4:3)</PresentationFormat>
  <Paragraphs>152</Paragraphs>
  <Slides>30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4" baseType="lpstr">
      <vt:lpstr>Arial</vt:lpstr>
      <vt:lpstr>Calibri</vt:lpstr>
      <vt:lpstr>Office Theme</vt:lpstr>
      <vt:lpstr>Chart</vt:lpstr>
      <vt:lpstr>Review for Exam 3</vt:lpstr>
      <vt:lpstr>1. Which opioid receptor produces aversive effects?</vt:lpstr>
      <vt:lpstr>2. Which opiate antagonist is long-lasting and can be used in treatment?</vt:lpstr>
      <vt:lpstr>3. Withdrawal from this drug results in runny nose, chills, sweating?</vt:lpstr>
      <vt:lpstr>4. What is a legitimate medical use for GHB?</vt:lpstr>
      <vt:lpstr>5. What 2 drugs are derived from the opium poppy?</vt:lpstr>
      <vt:lpstr>6. Which drug produces pupillary constriction and constipation?</vt:lpstr>
      <vt:lpstr>7. Which is NOT a prescription opiate</vt:lpstr>
      <vt:lpstr>8. Long-term use of which drug is associated with few direct negative health effects?</vt:lpstr>
      <vt:lpstr>9. Which is NOT used to treat opiate addiction?</vt:lpstr>
      <vt:lpstr>10. What is the endogenous ligand for the Mu receptors?</vt:lpstr>
      <vt:lpstr>11. Which of the following is NOT an acute effect of Barbiturates?</vt:lpstr>
      <vt:lpstr>12. What is NOT true of both Barbiturates and Benzodiazepines?</vt:lpstr>
      <vt:lpstr>13. Which drug stays in your body the longest?</vt:lpstr>
      <vt:lpstr>14. Which of the following is a Barbiturate?</vt:lpstr>
      <vt:lpstr>15. Which of the following is a “date rape” drug?</vt:lpstr>
      <vt:lpstr>16. Which of the following is a plant that stimulant drugs are derived from?</vt:lpstr>
      <vt:lpstr>17. Which is NOT a potential medical use of stimulant drugs?</vt:lpstr>
      <vt:lpstr>18. Which of the following is NOT a withdrawal effect of Barbiturates?</vt:lpstr>
      <vt:lpstr>19. Advil goes with what chemical name?</vt:lpstr>
      <vt:lpstr>20. Michael Jackson, Anna Nicole Smith and Heath Ledger all had this drug in their systems?</vt:lpstr>
      <vt:lpstr>21. The people we discussed who overdosed most likely _________?</vt:lpstr>
      <vt:lpstr>22. The 3 types of Hallucinogens we discussed are </vt:lpstr>
      <vt:lpstr>23. Activation of which receptor is what hallucinogenic drugs seem to have in common?</vt:lpstr>
      <vt:lpstr>24. Which is not a physiological effect of LSD?</vt:lpstr>
      <vt:lpstr>25. In terms of duration of action, order from fastest to slowest</vt:lpstr>
      <vt:lpstr>26. Cocaine ________ of DA, NE, and E; while amphetamines ___________ of these neurotransmitters</vt:lpstr>
      <vt:lpstr>27. Magic mushrooms are to ____ as Peyote cactus is to _____?</vt:lpstr>
      <vt:lpstr>28. Which drug is addictive?</vt:lpstr>
      <vt:lpstr>29. “Speedballing” is combining …?</vt:lpstr>
    </vt:vector>
  </TitlesOfParts>
  <Company>Birmingham-Southern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Review for Exam 2</dc:title>
  <dc:creator>ltrench</dc:creator>
  <cp:lastModifiedBy>Trench, Lynne S.</cp:lastModifiedBy>
  <cp:revision>19</cp:revision>
  <dcterms:created xsi:type="dcterms:W3CDTF">2010-10-22T16:15:35Z</dcterms:created>
  <dcterms:modified xsi:type="dcterms:W3CDTF">2022-04-20T16:54:03Z</dcterms:modified>
</cp:coreProperties>
</file>

<file path=docProps/thumbnail.jpeg>
</file>