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7" r:id="rId2"/>
    <p:sldId id="271" r:id="rId3"/>
    <p:sldId id="272" r:id="rId4"/>
    <p:sldId id="283" r:id="rId5"/>
    <p:sldId id="284" r:id="rId6"/>
    <p:sldId id="286" r:id="rId7"/>
    <p:sldId id="289" r:id="rId8"/>
    <p:sldId id="291" r:id="rId9"/>
    <p:sldId id="412" r:id="rId10"/>
    <p:sldId id="292" r:id="rId11"/>
    <p:sldId id="300" r:id="rId12"/>
    <p:sldId id="313" r:id="rId13"/>
    <p:sldId id="318" r:id="rId14"/>
    <p:sldId id="393" r:id="rId15"/>
    <p:sldId id="414" r:id="rId16"/>
    <p:sldId id="413" r:id="rId17"/>
    <p:sldId id="294" r:id="rId18"/>
    <p:sldId id="333" r:id="rId19"/>
    <p:sldId id="396" r:id="rId20"/>
    <p:sldId id="334" r:id="rId21"/>
    <p:sldId id="335" r:id="rId22"/>
    <p:sldId id="422" r:id="rId23"/>
    <p:sldId id="426" r:id="rId24"/>
    <p:sldId id="336" r:id="rId25"/>
    <p:sldId id="337" r:id="rId26"/>
    <p:sldId id="339" r:id="rId27"/>
    <p:sldId id="315" r:id="rId28"/>
    <p:sldId id="31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18FD6-A5F5-466F-9D57-1D3540040B1D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5AFE6-1CE5-4724-9CA7-E57CF03A0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941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272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891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53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96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57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189" indent="0" algn="ctr">
              <a:buNone/>
            </a:lvl2pPr>
            <a:lvl3pPr marL="914377" indent="0" algn="ctr">
              <a:buNone/>
            </a:lvl3pPr>
            <a:lvl4pPr marL="1371566" indent="0" algn="ctr">
              <a:buNone/>
            </a:lvl4pPr>
            <a:lvl5pPr marL="1828754" indent="0" algn="ctr">
              <a:buNone/>
            </a:lvl5pPr>
            <a:lvl6pPr marL="2285943" indent="0" algn="ctr">
              <a:buNone/>
            </a:lvl6pPr>
            <a:lvl7pPr marL="2743131" indent="0" algn="ctr">
              <a:buNone/>
            </a:lvl7pPr>
            <a:lvl8pPr marL="3200320" indent="0" algn="ctr">
              <a:buNone/>
            </a:lvl8pPr>
            <a:lvl9pPr marL="3657509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75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6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92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620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92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3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360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1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44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616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C584C86-250D-44DC-A384-F3EE8A88F816}" type="datetimeFigureOut">
              <a:rPr lang="en-US" smtClean="0"/>
              <a:t>4/22/2022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32" indent="-320032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4" indent="-274313" algn="l" rtl="0" eaLnBrk="1" latinLnBrk="0" hangingPunct="1">
        <a:spcBef>
          <a:spcPts val="551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indent="-228594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indent="-228594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indent="-228594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067" indent="-228594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381" indent="-228594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694" indent="-228594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07" indent="-228594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16 Part 2</a:t>
            </a:r>
          </a:p>
        </p:txBody>
      </p:sp>
    </p:spTree>
    <p:extLst>
      <p:ext uri="{BB962C8B-B14F-4D97-AF65-F5344CB8AC3E}">
        <p14:creationId xmlns:p14="http://schemas.microsoft.com/office/powerpoint/2010/main" val="153657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Gibbs Free Energy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543" y="2403688"/>
            <a:ext cx="7490916" cy="349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841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Calculating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rxn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3067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100" dirty="0"/>
                  <a:t>Determing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00"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sz="21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100" dirty="0"/>
                  <a:t> at 298.15 K for the reaction</a:t>
                </a:r>
              </a:p>
              <a:p>
                <a:pPr marL="0" indent="0">
                  <a:buNone/>
                </a:pPr>
                <a:endParaRPr lang="en-US" sz="21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210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sz="2100">
                        <a:latin typeface="Cambria Math" panose="02040503050406030204" pitchFamily="18" charset="0"/>
                      </a:rPr>
                      <m:t>NO</m:t>
                    </m:r>
                    <m:d>
                      <m:d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1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1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100">
                        <a:latin typeface="Cambria Math" panose="02040503050406030204" pitchFamily="18" charset="0"/>
                      </a:rPr>
                      <m:t>→2 </m:t>
                    </m:r>
                    <m:r>
                      <m:rPr>
                        <m:sty m:val="p"/>
                      </m:rPr>
                      <a:rPr lang="en-US" sz="21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1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1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r>
                  <a:rPr lang="en-US" sz="2100" dirty="0"/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00">
                        <a:latin typeface="Cambria Math" panose="02040503050406030204" pitchFamily="18" charset="0"/>
                      </a:rPr>
                      <m:t>ΔH</m:t>
                    </m:r>
                    <m:r>
                      <a:rPr lang="en-US" sz="2100">
                        <a:latin typeface="Cambria Math" panose="02040503050406030204" pitchFamily="18" charset="0"/>
                      </a:rPr>
                      <m:t>=−114.1 </m:t>
                    </m:r>
                    <m:r>
                      <m:rPr>
                        <m:sty m:val="p"/>
                      </m:rPr>
                      <a:rPr lang="en-US" sz="2100">
                        <a:latin typeface="Cambria Math" panose="02040503050406030204" pitchFamily="18" charset="0"/>
                      </a:rPr>
                      <m:t>kJ</m:t>
                    </m:r>
                    <m:r>
                      <a:rPr lang="en-US" sz="2100">
                        <a:latin typeface="Cambria Math" panose="02040503050406030204" pitchFamily="18" charset="0"/>
                      </a:rPr>
                      <m:t>  &amp;  </m:t>
                    </m:r>
                    <m:r>
                      <m:rPr>
                        <m:sty m:val="p"/>
                      </m:rPr>
                      <a:rPr lang="en-US" sz="2100">
                        <a:latin typeface="Cambria Math" panose="02040503050406030204" pitchFamily="18" charset="0"/>
                      </a:rPr>
                      <m:t>ΔS</m:t>
                    </m:r>
                    <m:r>
                      <a:rPr lang="en-US" sz="2100">
                        <a:latin typeface="Cambria Math" panose="02040503050406030204" pitchFamily="18" charset="0"/>
                      </a:rPr>
                      <m:t>=−146.5 </m:t>
                    </m:r>
                    <m:r>
                      <m:rPr>
                        <m:sty m:val="p"/>
                      </m:rPr>
                      <a:rPr lang="en-US" sz="2100">
                        <a:latin typeface="Cambria Math" panose="02040503050406030204" pitchFamily="18" charset="0"/>
                      </a:rPr>
                      <m:t>J</m:t>
                    </m:r>
                    <m:r>
                      <a:rPr lang="en-US" sz="21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10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en-US" sz="21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898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6060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3600" dirty="0"/>
                  <a:t>Using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b="0" i="0" smtClean="0">
                        <a:latin typeface="Cambria Math" panose="02040503050406030204" pitchFamily="18" charset="0"/>
                      </a:rPr>
                      <m:t>ΔH</m:t>
                    </m:r>
                    <m:r>
                      <a:rPr lang="en-US" sz="3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3600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3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3600" b="0" i="0" smtClean="0">
                        <a:latin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sz="3600" dirty="0"/>
                  <a:t> to predict spontaneity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19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Would the following reactions occur spontaneously at high, low, no, or all temperatures?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514338" indent="-514338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+3 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→2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    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=−92.22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kJ</m:t>
                    </m:r>
                  </m:oMath>
                </a14:m>
                <a:endParaRPr lang="en-US" sz="2400" dirty="0">
                  <a:ea typeface="Cambria Math" panose="02040503050406030204" pitchFamily="18" charset="0"/>
                </a:endParaRPr>
              </a:p>
              <a:p>
                <a:pPr marL="514338" indent="-514338">
                  <a:buFont typeface="+mj-lt"/>
                  <a:buAutoNum type="alphaUcPeriod"/>
                </a:pPr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graphite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=52.26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kJ</m:t>
                    </m:r>
                  </m:oMath>
                </a14:m>
                <a:endParaRPr lang="en-US" sz="24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ea typeface="Cambria Math" panose="02040503050406030204" pitchFamily="18" charset="0"/>
                </a:endParaRPr>
              </a:p>
              <a:p>
                <a:pPr marL="514338" indent="-514338">
                  <a:buFont typeface="+mj-lt"/>
                  <a:buAutoNum type="alphaUcPeriod"/>
                </a:pPr>
                <a:endParaRPr lang="en-US" sz="2400" dirty="0">
                  <a:ea typeface="Cambria Math" panose="02040503050406030204" pitchFamily="18" charset="0"/>
                </a:endParaRPr>
              </a:p>
              <a:p>
                <a:pPr marL="514338" indent="-514338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9667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Predicting spontaneity temperatures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Below which temperature conditions would the following reaction occur spontaneously?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+3 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=−92.22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kJ</m:t>
                      </m:r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;  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=−198.59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J</m:t>
                      </m:r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ea typeface="Cambria Math" panose="02040503050406030204" pitchFamily="18" charset="0"/>
                </a:endParaRPr>
              </a:p>
              <a:p>
                <a:pPr marL="514338" indent="-514338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561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6515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Predicting spontaneity temperatures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80" dirty="0"/>
              <a:t>At what temperature does the reaction with the following thermodynamic properties become spontaneous?</a:t>
            </a:r>
          </a:p>
          <a:p>
            <a:pPr marL="0" indent="0">
              <a:buNone/>
            </a:pPr>
            <a:endParaRPr lang="en-US" sz="2180" dirty="0"/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above 300 K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below 300 K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it is spontaneous at all temperatures</a:t>
            </a:r>
            <a:endParaRPr lang="en-US" sz="2180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it is nonspontaneous at all temperatures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736A4BF-EC6A-6C4A-A5A4-BBC95EE96B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2279960"/>
                  </p:ext>
                </p:extLst>
              </p:nvPr>
            </p:nvGraphicFramePr>
            <p:xfrm>
              <a:off x="6374638" y="2553716"/>
              <a:ext cx="2386647" cy="1294384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598805">
                      <a:extLst>
                        <a:ext uri="{9D8B030D-6E8A-4147-A177-3AD203B41FA5}">
                          <a16:colId xmlns:a16="http://schemas.microsoft.com/office/drawing/2014/main" val="3464559727"/>
                        </a:ext>
                      </a:extLst>
                    </a:gridCol>
                    <a:gridCol w="1787842">
                      <a:extLst>
                        <a:ext uri="{9D8B030D-6E8A-4147-A177-3AD203B41FA5}">
                          <a16:colId xmlns:a16="http://schemas.microsoft.com/office/drawing/2014/main" val="566643262"/>
                        </a:ext>
                      </a:extLst>
                    </a:gridCol>
                  </a:tblGrid>
                  <a:tr h="447040">
                    <a:tc>
                      <a:txBody>
                        <a:bodyPr/>
                        <a:lstStyle/>
                        <a:p>
                          <a:pPr algn="ctr"/>
                          <a:endParaRPr lang="en-US" sz="218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80" baseline="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86577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180" b="0" i="0" baseline="0" smtClean="0">
                                    <a:latin typeface="Cambria Math" panose="02040503050406030204" pitchFamily="18" charset="0"/>
                                  </a:rPr>
                                  <m:t>ΔH</m:t>
                                </m:r>
                              </m:oMath>
                            </m:oMathPara>
                          </a14:m>
                          <a:endParaRPr lang="en-US" sz="2180" i="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2180" b="0" smtClean="0">
                                  <a:latin typeface="Cambria Math" panose="02040503050406030204" pitchFamily="18" charset="0"/>
                                </a:rPr>
                                <m:t>−150 </m:t>
                              </m:r>
                              <m:r>
                                <m:rPr>
                                  <m:sty m:val="p"/>
                                </m:rPr>
                                <a:rPr lang="en-US" sz="2180" b="0" smtClean="0">
                                  <a:latin typeface="Cambria Math" panose="02040503050406030204" pitchFamily="18" charset="0"/>
                                </a:rPr>
                                <m:t>kJ</m:t>
                              </m:r>
                            </m:oMath>
                          </a14:m>
                          <a:r>
                            <a:rPr lang="en-US" sz="2180" dirty="0"/>
                            <a:t>/mol</a:t>
                          </a:r>
                          <a:endParaRPr lang="en-US" sz="218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16095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180" b="0" i="0" baseline="0" smtClean="0">
                                    <a:latin typeface="Cambria Math" panose="02040503050406030204" pitchFamily="18" charset="0"/>
                                  </a:rPr>
                                  <m:t>ΔS</m:t>
                                </m:r>
                              </m:oMath>
                            </m:oMathPara>
                          </a14:m>
                          <a:endParaRPr lang="en-US" sz="2180" i="1" baseline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180" b="0" smtClean="0">
                                    <a:latin typeface="Cambria Math" panose="02040503050406030204" pitchFamily="18" charset="0"/>
                                  </a:rPr>
                                  <m:t>−500 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80" b="0" smtClean="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  <m:r>
                                  <a:rPr lang="en-US" sz="2180" b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180" b="0" smtClean="0">
                                    <a:latin typeface="Cambria Math" panose="02040503050406030204" pitchFamily="18" charset="0"/>
                                  </a:rPr>
                                  <m:t>K</m:t>
                                </m:r>
                              </m:oMath>
                            </m:oMathPara>
                          </a14:m>
                          <a:endParaRPr lang="en-US" sz="218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93033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736A4BF-EC6A-6C4A-A5A4-BBC95EE96B1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2279960"/>
                  </p:ext>
                </p:extLst>
              </p:nvPr>
            </p:nvGraphicFramePr>
            <p:xfrm>
              <a:off x="6374638" y="2553716"/>
              <a:ext cx="2386647" cy="1294384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598805">
                      <a:extLst>
                        <a:ext uri="{9D8B030D-6E8A-4147-A177-3AD203B41FA5}">
                          <a16:colId xmlns:a16="http://schemas.microsoft.com/office/drawing/2014/main" val="3464559727"/>
                        </a:ext>
                      </a:extLst>
                    </a:gridCol>
                    <a:gridCol w="1787842">
                      <a:extLst>
                        <a:ext uri="{9D8B030D-6E8A-4147-A177-3AD203B41FA5}">
                          <a16:colId xmlns:a16="http://schemas.microsoft.com/office/drawing/2014/main" val="566643262"/>
                        </a:ext>
                      </a:extLst>
                    </a:gridCol>
                  </a:tblGrid>
                  <a:tr h="447040">
                    <a:tc>
                      <a:txBody>
                        <a:bodyPr/>
                        <a:lstStyle/>
                        <a:p>
                          <a:pPr algn="ctr"/>
                          <a:endParaRPr lang="en-US" sz="2180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180" baseline="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8657701"/>
                      </a:ext>
                    </a:extLst>
                  </a:tr>
                  <a:tr h="4236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0" t="-114286" r="-297980" b="-11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4014" t="-114286" r="-340" b="-11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71609574"/>
                      </a:ext>
                    </a:extLst>
                  </a:tr>
                  <a:tr h="4236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0" t="-214286" r="-297980" b="-1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4014" t="-214286" r="-340" b="-1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930334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70730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Predicting spontaneity temperatures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signs of enthalpy and entropy that result in a reaction that is spontaneous at all temperatures. </a:t>
            </a:r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G° = </a:t>
            </a:r>
            <a:r>
              <a:rPr lang="el-GR" sz="2400" dirty="0"/>
              <a:t>Δ</a:t>
            </a:r>
            <a:r>
              <a:rPr lang="en-US" sz="2400" dirty="0"/>
              <a:t>H°−T</a:t>
            </a:r>
            <a:r>
              <a:rPr lang="el-GR" sz="2400" dirty="0"/>
              <a:t>Δ</a:t>
            </a:r>
            <a:r>
              <a:rPr lang="en-US" sz="2400" dirty="0"/>
              <a:t>S°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+</a:t>
            </a:r>
            <a:r>
              <a:rPr lang="el-GR" sz="2400" dirty="0"/>
              <a:t>Δ</a:t>
            </a:r>
            <a:r>
              <a:rPr lang="en-US" sz="2400" dirty="0"/>
              <a:t>H° and +</a:t>
            </a:r>
            <a:r>
              <a:rPr lang="el-GR" sz="2400" dirty="0"/>
              <a:t>Δ</a:t>
            </a:r>
            <a:r>
              <a:rPr lang="en-US" sz="2400" dirty="0"/>
              <a:t>S°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+</a:t>
            </a:r>
            <a:r>
              <a:rPr lang="el-GR" sz="2400" dirty="0"/>
              <a:t>Δ</a:t>
            </a:r>
            <a:r>
              <a:rPr lang="en-US" sz="2400" dirty="0"/>
              <a:t>H° and –</a:t>
            </a:r>
            <a:r>
              <a:rPr lang="el-GR" sz="2400" dirty="0"/>
              <a:t>Δ</a:t>
            </a:r>
            <a:r>
              <a:rPr lang="en-US" sz="2400" dirty="0"/>
              <a:t>S°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–</a:t>
            </a:r>
            <a:r>
              <a:rPr lang="el-GR" sz="2400" dirty="0"/>
              <a:t>Δ</a:t>
            </a:r>
            <a:r>
              <a:rPr lang="en-US" sz="2400" dirty="0"/>
              <a:t>H° and +</a:t>
            </a:r>
            <a:r>
              <a:rPr lang="el-GR" sz="2400" dirty="0"/>
              <a:t>Δ</a:t>
            </a:r>
            <a:r>
              <a:rPr lang="en-US" sz="2400" dirty="0"/>
              <a:t>S°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–</a:t>
            </a:r>
            <a:r>
              <a:rPr lang="el-GR" sz="2400" dirty="0"/>
              <a:t>Δ</a:t>
            </a:r>
            <a:r>
              <a:rPr lang="en-US" sz="2400" dirty="0"/>
              <a:t>H° and –</a:t>
            </a:r>
            <a:r>
              <a:rPr lang="el-GR" sz="2400" dirty="0"/>
              <a:t>Δ</a:t>
            </a:r>
            <a:r>
              <a:rPr lang="en-US" sz="2400" dirty="0"/>
              <a:t>S°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endParaRPr lang="en-US" baseline="-25000" dirty="0"/>
          </a:p>
          <a:p>
            <a:pPr marL="514350" indent="-514350">
              <a:buFont typeface="+mj-lt"/>
              <a:buAutoNum type="alphaUcPeriod"/>
            </a:pP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848617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Predicting spontaneity temperatures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signs of enthalpy and entropy that result in a reaction that is spontaneous only at high temperatures. </a:t>
            </a:r>
          </a:p>
          <a:p>
            <a:pPr marL="0" indent="0" algn="ctr">
              <a:buNone/>
            </a:pPr>
            <a:r>
              <a:rPr lang="el-GR" sz="2400" dirty="0"/>
              <a:t>Δ</a:t>
            </a:r>
            <a:r>
              <a:rPr lang="en-US" sz="2400" dirty="0"/>
              <a:t>G° = </a:t>
            </a:r>
            <a:r>
              <a:rPr lang="el-GR" sz="2400" dirty="0"/>
              <a:t>Δ</a:t>
            </a:r>
            <a:r>
              <a:rPr lang="en-US" sz="2400" dirty="0"/>
              <a:t>H°−T</a:t>
            </a:r>
            <a:r>
              <a:rPr lang="el-GR" sz="2400" dirty="0"/>
              <a:t>Δ</a:t>
            </a:r>
            <a:r>
              <a:rPr lang="en-US" sz="2400" dirty="0"/>
              <a:t>S°</a:t>
            </a:r>
          </a:p>
          <a:p>
            <a:pPr marL="0" indent="0" algn="ctr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+</a:t>
            </a:r>
            <a:r>
              <a:rPr lang="el-GR" sz="2400" dirty="0"/>
              <a:t>Δ</a:t>
            </a:r>
            <a:r>
              <a:rPr lang="en-US" sz="2400" dirty="0"/>
              <a:t>H° and +</a:t>
            </a:r>
            <a:r>
              <a:rPr lang="el-GR" sz="2400" dirty="0"/>
              <a:t>Δ</a:t>
            </a:r>
            <a:r>
              <a:rPr lang="en-US" sz="2400" dirty="0"/>
              <a:t>S°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+</a:t>
            </a:r>
            <a:r>
              <a:rPr lang="el-GR" sz="2400" dirty="0"/>
              <a:t>Δ</a:t>
            </a:r>
            <a:r>
              <a:rPr lang="en-US" sz="2400" dirty="0"/>
              <a:t>H° and –</a:t>
            </a:r>
            <a:r>
              <a:rPr lang="el-GR" sz="2400" dirty="0"/>
              <a:t>Δ</a:t>
            </a:r>
            <a:r>
              <a:rPr lang="en-US" sz="2400" dirty="0"/>
              <a:t>S°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–</a:t>
            </a:r>
            <a:r>
              <a:rPr lang="el-GR" sz="2400" dirty="0"/>
              <a:t>Δ</a:t>
            </a:r>
            <a:r>
              <a:rPr lang="en-US" sz="2400" dirty="0"/>
              <a:t>H° and +</a:t>
            </a:r>
            <a:r>
              <a:rPr lang="el-GR" sz="2400" dirty="0"/>
              <a:t>Δ</a:t>
            </a:r>
            <a:r>
              <a:rPr lang="en-US" sz="2400" dirty="0"/>
              <a:t>S°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–</a:t>
            </a:r>
            <a:r>
              <a:rPr lang="el-GR" sz="2400" dirty="0"/>
              <a:t>Δ</a:t>
            </a:r>
            <a:r>
              <a:rPr lang="en-US" sz="2400" dirty="0"/>
              <a:t>H° and –</a:t>
            </a:r>
            <a:r>
              <a:rPr lang="el-GR" sz="2400" dirty="0"/>
              <a:t>Δ</a:t>
            </a:r>
            <a:r>
              <a:rPr lang="en-US" sz="2400" dirty="0"/>
              <a:t>S°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458876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Standard Free Energies of Reaction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rxn</m:t>
                          </m:r>
                        </m:sub>
                        <m:sup>
                          <m: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bSup>
                            <m:sSubSup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</m:t>
                              </m:r>
                            </m:sub>
                            <m:sup>
                              <m: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°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products</m:t>
                              </m:r>
                            </m:e>
                          </m:d>
                          <m: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Sup>
                                <m:sSub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G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f</m:t>
                                  </m:r>
                                </m:sub>
                                <m:sup>
                                  <m:r>
                                    <a:rPr lang="en-US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°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reactants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sz="2400" dirty="0"/>
                  <a:t>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r>
                  <a:rPr lang="en-US" sz="2400" dirty="0"/>
                  <a:t> of elements in their standard states are zero</a:t>
                </a:r>
              </a:p>
              <a:p>
                <a:r>
                  <a:rPr lang="en-US" sz="2400" dirty="0"/>
                  <a:t>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r>
                  <a:rPr lang="en-US" sz="2400" dirty="0"/>
                  <a:t> of elements aren’t always zero (So they will have to be provided)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8601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dirty="0"/>
                  <a:t> and Equilibrium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sz="2800" dirty="0"/>
                  <a:t> of a reaction may be viewed as its driving force.</a:t>
                </a:r>
              </a:p>
              <a:p>
                <a:pPr lvl="1"/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 spontaneous reaction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ΔG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&lt;0)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driven in the forward direction</a:t>
                </a:r>
              </a:p>
              <a:p>
                <a:pPr lvl="1"/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 nonspontaneous reaction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ΔG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&gt;0)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driven in the reverse direction</a:t>
                </a:r>
              </a:p>
              <a:p>
                <a:r>
                  <a:rPr lang="en-US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Thus,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must be related to Q, the reaction quotient.</a:t>
                </a:r>
                <a:endParaRPr lang="en-US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816864" y="1600200"/>
                <a:ext cx="10871200" cy="5078896"/>
              </a:xfrm>
              <a:blipFill rotWithShape="0">
                <a:blip r:embed="rId3"/>
                <a:stretch>
                  <a:fillRect l="-224" t="-1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447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DEA246-E6EE-41DA-B9BD-7C73DA683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Gibbs Free Energy and Spontaneity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For a system with a positive</a:t>
            </a:r>
            <a:r>
              <a:rPr lang="el-GR" sz="2400" dirty="0"/>
              <a:t> Δ</a:t>
            </a:r>
            <a:r>
              <a:rPr lang="en-US" sz="2400" dirty="0"/>
              <a:t>G°, how will the reaction proceed when starting from standard conditions? 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The reaction is at equilibrium.</a:t>
            </a:r>
            <a:endParaRPr lang="en-US" sz="2400" baseline="-250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The reaction is spontaneous in the forward direction.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The reaction is spontaneous in the reverse direction.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The reaction is spontaneous in both directions.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39078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Spontaneity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Does a hot cup of coffee generally become warmer or cooler at room temperature?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618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b="0" i="0" smtClean="0">
                        <a:latin typeface="Cambria Math" panose="02040503050406030204" pitchFamily="18" charset="0"/>
                      </a:rPr>
                      <m:t>Relating</m:t>
                    </m:r>
                    <m:r>
                      <a:rPr lang="en-US" sz="36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3600" smtClean="0">
                        <a:latin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sz="3600" dirty="0"/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3600" dirty="0"/>
                  <a:t> using Reaction Quotients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ΔG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ΔG</m:t>
                      </m:r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°+</m:t>
                      </m:r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RT</m:t>
                      </m:r>
                      <m:func>
                        <m:func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Q</m:t>
                          </m:r>
                        </m:e>
                      </m:func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the free energy at nonstandard conditions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ΔG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the free energy change at standard conditions</a:t>
                </a:r>
              </a:p>
              <a:p>
                <a:pPr lvl="1"/>
                <a:r>
                  <a:rPr lang="en-US" sz="2100" dirty="0"/>
                  <a:t>Gases, liquids, and solids must be in their pure form</a:t>
                </a:r>
              </a:p>
              <a:p>
                <a:pPr lvl="1"/>
                <a:r>
                  <a:rPr lang="en-US" sz="2100" dirty="0"/>
                  <a:t>Pressure is 1 bar</a:t>
                </a:r>
              </a:p>
              <a:p>
                <a:pPr lvl="1"/>
                <a:r>
                  <a:rPr lang="en-US" sz="2100" dirty="0"/>
                  <a:t>All solutions are 1 M</a:t>
                </a:r>
                <a:endParaRPr lang="en-US" sz="2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 is the temperature in Kelvin</a:t>
                </a: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 is the ideal gas constant 8.314 (J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 is the reaction quotient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77575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and Equilibrium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At equilibrium,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sz="2400" dirty="0"/>
                  <a:t>, so</a:t>
                </a:r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ΔG</m:t>
                      </m:r>
                      <m: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°=−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RT</m:t>
                      </m:r>
                      <m:func>
                        <m:func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8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eq</m:t>
                              </m:r>
                            </m:sub>
                          </m:sSub>
                        </m:e>
                      </m:func>
                      <m:r>
                        <a:rPr lang="en-US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Here K</a:t>
                </a:r>
                <a:r>
                  <a:rPr lang="en-US" sz="2400" baseline="-25000" dirty="0"/>
                  <a:t>eq</a:t>
                </a:r>
                <a:r>
                  <a:rPr lang="en-US" sz="2400" dirty="0"/>
                  <a:t> is the thermodynamic equilibrium constant. 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8731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2589BF-4563-4C1C-B398-4656A76DB90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800" dirty="0"/>
                  <a:t>The Thermodynamic Equilibrium Constant,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2589BF-4563-4C1C-B398-4656A76DB9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D4D5E2-91C1-4881-9BCB-622EC3C7B029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63562"/>
              </a:xfrm>
            </p:spPr>
            <p:txBody>
              <a:bodyPr>
                <a:normAutofit/>
              </a:bodyPr>
              <a:lstStyle/>
              <a:p>
                <a:r>
                  <a:rPr lang="en-US" sz="2180" dirty="0"/>
                  <a:t>In order to harmonize the idea of equilibrium of gas phase reactions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8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sz="2180" dirty="0"/>
                  <a:t>) , with equilibrium of solutions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8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18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18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180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18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  <m:r>
                      <a:rPr lang="en-US" sz="218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180" dirty="0"/>
                  <a:t>, we need a more general approach to discussion equilibrium quantities called activities.</a:t>
                </a:r>
              </a:p>
              <a:p>
                <a:r>
                  <a:rPr lang="en-US" sz="2180" dirty="0"/>
                  <a:t>The following are true for activities:</a:t>
                </a:r>
              </a:p>
              <a:p>
                <a:pPr lvl="1"/>
                <a:r>
                  <a:rPr lang="en-US" sz="2180" dirty="0"/>
                  <a:t>Pure liquids and solids have activities of 1 and thus do not appear in the equilibrium expression</a:t>
                </a:r>
              </a:p>
              <a:p>
                <a:pPr lvl="1"/>
                <a:r>
                  <a:rPr lang="en-US" sz="2180" dirty="0"/>
                  <a:t>Gases have activities equal to their partial pressure in atmospheres</a:t>
                </a:r>
              </a:p>
              <a:p>
                <a:pPr lvl="1"/>
                <a:r>
                  <a:rPr lang="en-US" sz="2180" dirty="0"/>
                  <a:t>Solutes have activities equal to their molar concentration</a:t>
                </a:r>
              </a:p>
              <a:p>
                <a:r>
                  <a:rPr lang="en-US" sz="2180" dirty="0"/>
                  <a:t>When activities are used K is called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8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180" dirty="0"/>
                  <a:t>, the thermodynamic equilibrium constant.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D4D5E2-91C1-4881-9BCB-622EC3C7B0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963562"/>
              </a:xfrm>
              <a:blipFill>
                <a:blip r:embed="rId3"/>
                <a:stretch>
                  <a:fillRect l="-75" t="-8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77485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E1714-4156-4DEC-AB4F-548E931F4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/>
              <a:t>The Thermodynamic Equilibrium Constant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F16112-67D2-4B76-8EBA-D10E920642CC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For the following reversible reactions, write the thermodynamic equilibrium constant expressions. Then equate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40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or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 where this can be done.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</m:t>
                    </m:r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</m:t>
                    </m:r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</m:d>
                  </m:oMath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Pb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sSup>
                      <m:sSup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+2 </m:t>
                    </m:r>
                    <m:sSup>
                      <m:sSup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aq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+2 </m:t>
                    </m:r>
                    <m:sSup>
                      <m:sSup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+2 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⇌4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aq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)+2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roman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HI</m:t>
                    </m:r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</m:t>
                    </m:r>
                    <m:f>
                      <m:f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F16112-67D2-4B76-8EBA-D10E920642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5379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and Equilibrium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608627" y="2601839"/>
            <a:ext cx="7926746" cy="20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045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and Equilibrium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For the decomposition of isopropanol into acetone and hydrogen gas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CHOH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g</m:t>
                      </m:r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thermodynamic equilibrium constant is 0.444 at 452 K.  Is this reaction spontaneous under standard conditions?  </a:t>
                </a: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5736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Calculating K</a:t>
                </a:r>
                <a:r>
                  <a:rPr lang="en-US" baseline="-25000" dirty="0"/>
                  <a:t>eq</a:t>
                </a:r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67" b="-19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Determine the equilibrium constant at 298.15 K for the dissolution of magnesium hydroxide in an acidic solution.  The standard free energies of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Mg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OH</m:t>
                            </m:r>
                          </m:e>
                        </m:d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O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are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−833.5 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kJ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0.00 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kJ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−237.1 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kJ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/>
                  <a:t>, and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−454.8 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kJ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mo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/>
                  <a:t>, respectively.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Mg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OH</m:t>
                              </m:r>
                            </m:e>
                          </m:d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M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</m:oMath>
                  </m:oMathPara>
                </a14:m>
                <a:br>
                  <a:rPr lang="en-US" sz="2000" dirty="0"/>
                </a:br>
                <a:endParaRPr lang="en-US" sz="2000" dirty="0"/>
              </a:p>
              <a:p>
                <a:pPr marL="0" indent="0">
                  <a:buNone/>
                </a:pPr>
                <a:endParaRPr lang="en-US" sz="10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53264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Hess’s Law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Cambria Math" panose="02040503050406030204" pitchFamily="18" charset="0"/>
              </a:rPr>
              <a:t>Since entropy and Gibb’s free energy are both state functions, Hess’s law may be used for them as well.</a:t>
            </a:r>
          </a:p>
          <a:p>
            <a:pPr marL="0" indent="0">
              <a:buNone/>
            </a:pPr>
            <a:endParaRPr lang="en-US" sz="2000" dirty="0">
              <a:latin typeface="Cambria Math" panose="02040503050406030204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29640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Hess’s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Calculate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at 298 K for the reaction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+3 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+2 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based on these reactions.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ΔG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°=−397.28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kJ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ΔG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°=−300.19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kJ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+2 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ΔG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°=+62.37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kJ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729" t="-2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3734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Spontaneity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Does spilled water generally form a clump or spread across the floor?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268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Spontaneity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Thus,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ΔH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ΔS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tend towards spontaneity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And,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ΔH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ΔS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tend towards non-spontaneity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But what happens when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have the same sign?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5536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>
                        <a:latin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>
                        <a:latin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sz="3600" dirty="0"/>
                  <a:t> with the same sign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Identify the signs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sz="2400" dirty="0"/>
                  <a:t> for the following processes?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Melting ice to water			Freezing water to ice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Which of these could happen spontaneously in this classroom?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300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>
                        <a:latin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sz="36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>
                        <a:latin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sz="3600" dirty="0"/>
                  <a:t> with the same sign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Identify the signs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ΔH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sz="2400" dirty="0"/>
                  <a:t> for the following processes?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Melting ice to water			Freezing water to ice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What is the determining factor that determines why ice melts into water?</a:t>
                </a: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 r="-1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2914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Gibbs Free Energy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(G)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A thermodynamic quantity that combines enthalpy and entropy into a single quantity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sys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sys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TΔ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sys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Gibbs free energy is the chemical potential energy</a:t>
                </a:r>
              </a:p>
              <a:p>
                <a:r>
                  <a:rPr lang="en-US" sz="2400" dirty="0"/>
                  <a:t>In a real reaction, some of the free energy is lost as heat.  Thus, the free energy is the maximum amount of work energy that can be released to the surroundings by a system at a constant temperature and pressure.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2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5243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Gibbs Free Energy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 system is spontaneous when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negative</a:t>
                </a: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 system is nonspontaneous when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ΔG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positive</a:t>
                </a:r>
              </a:p>
              <a:p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This means that systems want to lose energy to get to their lowest energy state (ground state)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7055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2F55D-0D85-B243-9E77-FD5EAAAA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Gibbs Free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the conditions necessary for a reaction to be spontaneous as written.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l-GR" sz="2400" dirty="0"/>
              <a:t>Δ</a:t>
            </a:r>
            <a:r>
              <a:rPr lang="en-US" sz="2400" dirty="0"/>
              <a:t>G = –T</a:t>
            </a:r>
            <a:r>
              <a:rPr lang="el-GR" sz="2400" dirty="0"/>
              <a:t>Δ</a:t>
            </a:r>
            <a:r>
              <a:rPr lang="en-US" sz="2400" dirty="0" err="1"/>
              <a:t>S</a:t>
            </a:r>
            <a:r>
              <a:rPr lang="en-US" sz="2400" baseline="-25000" dirty="0" err="1"/>
              <a:t>univ</a:t>
            </a:r>
            <a:r>
              <a:rPr lang="en-US" sz="2400" dirty="0"/>
              <a:t> </a:t>
            </a:r>
          </a:p>
          <a:p>
            <a:pPr marL="514350" indent="-514350">
              <a:buFont typeface="+mj-lt"/>
              <a:buAutoNum type="alphaUcPeriod"/>
            </a:pPr>
            <a:r>
              <a:rPr lang="el-GR" sz="2400" dirty="0"/>
              <a:t>Δ</a:t>
            </a:r>
            <a:r>
              <a:rPr lang="en-US" sz="2400" dirty="0"/>
              <a:t>G &gt; 0</a:t>
            </a:r>
          </a:p>
          <a:p>
            <a:pPr marL="514350" indent="-514350">
              <a:buFont typeface="+mj-lt"/>
              <a:buAutoNum type="alphaUcPeriod"/>
            </a:pPr>
            <a:r>
              <a:rPr lang="el-GR" sz="2400" dirty="0"/>
              <a:t>Δ</a:t>
            </a:r>
            <a:r>
              <a:rPr lang="en-US" sz="2400" dirty="0"/>
              <a:t>G = 0</a:t>
            </a:r>
          </a:p>
          <a:p>
            <a:pPr marL="514350" indent="-514350">
              <a:buFont typeface="+mj-lt"/>
              <a:buAutoNum type="alphaUcPeriod"/>
            </a:pPr>
            <a:r>
              <a:rPr lang="el-GR" sz="2400" dirty="0"/>
              <a:t>Δ</a:t>
            </a:r>
            <a:r>
              <a:rPr lang="en-US" sz="2400" dirty="0"/>
              <a:t>G &lt; 0</a:t>
            </a:r>
          </a:p>
          <a:p>
            <a:pPr marL="514350" indent="-514350">
              <a:buFont typeface="+mj-lt"/>
              <a:buAutoNum type="alphaU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6105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1815</TotalTime>
  <Words>1336</Words>
  <Application>Microsoft Office PowerPoint</Application>
  <PresentationFormat>On-screen Show (4:3)</PresentationFormat>
  <Paragraphs>168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Cambria Math</vt:lpstr>
      <vt:lpstr>Wingdings</vt:lpstr>
      <vt:lpstr>Wingdings 2</vt:lpstr>
      <vt:lpstr>Median1</vt:lpstr>
      <vt:lpstr>Chapter 16 Part 2</vt:lpstr>
      <vt:lpstr>Predicting Spontaneity</vt:lpstr>
      <vt:lpstr>Predicting Spontaneity</vt:lpstr>
      <vt:lpstr>Predicting Spontaneity</vt:lpstr>
      <vt:lpstr>ΔH and ΔS with the same sign</vt:lpstr>
      <vt:lpstr>ΔH and ΔS with the same sign</vt:lpstr>
      <vt:lpstr>Gibbs Free Energy (G)</vt:lpstr>
      <vt:lpstr>Gibbs Free Energy</vt:lpstr>
      <vt:lpstr>Gibbs Free Energy</vt:lpstr>
      <vt:lpstr>Gibbs Free Energy</vt:lpstr>
      <vt:lpstr>Calculating ΔG_rxn</vt:lpstr>
      <vt:lpstr>Using ΔH and ΔS to predict spontaneity</vt:lpstr>
      <vt:lpstr>Predicting spontaneity temperatures</vt:lpstr>
      <vt:lpstr>Predicting spontaneity temperatures</vt:lpstr>
      <vt:lpstr>Predicting spontaneity temperatures</vt:lpstr>
      <vt:lpstr>Predicting spontaneity temperatures</vt:lpstr>
      <vt:lpstr>Standard Free Energies of Reaction</vt:lpstr>
      <vt:lpstr>ΔG and Equilibrium</vt:lpstr>
      <vt:lpstr>Gibbs Free Energy and Spontaneity</vt:lpstr>
      <vt:lpstr>Relating ΔG to ΔG° using Reaction Quotients</vt:lpstr>
      <vt:lpstr>ΔG°and Equilibrium</vt:lpstr>
      <vt:lpstr>The Thermodynamic Equilibrium Constant, K_eq</vt:lpstr>
      <vt:lpstr>The Thermodynamic Equilibrium Constant</vt:lpstr>
      <vt:lpstr>ΔG°and Equilibrium</vt:lpstr>
      <vt:lpstr>ΔG°and Equilibrium</vt:lpstr>
      <vt:lpstr>Calculating Keq from ΔG^°</vt:lpstr>
      <vt:lpstr>Hess’s Law</vt:lpstr>
      <vt:lpstr>Hess’s Law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Part 3</dc:title>
  <dc:creator>ITS</dc:creator>
  <cp:lastModifiedBy>Walter Turner</cp:lastModifiedBy>
  <cp:revision>123</cp:revision>
  <dcterms:created xsi:type="dcterms:W3CDTF">2018-02-19T17:36:24Z</dcterms:created>
  <dcterms:modified xsi:type="dcterms:W3CDTF">2022-04-22T13:19:21Z</dcterms:modified>
</cp:coreProperties>
</file>