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502" r:id="rId3"/>
    <p:sldId id="467" r:id="rId4"/>
    <p:sldId id="468" r:id="rId5"/>
    <p:sldId id="470" r:id="rId6"/>
    <p:sldId id="420" r:id="rId7"/>
    <p:sldId id="421" r:id="rId8"/>
    <p:sldId id="416" r:id="rId9"/>
    <p:sldId id="422" r:id="rId10"/>
    <p:sldId id="424" r:id="rId11"/>
    <p:sldId id="3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4D88F-2A1E-4CAE-846A-174A861E3743}" type="datetimeFigureOut">
              <a:rPr lang="en-US" smtClean="0"/>
              <a:t>4/24/2022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8AFD-0605-4C5A-A6C0-FF67B3351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58AFD-0605-4C5A-A6C0-FF67B33511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E4CA4-3CC8-4558-9385-E946FAFED6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75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89CB186-C804-4FA7-B87B-B6DF81E93D8A}" type="datetime1">
              <a:rPr lang="en-US" smtClean="0"/>
              <a:t>4/24/2022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20E7E-31D8-447E-B228-C49DA1A7AD7A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E8FEC3AB-FD91-4792-AFB1-E94553EDF634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68ACF-03A6-4DBA-AEE7-A1B024C9EC7B}" type="datetime1">
              <a:rPr lang="en-US" smtClean="0"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D436A-3A0E-4318-BDA2-0438F0C20E98}" type="datetime1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8B18C3C-598D-4A94-8EE2-61B1D7898F90}" type="datetime1">
              <a:rPr lang="en-US" smtClean="0"/>
              <a:t>4/24/2022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B528DB-AF2D-427F-BA10-A2D218DE9A3A}" type="datetime1">
              <a:rPr lang="en-US" smtClean="0"/>
              <a:t>4/24/2022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B6F0-FACD-4DB2-9D85-BD48794D7076}" type="datetime1">
              <a:rPr lang="en-US" smtClean="0"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4C482-3C9D-41A5-81BA-15165C194596}" type="datetime1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3039-F137-48EF-B481-F5616E85BD3A}" type="datetime1">
              <a:rPr lang="en-US" smtClean="0"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ABD6B472-52C8-410C-B7E7-11A3A43D948E}" type="datetime1">
              <a:rPr lang="en-US" smtClean="0"/>
              <a:t>4/24/2022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419D53-4380-44CA-A230-F5CF6684DB0C}" type="datetime1">
              <a:rPr lang="en-US" smtClean="0"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Chapter 17 Part 1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EB342-F679-424C-830E-B1A562F81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Oxidizing Agents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C898C-C340-4997-B751-4CC753967ED9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Identify the oxidizing agent in the reaction below</a:t>
                </a:r>
              </a:p>
              <a:p>
                <a:pPr marL="0" indent="0">
                  <a:buNone/>
                </a:pPr>
                <a:br>
                  <a:rPr lang="en-US" sz="218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</a:rPr>
                        <m:t>Zn</m:t>
                      </m:r>
                      <m:r>
                        <a:rPr lang="en-US" sz="2180" i="0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180" i="0" dirty="0" smtClean="0">
                          <a:latin typeface="Cambria Math" panose="02040503050406030204" pitchFamily="18" charset="0"/>
                        </a:rPr>
                        <m:t>) + </m:t>
                      </m:r>
                      <m:r>
                        <m:rPr>
                          <m:sty m:val="p"/>
                        </m:rPr>
                        <a:rPr lang="en-US" sz="2180" i="0" dirty="0" smtClean="0">
                          <a:latin typeface="Cambria Math" panose="02040503050406030204" pitchFamily="18" charset="0"/>
                        </a:rPr>
                        <m:t>CuCl</m:t>
                      </m:r>
                      <m:r>
                        <a:rPr lang="en-US" sz="218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i="0" dirty="0" err="1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) → </m:t>
                      </m:r>
                      <m:r>
                        <m:rPr>
                          <m:sty m:val="p"/>
                        </m:rPr>
                        <a:rPr lang="en-US" sz="2180" i="0" dirty="0">
                          <a:latin typeface="Cambria Math" panose="02040503050406030204" pitchFamily="18" charset="0"/>
                        </a:rPr>
                        <m:t>ZnCl</m:t>
                      </m:r>
                      <m:r>
                        <a:rPr lang="en-US" sz="2180" i="0" baseline="-25000" dirty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i="0" dirty="0" err="1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) + </m:t>
                      </m:r>
                      <m:r>
                        <m:rPr>
                          <m:sty m:val="p"/>
                        </m:rPr>
                        <a:rPr lang="en-US" sz="2180" i="0" dirty="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i="0" dirty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180" i="0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180" dirty="0"/>
              </a:p>
              <a:p>
                <a:pPr marL="0" indent="0">
                  <a:buNone/>
                </a:pPr>
                <a:endParaRPr lang="en-US" sz="218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Zn</a:t>
                </a: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dirty="0" smtClean="0">
                        <a:latin typeface="Cambria Math" panose="02040503050406030204" pitchFamily="18" charset="0"/>
                      </a:rPr>
                      <m:t>CuCl</m:t>
                    </m:r>
                    <m:r>
                      <a:rPr lang="en-US" sz="2180" baseline="-25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18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Cu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Cl</a:t>
                </a:r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80" i="0" dirty="0" smtClean="0">
                        <a:latin typeface="Cambria Math" panose="02040503050406030204" pitchFamily="18" charset="0"/>
                      </a:rPr>
                      <m:t>ZnCl</m:t>
                    </m:r>
                    <m:r>
                      <a:rPr lang="en-US" sz="2180" i="0" baseline="-25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18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C898C-C340-4997-B751-4CC753967E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894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2F55D-0D85-B243-9E77-FD5EAAAA6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Reducing Agents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Identify the reducing agent in the reaction below.</a:t>
                </a:r>
                <a:br>
                  <a:rPr lang="en-US" sz="2180" dirty="0"/>
                </a:br>
                <a:endParaRPr lang="en-US" sz="218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Al</m:t>
                      </m:r>
                      <m:d>
                        <m:d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+3 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CuBr</m:t>
                      </m:r>
                      <m:d>
                        <m:d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AlB</m:t>
                      </m:r>
                      <m:sSub>
                        <m:sSub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180" b="0" i="0" smtClean="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Cu</m:t>
                      </m:r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180" dirty="0"/>
              </a:p>
              <a:p>
                <a:pPr marL="0" indent="0">
                  <a:buNone/>
                </a:pPr>
                <a:endParaRPr lang="en-US" sz="218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Al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Cu</a:t>
                </a:r>
                <a:endParaRPr lang="en-US" sz="2180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Br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 err="1"/>
                  <a:t>CuBr</a:t>
                </a:r>
                <a:endParaRPr lang="en-US" sz="218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180" dirty="0"/>
                  <a:t>AlBr</a:t>
                </a:r>
                <a:r>
                  <a:rPr lang="en-US" sz="2180" baseline="-250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092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Oxidation Numbers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oxidation number of an atom is the charge that an atom would have if the compounds was composed of ions.</a:t>
            </a:r>
          </a:p>
        </p:txBody>
      </p:sp>
    </p:spTree>
    <p:extLst>
      <p:ext uri="{BB962C8B-B14F-4D97-AF65-F5344CB8AC3E}">
        <p14:creationId xmlns:p14="http://schemas.microsoft.com/office/powerpoint/2010/main" val="64580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Rules for assigning 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oxidation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The sum of oxidation state for all atoms in a molecule or polyatomic ion equals the charge of the molecule or ion (indicated as a superscript)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The oxidation state of an atom in an elemental substance is zero</a:t>
                </a:r>
                <a:endParaRPr lang="en-US" sz="1775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The oxidation state of a monatomic ion is equal to the ion’s charge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Group 1 metals and silver have +1 oxidation states.  Group 2 atoms and zinc have +2 oxidation states.  Aluminum has a +3 oxidation state.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25" dirty="0"/>
                  <a:t>Hydrogen is +1 when combined with nonmetals and </a:t>
                </a:r>
                <a14:m>
                  <m:oMath xmlns:m="http://schemas.openxmlformats.org/officeDocument/2006/math">
                    <m:r>
                      <a:rPr lang="en-US" sz="2025" i="1" dirty="0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025" dirty="0"/>
                  <a:t> when combined with metals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25" dirty="0"/>
                  <a:t>Oxygen is </a:t>
                </a:r>
                <a14:m>
                  <m:oMath xmlns:m="http://schemas.openxmlformats.org/officeDocument/2006/math">
                    <m:r>
                      <a:rPr lang="en-US" sz="2025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sz="2025" dirty="0"/>
                  <a:t> is most compounds but is occasionally -1 in peroxides, O</a:t>
                </a:r>
                <a:r>
                  <a:rPr lang="en-US" sz="2025" baseline="-25000" dirty="0"/>
                  <a:t>2</a:t>
                </a:r>
                <a:r>
                  <a:rPr lang="en-US" sz="2025" baseline="30000" dirty="0"/>
                  <a:t>2-</a:t>
                </a:r>
                <a:r>
                  <a:rPr lang="en-US" sz="2025" dirty="0"/>
                  <a:t>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sz="2025" dirty="0"/>
                  <a:t>Other atoms follow the previously discussed common charges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814" r="-598" b="-1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50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Oxidation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/>
                  <a:t>What is the oxidation state of bromine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Br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1825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Oxidation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Give the oxidation number of all of the atoms in the following compounds</a:t>
                </a:r>
              </a:p>
              <a:p>
                <a:endParaRPr lang="en-US" sz="2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 N</a:t>
                </a:r>
                <a14:m>
                  <m:oMath xmlns:m="http://schemas.openxmlformats.org/officeDocument/2006/math">
                    <m:r>
                      <a:rPr lang="en-US" sz="2000" i="1" baseline="-25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dirty="0"/>
                  <a:t>O</a:t>
                </a:r>
                <a:r>
                  <a:rPr lang="en-US" sz="2000" baseline="-25000" dirty="0"/>
                  <a:t>3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dirty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US" sz="2000" baseline="-25000" dirty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sz="2000" dirty="0"/>
                  <a:t> Mg(NO</a:t>
                </a:r>
                <a:r>
                  <a:rPr lang="en-US" sz="2000" baseline="-25000" dirty="0"/>
                  <a:t>3</a:t>
                </a:r>
                <a:r>
                  <a:rPr lang="en-US" sz="2000" dirty="0"/>
                  <a:t>)</a:t>
                </a:r>
                <a:r>
                  <a:rPr lang="en-US" sz="2000" baseline="-25000" dirty="0"/>
                  <a:t>2 </a:t>
                </a:r>
              </a:p>
              <a:p>
                <a:pPr marL="0" indent="0">
                  <a:buNone/>
                </a:pPr>
                <a:r>
                  <a:rPr lang="en-US" sz="2000" dirty="0"/>
                  <a:t>         </a:t>
                </a:r>
              </a:p>
              <a:p>
                <a:pPr marL="457200" indent="-457200">
                  <a:buFont typeface="+mj-lt"/>
                  <a:buAutoNum type="alphaUcPeriod" startAt="4"/>
                </a:pPr>
                <a:r>
                  <a:rPr lang="en-US" sz="2000" dirty="0"/>
                  <a:t> H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SO</a:t>
                </a:r>
                <a:r>
                  <a:rPr lang="en-US" sz="2000" baseline="-25000" dirty="0"/>
                  <a:t>4</a:t>
                </a:r>
              </a:p>
              <a:p>
                <a:pPr marL="0" indent="0">
                  <a:buNone/>
                </a:pPr>
                <a:r>
                  <a:rPr lang="en-US" sz="2000" dirty="0"/>
                  <a:t>         </a:t>
                </a:r>
              </a:p>
              <a:p>
                <a:pPr marL="457200" indent="-457200">
                  <a:buFont typeface="+mj-lt"/>
                  <a:buAutoNum type="alphaUcPeriod" startAt="5"/>
                </a:pPr>
                <a:r>
                  <a:rPr lang="en-US" sz="2000" dirty="0"/>
                  <a:t> MnCl</a:t>
                </a:r>
                <a:r>
                  <a:rPr lang="en-US" sz="2000" baseline="-25000" dirty="0"/>
                  <a:t>2</a:t>
                </a:r>
              </a:p>
              <a:p>
                <a:pPr marL="0" indent="0">
                  <a:buNone/>
                </a:pPr>
                <a:r>
                  <a:rPr lang="en-US" baseline="-25000" dirty="0"/>
                  <a:t>   </a:t>
                </a:r>
                <a:r>
                  <a:rPr lang="en-US" dirty="0"/>
                  <a:t>   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058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C960B-E0EF-4DCE-8C5E-12A934516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Redox Reactions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DF3C5-2498-4C0F-8592-CF2505417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180" dirty="0"/>
              <a:t>Redox reactions involve the transfer of electrons.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180" dirty="0"/>
              <a:t>One reactant loses electrons (oxidation), while another gains electrons (reduction).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180" dirty="0"/>
              <a:t>Oxidation occurs when the oxidation state of an element increases.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180" dirty="0"/>
              <a:t>Reduction occurs when the oxidation state decreases.</a:t>
            </a:r>
          </a:p>
          <a:p>
            <a:r>
              <a:rPr lang="en-US" sz="2180" dirty="0"/>
              <a:t>This can be remembered with “LEO” says “GER”</a:t>
            </a:r>
          </a:p>
          <a:p>
            <a:pPr lvl="1"/>
            <a:r>
              <a:rPr lang="en-US" sz="2180" dirty="0"/>
              <a:t>Loosing electrons, oxidized.  Gaining electrons, reduced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35288-411B-4855-82DC-76F915018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Redox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0B19FA6-A2A5-4542-8ADA-730067AFF8A2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Zinc</a:t>
                </a:r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Oxidation state increases from 0 to +2</a:t>
                </a:r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Zinc is oxidized</a:t>
                </a:r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Zn(s) is reducing agent</a:t>
                </a:r>
              </a:p>
              <a:p>
                <a:pPr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Hydrogen</a:t>
                </a:r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Oxidation state decreases from +1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/>
                  <a:t>Hydrogen is reduced</a:t>
                </a:r>
              </a:p>
              <a:p>
                <a:pPr lvl="1">
                  <a:spcBef>
                    <a:spcPts val="450"/>
                  </a:spcBef>
                  <a:spcAft>
                    <a:spcPts val="450"/>
                  </a:spcAft>
                </a:pPr>
                <a:r>
                  <a:rPr lang="en-US" dirty="0" err="1"/>
                  <a:t>HCl</a:t>
                </a:r>
                <a:r>
                  <a:rPr lang="en-US" dirty="0"/>
                  <a:t>(</a:t>
                </a:r>
                <a:r>
                  <a:rPr lang="en-US" dirty="0" err="1"/>
                  <a:t>aq</a:t>
                </a:r>
                <a:r>
                  <a:rPr lang="en-US" dirty="0"/>
                  <a:t>) is oxidizing agent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0B19FA6-A2A5-4542-8ADA-730067AFF8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785" t="-3200" r="-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09600" y="3582085"/>
            <a:ext cx="4047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Zn(s) + 2 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HCl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aq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 → ZnCl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aq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) + H</a:t>
            </a:r>
            <a:r>
              <a:rPr lang="en-US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(g)</a:t>
            </a:r>
          </a:p>
        </p:txBody>
      </p:sp>
      <p:sp>
        <p:nvSpPr>
          <p:cNvPr id="8" name="Oval 7"/>
          <p:cNvSpPr/>
          <p:nvPr/>
        </p:nvSpPr>
        <p:spPr>
          <a:xfrm>
            <a:off x="675500" y="3996725"/>
            <a:ext cx="362465" cy="354227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2722605" y="3996725"/>
            <a:ext cx="362465" cy="354227"/>
          </a:xfrm>
          <a:prstGeom prst="ellipse">
            <a:avLst/>
          </a:prstGeom>
          <a:solidFill>
            <a:srgbClr val="4F81B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690" y="4018461"/>
            <a:ext cx="378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9061" y="4001870"/>
            <a:ext cx="506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+2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856735" y="4497859"/>
            <a:ext cx="0" cy="7002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845415" y="5198076"/>
            <a:ext cx="20584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903837" y="4423719"/>
            <a:ext cx="0" cy="7743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626971" y="3156464"/>
            <a:ext cx="362465" cy="354227"/>
          </a:xfrm>
          <a:prstGeom prst="ellipse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Oval 27"/>
          <p:cNvSpPr/>
          <p:nvPr/>
        </p:nvSpPr>
        <p:spPr>
          <a:xfrm>
            <a:off x="3930499" y="3156463"/>
            <a:ext cx="362465" cy="354227"/>
          </a:xfrm>
          <a:prstGeom prst="ellipse">
            <a:avLst/>
          </a:pr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971685" y="3168704"/>
            <a:ext cx="378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590949" y="3169391"/>
                <a:ext cx="3789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949" y="3169391"/>
                <a:ext cx="378941" cy="307777"/>
              </a:xfrm>
              <a:prstGeom prst="rect">
                <a:avLst/>
              </a:prstGeom>
              <a:blipFill>
                <a:blip r:embed="rId4"/>
                <a:stretch>
                  <a:fillRect r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>
            <a:off x="1812322" y="2335427"/>
            <a:ext cx="0" cy="70021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808203" y="2335427"/>
            <a:ext cx="2303528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11731" y="2335427"/>
            <a:ext cx="0" cy="7620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06599" y="1959429"/>
            <a:ext cx="1263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Reduction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43508" y="5278678"/>
            <a:ext cx="1263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Oxidation</a:t>
            </a:r>
          </a:p>
        </p:txBody>
      </p:sp>
    </p:spTree>
    <p:extLst>
      <p:ext uri="{BB962C8B-B14F-4D97-AF65-F5344CB8AC3E}">
        <p14:creationId xmlns:p14="http://schemas.microsoft.com/office/powerpoint/2010/main" val="1839763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B5D6-78B3-45DB-AB6F-B056D3D4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of Redox Terminology</a:t>
            </a:r>
          </a:p>
        </p:txBody>
      </p:sp>
      <p:graphicFrame>
        <p:nvGraphicFramePr>
          <p:cNvPr id="4" name="Content Placeholder 3" descr="Summary of Redox Terminology" title="Table 8.6">
            <a:extLst>
              <a:ext uri="{FF2B5EF4-FFF2-40B4-BE49-F238E27FC236}">
                <a16:creationId xmlns:a16="http://schemas.microsoft.com/office/drawing/2014/main" id="{4DC254EA-B8A9-432D-9F91-F39AEF6B62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2671312"/>
          <a:ext cx="7887174" cy="2296479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943587">
                  <a:extLst>
                    <a:ext uri="{9D8B030D-6E8A-4147-A177-3AD203B41FA5}">
                      <a16:colId xmlns:a16="http://schemas.microsoft.com/office/drawing/2014/main" val="2251615697"/>
                    </a:ext>
                  </a:extLst>
                </a:gridCol>
                <a:gridCol w="3943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Oxidation</a:t>
                      </a:r>
                      <a:endParaRPr lang="en-US" sz="2100" b="1" dirty="0">
                        <a:solidFill>
                          <a:srgbClr val="686868"/>
                        </a:solidFill>
                        <a:effectLst/>
                      </a:endParaRPr>
                    </a:p>
                  </a:txBody>
                  <a:tcPr marL="138482" marR="138482" marT="47625" marB="28575"/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Reduction</a:t>
                      </a:r>
                      <a:endParaRPr lang="en-US" sz="2100" b="1" dirty="0">
                        <a:solidFill>
                          <a:srgbClr val="686868"/>
                        </a:solidFill>
                        <a:effectLst/>
                      </a:endParaRPr>
                    </a:p>
                  </a:txBody>
                  <a:tcPr marL="138482" marR="138482" marT="47625" marB="28575"/>
                </a:tc>
                <a:extLst>
                  <a:ext uri="{0D108BD9-81ED-4DB2-BD59-A6C34878D82A}">
                    <a16:rowId xmlns:a16="http://schemas.microsoft.com/office/drawing/2014/main" val="2616569310"/>
                  </a:ext>
                </a:extLst>
              </a:tr>
              <a:tr h="740093"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Increase in oxidation state</a:t>
                      </a:r>
                    </a:p>
                  </a:txBody>
                  <a:tcPr marL="138482" marR="138482" marT="47625" marB="52388"/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Decrease (reduction) in oxidation state</a:t>
                      </a:r>
                    </a:p>
                  </a:txBody>
                  <a:tcPr marL="138482" marR="138482" marT="47625" marB="52388"/>
                </a:tc>
                <a:extLst>
                  <a:ext uri="{0D108BD9-81ED-4DB2-BD59-A6C34878D82A}">
                    <a16:rowId xmlns:a16="http://schemas.microsoft.com/office/drawing/2014/main" val="2304426200"/>
                  </a:ext>
                </a:extLst>
              </a:tr>
              <a:tr h="420053"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Loss of electrons</a:t>
                      </a:r>
                    </a:p>
                  </a:txBody>
                  <a:tcPr marL="138482" marR="138482" marT="47625" marB="52388"/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Gain of electrons</a:t>
                      </a:r>
                    </a:p>
                  </a:txBody>
                  <a:tcPr marL="138482" marR="138482" marT="47625" marB="52388"/>
                </a:tc>
                <a:extLst>
                  <a:ext uri="{0D108BD9-81ED-4DB2-BD59-A6C34878D82A}">
                    <a16:rowId xmlns:a16="http://schemas.microsoft.com/office/drawing/2014/main" val="1129672772"/>
                  </a:ext>
                </a:extLst>
              </a:tr>
              <a:tr h="420053"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Reducing agent (whole substance)</a:t>
                      </a:r>
                    </a:p>
                  </a:txBody>
                  <a:tcPr marL="138482" marR="138482" marT="47625" marB="52388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>
                          <a:effectLst/>
                        </a:rPr>
                        <a:t>Oxidizing agent (whole substance)</a:t>
                      </a:r>
                    </a:p>
                  </a:txBody>
                  <a:tcPr marL="138482" marR="138482" marT="47625" marB="52388"/>
                </a:tc>
                <a:extLst>
                  <a:ext uri="{0D108BD9-81ED-4DB2-BD59-A6C34878D82A}">
                    <a16:rowId xmlns:a16="http://schemas.microsoft.com/office/drawing/2014/main" val="1744465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007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7737E-87B1-4766-88EF-43B3D8399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Redox Reactions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D3D34-A142-4EAC-A188-BAD9DA573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en-US" sz="2400" dirty="0"/>
              <a:t>Identify whether the reaction is an oxidation reduction reaction.  If so, identify what is oxidized, reduced, the oxidizing agent, and the reducing agent.</a:t>
            </a:r>
            <a:endParaRPr lang="pt-BR" dirty="0"/>
          </a:p>
          <a:p>
            <a:pPr marL="457200" indent="-457200">
              <a:spcAft>
                <a:spcPts val="1800"/>
              </a:spcAft>
              <a:buFont typeface="+mj-lt"/>
              <a:buAutoNum type="alphaUcPeriod"/>
            </a:pPr>
            <a:r>
              <a:rPr lang="pt-BR" sz="2400" dirty="0"/>
              <a:t>2 H</a:t>
            </a:r>
            <a:r>
              <a:rPr lang="pt-BR" sz="2400" baseline="-25000" dirty="0"/>
              <a:t>2</a:t>
            </a:r>
            <a:r>
              <a:rPr lang="pt-BR" sz="2400" dirty="0"/>
              <a:t>(g) + O</a:t>
            </a:r>
            <a:r>
              <a:rPr lang="pt-BR" sz="2400" baseline="-25000" dirty="0"/>
              <a:t>2</a:t>
            </a:r>
            <a:r>
              <a:rPr lang="pt-BR" sz="2400" dirty="0"/>
              <a:t>(g) → 2 H</a:t>
            </a:r>
            <a:r>
              <a:rPr lang="pt-BR" sz="2400" baseline="-25000" dirty="0"/>
              <a:t>2</a:t>
            </a:r>
            <a:r>
              <a:rPr lang="pt-BR" sz="2400" dirty="0"/>
              <a:t>O(g)</a:t>
            </a:r>
          </a:p>
          <a:p>
            <a:pPr marL="457200" indent="-457200">
              <a:spcAft>
                <a:spcPts val="1800"/>
              </a:spcAft>
              <a:buFont typeface="+mj-lt"/>
              <a:buAutoNum type="alphaUcPeriod"/>
            </a:pPr>
            <a:r>
              <a:rPr lang="pt-BR" sz="2400" dirty="0"/>
              <a:t>MgI</a:t>
            </a:r>
            <a:r>
              <a:rPr lang="pt-BR" sz="2400" baseline="-25000" dirty="0"/>
              <a:t>2</a:t>
            </a:r>
            <a:r>
              <a:rPr lang="pt-BR" sz="2400" dirty="0"/>
              <a:t>(aq) + 2 AgNO</a:t>
            </a:r>
            <a:r>
              <a:rPr lang="pt-BR" sz="2400" baseline="-25000" dirty="0"/>
              <a:t>3</a:t>
            </a:r>
            <a:r>
              <a:rPr lang="pt-BR" sz="2400" dirty="0"/>
              <a:t>(aq) → 2 AgI(s) + Mg(NO</a:t>
            </a:r>
            <a:r>
              <a:rPr lang="pt-BR" sz="2400" baseline="-25000" dirty="0"/>
              <a:t>3</a:t>
            </a:r>
            <a:r>
              <a:rPr lang="pt-BR" sz="2400" dirty="0"/>
              <a:t>)</a:t>
            </a:r>
            <a:r>
              <a:rPr lang="pt-BR" sz="2400" baseline="-25000" dirty="0"/>
              <a:t>2</a:t>
            </a:r>
            <a:r>
              <a:rPr lang="pt-BR" sz="2400" dirty="0"/>
              <a:t>(aq)</a:t>
            </a:r>
          </a:p>
          <a:p>
            <a:pPr marL="457200" indent="-457200">
              <a:spcAft>
                <a:spcPts val="1800"/>
              </a:spcAft>
              <a:buFont typeface="+mj-lt"/>
              <a:buAutoNum type="alphaUcPeriod"/>
            </a:pPr>
            <a:r>
              <a:rPr lang="pt-BR" sz="2400" dirty="0"/>
              <a:t>2 C</a:t>
            </a:r>
            <a:r>
              <a:rPr lang="pt-BR" sz="2400" baseline="-25000" dirty="0"/>
              <a:t>8</a:t>
            </a:r>
            <a:r>
              <a:rPr lang="pt-BR" sz="2400" dirty="0"/>
              <a:t>H</a:t>
            </a:r>
            <a:r>
              <a:rPr lang="pt-BR" sz="2400" baseline="-25000" dirty="0"/>
              <a:t>18</a:t>
            </a:r>
            <a:r>
              <a:rPr lang="pt-BR" sz="2400" dirty="0"/>
              <a:t>(g) + 25 O</a:t>
            </a:r>
            <a:r>
              <a:rPr lang="pt-BR" sz="2400" baseline="-25000" dirty="0"/>
              <a:t>2</a:t>
            </a:r>
            <a:r>
              <a:rPr lang="pt-BR" sz="2400" dirty="0"/>
              <a:t>(g) → 16 CO</a:t>
            </a:r>
            <a:r>
              <a:rPr lang="pt-BR" sz="2400" baseline="-25000" dirty="0"/>
              <a:t>2</a:t>
            </a:r>
            <a:r>
              <a:rPr lang="pt-BR" sz="2400" dirty="0"/>
              <a:t>(g) + 18 H</a:t>
            </a:r>
            <a:r>
              <a:rPr lang="pt-BR" sz="2400" baseline="-25000" dirty="0"/>
              <a:t>2</a:t>
            </a:r>
            <a:r>
              <a:rPr lang="pt-BR" sz="2400" dirty="0"/>
              <a:t>O(l)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22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945</TotalTime>
  <Words>530</Words>
  <Application>Microsoft Office PowerPoint</Application>
  <PresentationFormat>On-screen Show (4:3)</PresentationFormat>
  <Paragraphs>85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Cambria Math</vt:lpstr>
      <vt:lpstr>Wingdings</vt:lpstr>
      <vt:lpstr>Wingdings 2</vt:lpstr>
      <vt:lpstr>Median1</vt:lpstr>
      <vt:lpstr>Chapter 17 Part 1</vt:lpstr>
      <vt:lpstr>Oxidation Numbers</vt:lpstr>
      <vt:lpstr>Rules for assigning oxidation numbers</vt:lpstr>
      <vt:lpstr>Oxidation Numbers</vt:lpstr>
      <vt:lpstr>Oxidation Numbers</vt:lpstr>
      <vt:lpstr>Redox Reactions</vt:lpstr>
      <vt:lpstr>Redox Reactions</vt:lpstr>
      <vt:lpstr>Summary of Redox Terminology</vt:lpstr>
      <vt:lpstr>Redox Reactions</vt:lpstr>
      <vt:lpstr>Oxidizing Agents</vt:lpstr>
      <vt:lpstr>Reducing Agents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99</cp:revision>
  <dcterms:created xsi:type="dcterms:W3CDTF">2018-02-19T17:36:24Z</dcterms:created>
  <dcterms:modified xsi:type="dcterms:W3CDTF">2022-04-24T18:50:25Z</dcterms:modified>
</cp:coreProperties>
</file>