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58" r:id="rId3"/>
    <p:sldId id="269" r:id="rId4"/>
    <p:sldId id="270" r:id="rId5"/>
    <p:sldId id="283" r:id="rId6"/>
    <p:sldId id="271" r:id="rId7"/>
    <p:sldId id="272" r:id="rId8"/>
    <p:sldId id="273" r:id="rId9"/>
    <p:sldId id="274" r:id="rId10"/>
    <p:sldId id="259" r:id="rId11"/>
    <p:sldId id="260" r:id="rId12"/>
    <p:sldId id="261" r:id="rId13"/>
    <p:sldId id="284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338" r:id="rId22"/>
    <p:sldId id="348" r:id="rId23"/>
    <p:sldId id="409" r:id="rId24"/>
    <p:sldId id="43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6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4D88F-2A1E-4CAE-846A-174A861E3743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58AFD-0605-4C5A-A6C0-FF67B3351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31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58AFD-0605-4C5A-A6C0-FF67B33511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85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23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288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772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001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89CB186-C804-4FA7-B87B-B6DF81E93D8A}" type="datetime1">
              <a:rPr lang="en-US" smtClean="0"/>
              <a:t>4/24/2022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675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20E7E-31D8-447E-B228-C49DA1A7AD7A}" type="datetime1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60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E8FEC3AB-FD91-4792-AFB1-E94553EDF634}" type="datetime1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4925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68ACF-03A6-4DBA-AEE7-A1B024C9EC7B}" type="datetime1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7620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D436A-3A0E-4318-BDA2-0438F0C20E98}" type="datetime1">
              <a:rPr lang="en-US" smtClean="0"/>
              <a:t>4/24/2022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892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8B18C3C-598D-4A94-8EE2-61B1D7898F90}" type="datetime1">
              <a:rPr lang="en-US" smtClean="0"/>
              <a:t>4/24/2022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3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EB528DB-AF2D-427F-BA10-A2D218DE9A3A}" type="datetime1">
              <a:rPr lang="en-US" smtClean="0"/>
              <a:t>4/24/2022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360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B6F0-FACD-4DB2-9D85-BD48794D7076}" type="datetime1">
              <a:rPr lang="en-US" smtClean="0"/>
              <a:t>4/24/2022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48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4C482-3C9D-41A5-81BA-15165C194596}" type="datetime1">
              <a:rPr lang="en-US" smtClean="0"/>
              <a:t>4/24/2022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015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53039-F137-48EF-B481-F5616E85BD3A}" type="datetime1">
              <a:rPr lang="en-US" smtClean="0"/>
              <a:t>4/24/2022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3446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ABD6B472-52C8-410C-B7E7-11A3A43D948E}" type="datetime1">
              <a:rPr lang="en-US" smtClean="0"/>
              <a:t>4/24/2022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46164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3419D53-4380-44CA-A230-F5CF6684DB0C}" type="datetime1">
              <a:rPr lang="en-US" smtClean="0"/>
              <a:t>4/24/2022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25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17 </a:t>
            </a:r>
            <a:r>
              <a:rPr lang="en-US"/>
              <a:t>Part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576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Balancing Redox Reactions in Basic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2000" dirty="0"/>
                  <a:t>Balance the equation as if the reaction were occurring in acidic medium</a:t>
                </a:r>
              </a:p>
              <a:p>
                <a:r>
                  <a:rPr lang="en-US" sz="2000" dirty="0"/>
                  <a:t>To both sides of the overall equation obtained, add a number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O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/>
                  <a:t> that is equal to the number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000" dirty="0"/>
                  <a:t> ions.</a:t>
                </a:r>
              </a:p>
              <a:p>
                <a:r>
                  <a:rPr lang="en-US" sz="2000" dirty="0"/>
                  <a:t>On the side of the overall equation containing both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O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/>
                  <a:t> ions, combine them to form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r>
                  <a:rPr lang="en-US" sz="2000" dirty="0"/>
                  <a:t> molecules.  </a:t>
                </a:r>
              </a:p>
              <a:p>
                <a:r>
                  <a:rPr lang="en-US" sz="20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r>
                  <a:rPr lang="en-US" sz="2000" dirty="0"/>
                  <a:t> molecules now appear on both sides of the overall equation, cancel the same number from each side, leaving a remainder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r>
                  <a:rPr lang="en-US" sz="2000" dirty="0"/>
                  <a:t> on just one side.</a:t>
                </a:r>
              </a:p>
              <a:p>
                <a:r>
                  <a:rPr lang="en-US" sz="2000" dirty="0"/>
                  <a:t>Check that numbers of atoms and charges balance.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t="-814" r="-7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3319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Balancing Redox Reactions in Basic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Balance the equation for the reaction in which permanganate ion oxidizes cyanide ion to cyanate ion in basic solution and is itself reduced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1085" r="-7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6684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Half Reactions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2363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Balance the atoms of all the elements except O and 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1235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Balancing O 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243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)→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4406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Balancing H using</a:t>
                </a:r>
                <a:r>
                  <a:rPr lang="en-US" i="1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243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+4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3921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Balancing Charge by Adding Electrons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+4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+3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0588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 the Half-Equations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7" y="1600200"/>
                <a:ext cx="8270095" cy="4495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sz="18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2(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Mn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+4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+3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MnO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3(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CN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OCN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Mn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+8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+6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MnO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+4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CN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OCN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+6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Mn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+3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CN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MnO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+3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OCN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7" y="1600200"/>
                <a:ext cx="8270095" cy="449580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3146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Add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O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to both sides for every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693" b="-117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Mn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+3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CN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+2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O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aq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+3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+2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2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68040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Combine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O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to make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693" b="-117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Mn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+3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CN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l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+3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+2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0853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Balancing Redox Reactions in Acidic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2000" dirty="0"/>
                  <a:t>Write the equations for the oxidation and reduction half-reactions</a:t>
                </a:r>
              </a:p>
              <a:p>
                <a:r>
                  <a:rPr lang="en-US" sz="2000" dirty="0"/>
                  <a:t>In each half-equation</a:t>
                </a:r>
              </a:p>
              <a:p>
                <a:pPr lvl="1"/>
                <a:r>
                  <a:rPr lang="en-US" sz="1800" dirty="0"/>
                  <a:t>Balance the atoms of all the elements except O and H</a:t>
                </a:r>
              </a:p>
              <a:p>
                <a:pPr lvl="1"/>
                <a:r>
                  <a:rPr lang="en-US" sz="1800" dirty="0"/>
                  <a:t>Balance oxygen 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endParaRPr lang="en-US" sz="1800" dirty="0"/>
              </a:p>
              <a:p>
                <a:pPr lvl="1"/>
                <a:r>
                  <a:rPr lang="en-US" sz="1800" dirty="0"/>
                  <a:t>Balance hydrogen using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sz="1800" dirty="0"/>
              </a:p>
              <a:p>
                <a:pPr lvl="1"/>
                <a:r>
                  <a:rPr lang="en-US" sz="1800" dirty="0"/>
                  <a:t>Balance charge using electrons</a:t>
                </a:r>
              </a:p>
              <a:p>
                <a:r>
                  <a:rPr lang="en-US" sz="2000" dirty="0"/>
                  <a:t>If necessary, equalize the number of electrons in the oxidation and reduction half equations by multiplying one or both half-equations by appropriate integers</a:t>
                </a:r>
              </a:p>
              <a:p>
                <a:r>
                  <a:rPr lang="en-US" sz="2000" dirty="0"/>
                  <a:t>Add the half-equations, then cancel species common to both sides of the over-all equation</a:t>
                </a:r>
              </a:p>
              <a:p>
                <a:r>
                  <a:rPr lang="en-US" sz="2000" dirty="0"/>
                  <a:t>Check that numbers of atoms and charges balance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18665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b="0" dirty="0"/>
                  <a:t>Cancel extra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243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Mn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+3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CN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l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MnO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+3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OCN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+2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612648" y="2474555"/>
            <a:ext cx="6888983" cy="95444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409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Half Reactions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Identify the reduction half-reaction for: </a:t>
                </a:r>
              </a:p>
              <a:p>
                <a:pPr marL="0" indent="0">
                  <a:buNone/>
                </a:pPr>
                <a:br>
                  <a:rPr lang="en-US" sz="24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0" dirty="0" smtClean="0">
                          <a:latin typeface="Cambria Math" panose="02040503050406030204" pitchFamily="18" charset="0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US" sz="2400" i="0" dirty="0" smtClean="0">
                          <a:latin typeface="Cambria Math" panose="02040503050406030204" pitchFamily="18" charset="0"/>
                        </a:rPr>
                        <m:t>Na</m:t>
                      </m:r>
                      <m:d>
                        <m:d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 i="0" dirty="0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i="0" dirty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0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2400" b="0" i="0" dirty="0" smtClean="0">
                          <a:latin typeface="Cambria Math" panose="02040503050406030204" pitchFamily="18" charset="0"/>
                        </a:rPr>
                        <m:t>)→2 </m:t>
                      </m:r>
                      <m:r>
                        <m:rPr>
                          <m:sty m:val="p"/>
                        </m:rPr>
                        <a:rPr lang="en-US" sz="2400" i="0" dirty="0" err="1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NaF</m:t>
                      </m:r>
                      <m:r>
                        <a:rPr lang="en-US" sz="2400" b="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aq</m:t>
                      </m:r>
                      <m:r>
                        <a:rPr lang="en-US" sz="2400" b="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Na</m:t>
                    </m:r>
                    <m:d>
                      <m:d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</m:oMath>
                </a14:m>
                <a:r>
                  <a:rPr lang="en-US" sz="2400" dirty="0"/>
                  <a:t> + 2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dirty="0">
                        <a:latin typeface="Cambria Math" panose="02040503050406030204" pitchFamily="18" charset="0"/>
                        <a:sym typeface="Wingdings" pitchFamily="2" charset="2"/>
                      </a:rPr>
                      <m:t>→</m:t>
                    </m:r>
                  </m:oMath>
                </a14:m>
                <a:r>
                  <a:rPr lang="en-US" sz="2400" dirty="0">
                    <a:sym typeface="Wingdings" pitchFamily="2" charset="2"/>
                  </a:rPr>
                  <a:t> 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sym typeface="Wingdings" pitchFamily="2" charset="2"/>
                      </a:rPr>
                      <m:t>N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a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+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  <a:sym typeface="Wingdings" pitchFamily="2" charset="2"/>
                      </a:rPr>
                      <m:t>(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sym typeface="Wingdings" pitchFamily="2" charset="2"/>
                      </a:rPr>
                      <m:t>aq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sym typeface="Wingdings" pitchFamily="2" charset="2"/>
                      </a:rPr>
                      <m:t>)</m:t>
                    </m:r>
                  </m:oMath>
                </a14:m>
                <a:endParaRPr lang="en-US" sz="2400" baseline="30000" dirty="0">
                  <a:sym typeface="Wingdings" pitchFamily="2" charset="2"/>
                </a:endParaRP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 dirty="0" smtClean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>
                    <a:sym typeface="Wingdings" pitchFamily="2" charset="2"/>
                  </a:rPr>
                  <a:t>+ </a:t>
                </a:r>
                <a:r>
                  <a:rPr lang="en-US" sz="2400" dirty="0"/>
                  <a:t>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dirty="0">
                        <a:latin typeface="Cambria Math" panose="02040503050406030204" pitchFamily="18" charset="0"/>
                        <a:sym typeface="Wingdings" pitchFamily="2" charset="2"/>
                      </a:rPr>
                      <m:t>→</m:t>
                    </m:r>
                  </m:oMath>
                </a14:m>
                <a:r>
                  <a:rPr lang="en-US" sz="2400" dirty="0">
                    <a:sym typeface="Wingdings" pitchFamily="2" charset="2"/>
                  </a:rPr>
                  <a:t> 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F</m:t>
                        </m:r>
                      </m:e>
                      <m:sup>
                        <m:r>
                          <a:rPr lang="en-US" sz="2400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sym typeface="Wingdings" pitchFamily="2" charset="2"/>
                  </a:rPr>
                  <a:t>(</a:t>
                </a:r>
                <a:r>
                  <a:rPr lang="en-US" sz="2400" dirty="0" err="1">
                    <a:sym typeface="Wingdings" pitchFamily="2" charset="2"/>
                  </a:rPr>
                  <a:t>aq</a:t>
                </a:r>
                <a:r>
                  <a:rPr lang="en-US" sz="2400" dirty="0">
                    <a:sym typeface="Wingdings" pitchFamily="2" charset="2"/>
                  </a:rPr>
                  <a:t>) </a:t>
                </a:r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Na</m:t>
                    </m:r>
                    <m:d>
                      <m:d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dirty="0">
                        <a:latin typeface="Cambria Math" panose="02040503050406030204" pitchFamily="18" charset="0"/>
                        <a:sym typeface="Wingdings" pitchFamily="2" charset="2"/>
                      </a:rPr>
                      <m:t>→</m:t>
                    </m:r>
                  </m:oMath>
                </a14:m>
                <a:r>
                  <a:rPr lang="en-US" sz="2400" dirty="0">
                    <a:sym typeface="Wingdings" pitchFamily="2" charset="2"/>
                  </a:rPr>
                  <a:t> 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sym typeface="Wingdings" pitchFamily="2" charset="2"/>
                      </a:rPr>
                      <m:t>N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sym typeface="Wingdings" pitchFamily="2" charset="2"/>
                          </a:rPr>
                          <m:t>a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  <a:sym typeface="Wingdings" pitchFamily="2" charset="2"/>
                          </a:rPr>
                          <m:t>+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  <a:sym typeface="Wingdings" pitchFamily="2" charset="2"/>
                      </a:rPr>
                      <m:t>(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sym typeface="Wingdings" pitchFamily="2" charset="2"/>
                      </a:rPr>
                      <m:t>aq</m:t>
                    </m:r>
                    <m:r>
                      <a:rPr lang="en-US" sz="2400">
                        <a:latin typeface="Cambria Math" panose="02040503050406030204" pitchFamily="18" charset="0"/>
                        <a:sym typeface="Wingdings" pitchFamily="2" charset="2"/>
                      </a:rPr>
                      <m:t>)</m:t>
                    </m:r>
                  </m:oMath>
                </a14:m>
                <a:r>
                  <a:rPr lang="en-US" sz="2400" baseline="30000" dirty="0">
                    <a:sym typeface="Wingdings" pitchFamily="2" charset="2"/>
                  </a:rPr>
                  <a:t> </a:t>
                </a:r>
                <a:r>
                  <a:rPr lang="en-US" sz="2400" dirty="0"/>
                  <a:t>+ 2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 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 dirty="0" smtClean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dirty="0">
                        <a:latin typeface="Cambria Math" panose="02040503050406030204" pitchFamily="18" charset="0"/>
                        <a:sym typeface="Wingdings" pitchFamily="2" charset="2"/>
                      </a:rPr>
                      <m:t>→</m:t>
                    </m:r>
                  </m:oMath>
                </a14:m>
                <a:r>
                  <a:rPr lang="en-US" sz="2400" dirty="0">
                    <a:sym typeface="Wingdings" pitchFamily="2" charset="2"/>
                  </a:rPr>
                  <a:t> 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F</m:t>
                        </m:r>
                      </m:e>
                      <m:sup>
                        <m:r>
                          <a:rPr lang="en-US" sz="240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sym typeface="Wingdings" pitchFamily="2" charset="2"/>
                  </a:rPr>
                  <a:t>(</a:t>
                </a:r>
                <a:r>
                  <a:rPr lang="en-US" sz="2400" dirty="0" err="1">
                    <a:sym typeface="Wingdings" pitchFamily="2" charset="2"/>
                  </a:rPr>
                  <a:t>aq</a:t>
                </a:r>
                <a:r>
                  <a:rPr lang="en-US" sz="2400" dirty="0">
                    <a:sym typeface="Wingdings" pitchFamily="2" charset="2"/>
                  </a:rPr>
                  <a:t>) + </a:t>
                </a:r>
                <a:r>
                  <a:rPr lang="en-US" sz="2400" dirty="0"/>
                  <a:t>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 </a:t>
                </a:r>
                <a:endParaRPr lang="en-US" sz="2400" baseline="30000" dirty="0"/>
              </a:p>
              <a:p>
                <a:pPr marL="0" indent="0">
                  <a:buNone/>
                </a:pPr>
                <a:endParaRPr lang="en-US" sz="2400" baseline="30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72791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0D141-6D78-49B5-BF0B-F6AA901B4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Balancing Redox Reactions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180" dirty="0"/>
                  <a:t>Write the balanced overall redox equation for the half-reactions below.</a:t>
                </a:r>
              </a:p>
              <a:p>
                <a:pPr marL="0" indent="0">
                  <a:buNone/>
                </a:pPr>
                <a:br>
                  <a:rPr lang="en-US" sz="218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18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F</m:t>
                      </m:r>
                      <m:sSup>
                        <m:sSupPr>
                          <m:ctrlPr>
                            <a:rPr lang="en-US" sz="218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180" i="0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e</m:t>
                          </m:r>
                        </m:e>
                        <m:sup>
                          <m:r>
                            <a:rPr lang="en-US" sz="2180" b="0" i="0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3+</m:t>
                          </m:r>
                        </m:sup>
                      </m:sSup>
                      <m:d>
                        <m:dPr>
                          <m:ctrlPr>
                            <a:rPr lang="en-US" sz="218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180" b="0" i="0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aq</m:t>
                          </m:r>
                        </m:e>
                      </m:d>
                      <m:r>
                        <a:rPr lang="en-US" sz="2180" b="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→</m:t>
                      </m:r>
                      <m:r>
                        <a:rPr lang="en-US" sz="218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18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Fe</m:t>
                      </m:r>
                      <m:d>
                        <m:dPr>
                          <m:ctrlPr>
                            <a:rPr lang="en-US" sz="218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180" b="0" i="0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s</m:t>
                          </m:r>
                        </m:e>
                      </m:d>
                      <m:r>
                        <a:rPr lang="en-US" sz="218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  </m:t>
                      </m:r>
                      <m:r>
                        <a:rPr lang="en-US" sz="2180" i="0" baseline="3000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18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and</m:t>
                      </m:r>
                      <m:r>
                        <a:rPr lang="en-US" sz="218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en-US" sz="2180" i="0" dirty="0" smtClean="0">
                          <a:latin typeface="Cambria Math" panose="02040503050406030204" pitchFamily="18" charset="0"/>
                        </a:rPr>
                        <m:t>B</m:t>
                      </m:r>
                      <m:sSup>
                        <m:sSupPr>
                          <m:ctrlPr>
                            <a:rPr lang="en-US" sz="218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180" i="0" dirty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p>
                          <m:r>
                            <a:rPr lang="en-US" sz="2180" b="0" i="0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180" b="0" i="0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80" b="0" i="0" dirty="0" smtClean="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180" b="0" i="0" dirty="0" smtClean="0">
                          <a:latin typeface="Cambria Math" panose="02040503050406030204" pitchFamily="18" charset="0"/>
                        </a:rPr>
                        <m:t>)→</m:t>
                      </m:r>
                      <m:r>
                        <m:rPr>
                          <m:sty m:val="p"/>
                        </m:rPr>
                        <a:rPr lang="en-US" sz="218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B</m:t>
                      </m:r>
                      <m:sSub>
                        <m:sSubPr>
                          <m:ctrlPr>
                            <a:rPr lang="en-US" sz="218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180" i="0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r</m:t>
                          </m:r>
                        </m:e>
                        <m:sub>
                          <m:r>
                            <a:rPr lang="en-US" sz="2180" b="0" i="0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2</m:t>
                          </m:r>
                        </m:sub>
                      </m:sSub>
                      <m:r>
                        <a:rPr lang="en-US" sz="2180" b="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80" b="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l</m:t>
                      </m:r>
                      <m:r>
                        <a:rPr lang="en-US" sz="2180" b="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)</m:t>
                      </m:r>
                    </m:oMath>
                  </m:oMathPara>
                </a14:m>
                <a:endParaRPr lang="en-US" sz="2180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sz="2180" dirty="0"/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i="0" dirty="0" smtClean="0">
                        <a:latin typeface="Cambria Math" panose="02040503050406030204" pitchFamily="18" charset="0"/>
                        <a:sym typeface="Wingdings" pitchFamily="2" charset="2"/>
                      </a:rPr>
                      <m:t>F</m:t>
                    </m:r>
                    <m:sSup>
                      <m:sSupPr>
                        <m:ctrlPr>
                          <a:rPr lang="en-US" sz="218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e</m:t>
                        </m:r>
                      </m:e>
                      <m:sup>
                        <m:r>
                          <a:rPr lang="en-US" sz="218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3+</m:t>
                        </m:r>
                      </m:sup>
                    </m:sSup>
                    <m:d>
                      <m:dPr>
                        <m:ctrlPr>
                          <a:rPr lang="en-US" sz="218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8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aq</m:t>
                        </m:r>
                      </m:e>
                    </m:d>
                  </m:oMath>
                </a14:m>
                <a:r>
                  <a:rPr lang="en-US" sz="2180" dirty="0"/>
                  <a:t> +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B</m:t>
                    </m:r>
                    <m:sSup>
                      <m:sSupPr>
                        <m:ctrlPr>
                          <a:rPr lang="en-US" sz="218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 sz="218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180" dirty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aq</m:t>
                    </m:r>
                    <m:r>
                      <a:rPr lang="en-US" sz="2180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180" dirty="0"/>
                  <a:t> </a:t>
                </a:r>
                <a14:m>
                  <m:oMath xmlns:m="http://schemas.openxmlformats.org/officeDocument/2006/math">
                    <m: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→</m:t>
                    </m:r>
                  </m:oMath>
                </a14:m>
                <a:r>
                  <a:rPr lang="en-US" sz="2180" dirty="0"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Fe</m:t>
                    </m:r>
                    <m:d>
                      <m:dPr>
                        <m:ctrlPr>
                          <a:rPr lang="en-US" sz="2180" i="1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s</m:t>
                        </m:r>
                      </m:e>
                    </m:d>
                  </m:oMath>
                </a14:m>
                <a:r>
                  <a:rPr lang="en-US" sz="2180" dirty="0">
                    <a:sym typeface="Wingdings" pitchFamily="2" charset="2"/>
                  </a:rPr>
                  <a:t> +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B</m:t>
                    </m:r>
                    <m:sSub>
                      <m:sSubPr>
                        <m:ctrlPr>
                          <a:rPr lang="en-US" sz="2180" i="1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r</m:t>
                        </m:r>
                      </m:e>
                      <m:sub>
                        <m:r>
                          <a:rPr lang="en-US" sz="2180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sub>
                    </m:sSub>
                    <m: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(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l</m:t>
                    </m:r>
                    <m: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)</m:t>
                    </m:r>
                  </m:oMath>
                </a14:m>
                <a:endParaRPr lang="en-US" sz="2180" baseline="-25000" dirty="0"/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i="0" dirty="0" smtClean="0">
                        <a:latin typeface="Cambria Math" panose="02040503050406030204" pitchFamily="18" charset="0"/>
                        <a:sym typeface="Wingdings" pitchFamily="2" charset="2"/>
                      </a:rPr>
                      <m:t>F</m:t>
                    </m:r>
                    <m:sSup>
                      <m:sSupPr>
                        <m:ctrlPr>
                          <a:rPr lang="en-US" sz="218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e</m:t>
                        </m:r>
                      </m:e>
                      <m:sup>
                        <m:r>
                          <a:rPr lang="en-US" sz="218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3+</m:t>
                        </m:r>
                      </m:sup>
                    </m:sSup>
                    <m:d>
                      <m:dPr>
                        <m:ctrlPr>
                          <a:rPr lang="en-US" sz="218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8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aq</m:t>
                        </m:r>
                      </m:e>
                    </m:d>
                  </m:oMath>
                </a14:m>
                <a:r>
                  <a:rPr lang="en-US" sz="2180" dirty="0"/>
                  <a:t> + 2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B</m:t>
                    </m:r>
                    <m:sSup>
                      <m:sSupPr>
                        <m:ctrlPr>
                          <a:rPr lang="en-US" sz="218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 sz="218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180" dirty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aq</m:t>
                    </m:r>
                    <m:r>
                      <a:rPr lang="en-US" sz="2180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180" dirty="0"/>
                  <a:t> </a:t>
                </a:r>
                <a14:m>
                  <m:oMath xmlns:m="http://schemas.openxmlformats.org/officeDocument/2006/math">
                    <m: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→</m:t>
                    </m:r>
                  </m:oMath>
                </a14:m>
                <a:r>
                  <a:rPr lang="en-US" sz="2180" dirty="0"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Fe</m:t>
                    </m:r>
                    <m:d>
                      <m:dPr>
                        <m:ctrlPr>
                          <a:rPr lang="en-US" sz="2180" i="1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s</m:t>
                        </m:r>
                      </m:e>
                    </m:d>
                  </m:oMath>
                </a14:m>
                <a:r>
                  <a:rPr lang="en-US" sz="2180" dirty="0">
                    <a:sym typeface="Wingdings" pitchFamily="2" charset="2"/>
                  </a:rPr>
                  <a:t> +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B</m:t>
                    </m:r>
                    <m:sSub>
                      <m:sSubPr>
                        <m:ctrlPr>
                          <a:rPr lang="en-US" sz="2180" i="1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r</m:t>
                        </m:r>
                      </m:e>
                      <m:sub>
                        <m:r>
                          <a:rPr lang="en-US" sz="2180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sub>
                    </m:sSub>
                    <m: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(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l</m:t>
                    </m:r>
                    <m: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)</m:t>
                    </m:r>
                  </m:oMath>
                </a14:m>
                <a:endParaRPr lang="en-US" sz="2180" baseline="-25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180" dirty="0"/>
                  <a:t>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i="0" dirty="0" smtClean="0">
                        <a:latin typeface="Cambria Math" panose="02040503050406030204" pitchFamily="18" charset="0"/>
                        <a:sym typeface="Wingdings" pitchFamily="2" charset="2"/>
                      </a:rPr>
                      <m:t>F</m:t>
                    </m:r>
                    <m:sSup>
                      <m:sSupPr>
                        <m:ctrlPr>
                          <a:rPr lang="en-US" sz="218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e</m:t>
                        </m:r>
                      </m:e>
                      <m:sup>
                        <m:r>
                          <a:rPr lang="en-US" sz="218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3+</m:t>
                        </m:r>
                      </m:sup>
                    </m:sSup>
                    <m:d>
                      <m:dPr>
                        <m:ctrlPr>
                          <a:rPr lang="en-US" sz="218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8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aq</m:t>
                        </m:r>
                      </m:e>
                    </m:d>
                  </m:oMath>
                </a14:m>
                <a:r>
                  <a:rPr lang="en-US" sz="2180" dirty="0"/>
                  <a:t> + 4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B</m:t>
                    </m:r>
                    <m:sSup>
                      <m:sSupPr>
                        <m:ctrlPr>
                          <a:rPr lang="en-US" sz="218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 sz="218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180" dirty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aq</m:t>
                    </m:r>
                    <m:r>
                      <a:rPr lang="en-US" sz="2180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180" dirty="0"/>
                  <a:t> </a:t>
                </a:r>
                <a14:m>
                  <m:oMath xmlns:m="http://schemas.openxmlformats.org/officeDocument/2006/math">
                    <m: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→</m:t>
                    </m:r>
                  </m:oMath>
                </a14:m>
                <a:r>
                  <a:rPr lang="en-US" sz="2180" dirty="0">
                    <a:sym typeface="Wingdings" pitchFamily="2" charset="2"/>
                  </a:rPr>
                  <a:t> 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Fe</m:t>
                    </m:r>
                    <m:d>
                      <m:dPr>
                        <m:ctrlPr>
                          <a:rPr lang="en-US" sz="2180" i="1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s</m:t>
                        </m:r>
                      </m:e>
                    </m:d>
                  </m:oMath>
                </a14:m>
                <a:r>
                  <a:rPr lang="en-US" sz="2180" dirty="0">
                    <a:sym typeface="Wingdings" pitchFamily="2" charset="2"/>
                  </a:rPr>
                  <a:t> + 2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B</m:t>
                    </m:r>
                    <m:sSub>
                      <m:sSubPr>
                        <m:ctrlPr>
                          <a:rPr lang="en-US" sz="2180" i="1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r</m:t>
                        </m:r>
                      </m:e>
                      <m:sub>
                        <m:r>
                          <a:rPr lang="en-US" sz="2180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sub>
                    </m:sSub>
                    <m: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(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l</m:t>
                    </m:r>
                    <m: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)</m:t>
                    </m:r>
                  </m:oMath>
                </a14:m>
                <a:endParaRPr lang="en-US" sz="2180" baseline="-25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180" dirty="0"/>
                  <a:t>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i="0" dirty="0" smtClean="0">
                        <a:latin typeface="Cambria Math" panose="02040503050406030204" pitchFamily="18" charset="0"/>
                        <a:sym typeface="Wingdings" pitchFamily="2" charset="2"/>
                      </a:rPr>
                      <m:t>F</m:t>
                    </m:r>
                    <m:sSup>
                      <m:sSupPr>
                        <m:ctrlPr>
                          <a:rPr lang="en-US" sz="218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e</m:t>
                        </m:r>
                      </m:e>
                      <m:sup>
                        <m:r>
                          <a:rPr lang="en-US" sz="218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3+</m:t>
                        </m:r>
                      </m:sup>
                    </m:sSup>
                    <m:d>
                      <m:dPr>
                        <m:ctrlPr>
                          <a:rPr lang="en-US" sz="218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80" b="0" i="0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aq</m:t>
                        </m:r>
                      </m:e>
                    </m:d>
                  </m:oMath>
                </a14:m>
                <a:r>
                  <a:rPr lang="en-US" sz="2180" dirty="0"/>
                  <a:t> + 6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B</m:t>
                    </m:r>
                    <m:sSup>
                      <m:sSupPr>
                        <m:ctrlPr>
                          <a:rPr lang="en-US" sz="218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 sz="218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180" dirty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aq</m:t>
                    </m:r>
                    <m:r>
                      <a:rPr lang="en-US" sz="2180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180" dirty="0"/>
                  <a:t> </a:t>
                </a:r>
                <a14:m>
                  <m:oMath xmlns:m="http://schemas.openxmlformats.org/officeDocument/2006/math">
                    <m: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→</m:t>
                    </m:r>
                  </m:oMath>
                </a14:m>
                <a:r>
                  <a:rPr lang="en-US" sz="2180" dirty="0">
                    <a:sym typeface="Wingdings" pitchFamily="2" charset="2"/>
                  </a:rPr>
                  <a:t> 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Fe</m:t>
                    </m:r>
                    <m:d>
                      <m:dPr>
                        <m:ctrlPr>
                          <a:rPr lang="en-US" sz="2180" i="1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s</m:t>
                        </m:r>
                      </m:e>
                    </m:d>
                  </m:oMath>
                </a14:m>
                <a:r>
                  <a:rPr lang="en-US" sz="2180" dirty="0">
                    <a:sym typeface="Wingdings" pitchFamily="2" charset="2"/>
                  </a:rPr>
                  <a:t> + 3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B</m:t>
                    </m:r>
                    <m:sSub>
                      <m:sSubPr>
                        <m:ctrlPr>
                          <a:rPr lang="en-US" sz="2180" i="1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r</m:t>
                        </m:r>
                      </m:e>
                      <m:sub>
                        <m:r>
                          <a:rPr lang="en-US" sz="2180" dirty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2</m:t>
                        </m:r>
                      </m:sub>
                    </m:sSub>
                    <m: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(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l</m:t>
                    </m:r>
                    <m:r>
                      <a:rPr lang="en-US" sz="2180" dirty="0">
                        <a:latin typeface="Cambria Math" panose="02040503050406030204" pitchFamily="18" charset="0"/>
                        <a:sym typeface="Wingdings" pitchFamily="2" charset="2"/>
                      </a:rPr>
                      <m:t>)</m:t>
                    </m:r>
                  </m:oMath>
                </a14:m>
                <a:endParaRPr lang="en-US" sz="218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95087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0DB7448-05AA-4F52-AD2C-18C90865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Balancing redox reactions in acidic </a:t>
            </a:r>
            <a:r>
              <a:rPr lang="en-US" sz="3600" dirty="0" err="1"/>
              <a:t>sol’n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Balance the following reaction in acidic solution.</a:t>
                </a:r>
              </a:p>
              <a:p>
                <a:pPr marL="0" indent="0">
                  <a:buNone/>
                </a:pPr>
                <a:br>
                  <a:rPr lang="en-US" sz="24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i="0" dirty="0" smtClean="0">
                          <a:latin typeface="Cambria Math" panose="02040503050406030204" pitchFamily="18" charset="0"/>
                        </a:rPr>
                        <m:t>S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i="0" dirty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p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r>
                        <a:rPr lang="en-US" sz="2400" b="0" i="0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 i="0" dirty="0" err="1" smtClean="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 i="0" dirty="0" smtClean="0">
                          <a:latin typeface="Cambria Math" panose="02040503050406030204" pitchFamily="18" charset="0"/>
                        </a:rPr>
                        <m:t>) + </m:t>
                      </m:r>
                      <m:sSup>
                        <m:sSup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4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latin typeface="Cambria Math" panose="02040503050406030204" pitchFamily="18" charset="0"/>
                                </a:rPr>
                                <m:t>ClO</m:t>
                              </m:r>
                            </m:e>
                            <m:sub>
                              <m:r>
                                <a:rPr lang="en-US" sz="2400" b="0" i="0" dirty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i="0" dirty="0" err="1" smtClean="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 b="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→</m:t>
                      </m:r>
                      <m:r>
                        <a:rPr lang="en-US" sz="240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S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i="0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n</m:t>
                          </m:r>
                        </m:e>
                        <m:sup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4+</m:t>
                          </m:r>
                        </m:sup>
                      </m:sSup>
                      <m:r>
                        <a:rPr lang="en-US" sz="2400" i="0" baseline="3000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 </m:t>
                      </m:r>
                      <m:r>
                        <a:rPr lang="en-US" sz="240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 i="0" dirty="0" err="1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aq</m:t>
                      </m:r>
                      <m:r>
                        <a:rPr lang="en-US" sz="240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) + </m:t>
                      </m:r>
                      <m:r>
                        <m:rPr>
                          <m:sty m:val="p"/>
                        </m:rPr>
                        <a:rPr lang="en-US" sz="240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C</m:t>
                      </m:r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i="0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l</m:t>
                          </m:r>
                        </m:e>
                        <m:sup>
                          <m:r>
                            <a:rPr lang="en-US" sz="2400" b="0" i="0" dirty="0" smtClean="0"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−</m:t>
                          </m:r>
                        </m:sup>
                      </m:sSup>
                      <m:r>
                        <a:rPr lang="en-US" sz="240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 i="0" dirty="0" err="1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aq</m:t>
                      </m:r>
                      <m:r>
                        <a:rPr lang="en-US" sz="2400" i="0" dirty="0" smtClean="0">
                          <a:latin typeface="Cambria Math" panose="02040503050406030204" pitchFamily="18" charset="0"/>
                          <a:sym typeface="Wingdings" pitchFamily="2" charset="2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7984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FBBD1A3-1542-4E06-8C98-327BD9620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Balancing redox reactions in basic </a:t>
            </a:r>
            <a:r>
              <a:rPr lang="en-US" sz="3600" dirty="0" err="1"/>
              <a:t>sol’n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Balance the following reaction in basic solution.</a:t>
                </a:r>
              </a:p>
              <a:p>
                <a:pPr marL="0" indent="0">
                  <a:buNone/>
                </a:pPr>
                <a:br>
                  <a:rPr lang="en-US" sz="24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A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NO</m:t>
                              </m:r>
                            </m:e>
                            <m:sub>
                              <m: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As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907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Balancing Redox Reactions in Acidic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Write the balance equation for the reaction below in acidic solution.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Zn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Zn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7835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Half Reactions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Zn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Zn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Zn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Zn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297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Balance the atoms of all the elements except O and H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Zn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Zn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2 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3798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Balancing O 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243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Zn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Zn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2 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+5 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3408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Balancing H using</a:t>
                </a:r>
                <a:r>
                  <a:rPr lang="en-US" i="1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243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Zn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Zn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>
                          <a:latin typeface="Cambria Math" panose="02040503050406030204" pitchFamily="18" charset="0"/>
                        </a:rPr>
                        <m:t>10 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+ 2 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+5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8115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Balancing Charge by Adding Electrons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Zn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Zn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8 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+10 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+ 2 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+5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7128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 the Half-Equations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Zn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Zn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8 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+10 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+ 2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N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+5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4 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Zn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4 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Zn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+8 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8 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+10 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+ 2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N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+5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4 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Zn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+2 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N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+10 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4 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Zn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+5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612648" y="4292662"/>
            <a:ext cx="8153400" cy="76332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3306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3571</TotalTime>
  <Words>1131</Words>
  <Application>Microsoft Office PowerPoint</Application>
  <PresentationFormat>On-screen Show (4:3)</PresentationFormat>
  <Paragraphs>150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Calibri</vt:lpstr>
      <vt:lpstr>Cambria Math</vt:lpstr>
      <vt:lpstr>Wingdings</vt:lpstr>
      <vt:lpstr>Wingdings 2</vt:lpstr>
      <vt:lpstr>Median1</vt:lpstr>
      <vt:lpstr>Chapter 17 Part 2</vt:lpstr>
      <vt:lpstr>Balancing Redox Reactions in Acidic Solution</vt:lpstr>
      <vt:lpstr>Balancing Redox Reactions in Acidic Solution</vt:lpstr>
      <vt:lpstr>Write Half Reactions</vt:lpstr>
      <vt:lpstr>Balance the atoms of all the elements except O and H</vt:lpstr>
      <vt:lpstr>Balancing O using H_2 O</vt:lpstr>
      <vt:lpstr>Balancing H using H^+</vt:lpstr>
      <vt:lpstr>Balancing Charge by Adding Electrons</vt:lpstr>
      <vt:lpstr>Combine the Half-Equations</vt:lpstr>
      <vt:lpstr>Balancing Redox Reactions in Basic Solution</vt:lpstr>
      <vt:lpstr>Balancing Redox Reactions in Basic Solution</vt:lpstr>
      <vt:lpstr>Write Half Reactions</vt:lpstr>
      <vt:lpstr>Balance the atoms of all the elements except O and H</vt:lpstr>
      <vt:lpstr>Balancing O using H_2 O</vt:lpstr>
      <vt:lpstr>Balancing H using H^+</vt:lpstr>
      <vt:lpstr>Balancing Charge by Adding Electrons</vt:lpstr>
      <vt:lpstr>Combine the Half-Equations</vt:lpstr>
      <vt:lpstr>Add OH^- to both sides for every H^+</vt:lpstr>
      <vt:lpstr>Combine H^+ with OH^- to make H_2 O</vt:lpstr>
      <vt:lpstr>Cancel extra H_2 O</vt:lpstr>
      <vt:lpstr>Half Reactions</vt:lpstr>
      <vt:lpstr>Balancing Redox Reactions</vt:lpstr>
      <vt:lpstr>Balancing redox reactions in acidic sol’n</vt:lpstr>
      <vt:lpstr>Balancing redox reactions in basic sol’n</vt:lpstr>
    </vt:vector>
  </TitlesOfParts>
  <Company>ASU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 Part 3</dc:title>
  <dc:creator>ITS</dc:creator>
  <cp:lastModifiedBy>Walter Turner</cp:lastModifiedBy>
  <cp:revision>100</cp:revision>
  <dcterms:created xsi:type="dcterms:W3CDTF">2018-02-19T17:36:24Z</dcterms:created>
  <dcterms:modified xsi:type="dcterms:W3CDTF">2022-04-24T18:46:37Z</dcterms:modified>
</cp:coreProperties>
</file>