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sldIdLst>
    <p:sldId id="256" r:id="rId2"/>
    <p:sldId id="281" r:id="rId3"/>
    <p:sldId id="285" r:id="rId4"/>
    <p:sldId id="286" r:id="rId5"/>
    <p:sldId id="287" r:id="rId6"/>
    <p:sldId id="291" r:id="rId7"/>
    <p:sldId id="292" r:id="rId8"/>
    <p:sldId id="294" r:id="rId9"/>
    <p:sldId id="295" r:id="rId10"/>
    <p:sldId id="288" r:id="rId11"/>
    <p:sldId id="289" r:id="rId12"/>
    <p:sldId id="290" r:id="rId13"/>
    <p:sldId id="296" r:id="rId14"/>
    <p:sldId id="297" r:id="rId15"/>
    <p:sldId id="298" r:id="rId16"/>
    <p:sldId id="299"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aramond"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83" d="100"/>
          <a:sy n="83" d="100"/>
        </p:scale>
        <p:origin x="1435" y="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46091"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4609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B6EE4ADA-B9BA-4621-8963-B9255F9D2D6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F507B8A8-D8AF-4818-9C86-FAE33099E65D}"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76AC9FEB-FAA8-43F6-A0AD-D9E5C21DA49C}"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27470146-DB6F-4313-9D31-8A76BB1047A9}"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1D56C7D0-038E-496E-AA42-30D64A91602B}"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99EF8E6A-DE9C-4A23-9C01-0EF9FF907331}"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A3C243EB-7174-4B6D-B44B-1A89F19A9236}"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BA9B420D-B36E-4661-B90B-9A1108751545}"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7B13E7BD-216F-4A85-B535-D40AD651794A}"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9388B25D-8264-45B3-AC35-0CC7C4C270CC}"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183FC7DA-52A5-48EF-91AF-D346CDAC7515}"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4505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02B3D6E9-0057-4D78-AAE4-A562674C7A3E}" type="slidenum">
              <a:rPr lang="en-US"/>
              <a:pPr>
                <a:defRPr/>
              </a:pPr>
              <a:t>‹#›</a:t>
            </a:fld>
            <a:endParaRPr 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4506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4506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4506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4506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4506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4506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4506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4506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507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p>
        </p:txBody>
      </p:sp>
      <p:sp>
        <p:nvSpPr>
          <p:cNvPr id="4507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702"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_cE6MYk4KV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Jg3ZU7yN8j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7Jw2Is0wqyc" TargetMode="External"/><Relationship Id="rId2" Type="http://schemas.openxmlformats.org/officeDocument/2006/relationships/hyperlink" Target="https://www.youtube.com/watch?v=SI-xdQWLjs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4ex--ssXGx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defRPr/>
            </a:pPr>
            <a:r>
              <a:rPr lang="en-US" dirty="0"/>
              <a:t>Treatment</a:t>
            </a:r>
          </a:p>
        </p:txBody>
      </p:sp>
      <p:sp>
        <p:nvSpPr>
          <p:cNvPr id="4099" name="Rectangle 3"/>
          <p:cNvSpPr>
            <a:spLocks noGrp="1" noChangeArrowheads="1"/>
          </p:cNvSpPr>
          <p:nvPr>
            <p:ph type="subTitle" idx="1"/>
          </p:nvPr>
        </p:nvSpPr>
        <p:spPr/>
        <p:txBody>
          <a:bodyPr/>
          <a:lstStyle/>
          <a:p>
            <a:pPr eaLnBrk="1" hangingPunct="1">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099">
                                            <p:txEl>
                                              <p:pRg st="0" end="0"/>
                                            </p:txEl>
                                          </p:spTgt>
                                        </p:tgtEl>
                                        <p:attrNameLst>
                                          <p:attrName>style.visibility</p:attrName>
                                        </p:attrNameLst>
                                      </p:cBhvr>
                                      <p:to>
                                        <p:strVal val="visible"/>
                                      </p:to>
                                    </p:set>
                                    <p:animEffect transition="in" filter="fade">
                                      <p:cBhvr>
                                        <p:cTn id="12" dur="2000"/>
                                        <p:tgtEl>
                                          <p:spTgt spid="4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Drug Court or TASK</a:t>
            </a:r>
          </a:p>
        </p:txBody>
      </p:sp>
      <p:sp>
        <p:nvSpPr>
          <p:cNvPr id="3" name="Content Placeholder 2"/>
          <p:cNvSpPr>
            <a:spLocks noGrp="1"/>
          </p:cNvSpPr>
          <p:nvPr>
            <p:ph idx="1"/>
          </p:nvPr>
        </p:nvSpPr>
        <p:spPr/>
        <p:txBody>
          <a:bodyPr/>
          <a:lstStyle/>
          <a:p>
            <a:r>
              <a:rPr lang="en-US" dirty="0"/>
              <a:t>We have a Jefferson County Drug Court</a:t>
            </a:r>
          </a:p>
          <a:p>
            <a:r>
              <a:rPr lang="en-US" dirty="0" err="1"/>
              <a:t>Defendents</a:t>
            </a:r>
            <a:r>
              <a:rPr lang="en-US" dirty="0"/>
              <a:t> have to stay drug-free, may have to go to treatment, get a job in order to escape conviction</a:t>
            </a:r>
          </a:p>
          <a:p>
            <a:r>
              <a:rPr lang="en-US" dirty="0"/>
              <a:t>Threat of incarceration and frequent drug testing are essential to program</a:t>
            </a:r>
          </a:p>
          <a:p>
            <a:r>
              <a:rPr lang="en-US" dirty="0"/>
              <a:t>Disadvantages?  Could argue that this is forced treatment, but that can work.</a:t>
            </a:r>
          </a:p>
          <a:p>
            <a:r>
              <a:rPr lang="en-US" dirty="0">
                <a:hlinkClick r:id="rId2"/>
              </a:rPr>
              <a:t>http://www.youtube.com/watch?v=_cE6MYk4KVA</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Therapeutic Community</a:t>
            </a:r>
          </a:p>
        </p:txBody>
      </p:sp>
      <p:sp>
        <p:nvSpPr>
          <p:cNvPr id="3" name="Content Placeholder 2"/>
          <p:cNvSpPr>
            <a:spLocks noGrp="1"/>
          </p:cNvSpPr>
          <p:nvPr>
            <p:ph idx="1"/>
          </p:nvPr>
        </p:nvSpPr>
        <p:spPr/>
        <p:txBody>
          <a:bodyPr/>
          <a:lstStyle/>
          <a:p>
            <a:r>
              <a:rPr lang="en-US" sz="2800" dirty="0"/>
              <a:t>Example is </a:t>
            </a:r>
            <a:r>
              <a:rPr lang="en-US" sz="2800" dirty="0" err="1"/>
              <a:t>Delancey</a:t>
            </a:r>
            <a:r>
              <a:rPr lang="en-US" sz="2800" dirty="0"/>
              <a:t> Street Foundation in San Francisco</a:t>
            </a:r>
          </a:p>
          <a:p>
            <a:pPr lvl="1"/>
            <a:r>
              <a:rPr lang="en-US" sz="2400" dirty="0"/>
              <a:t>This program pays for itself</a:t>
            </a:r>
          </a:p>
          <a:p>
            <a:r>
              <a:rPr lang="en-US" sz="2800" dirty="0"/>
              <a:t>Surrogate family and communal support group</a:t>
            </a:r>
          </a:p>
          <a:p>
            <a:r>
              <a:rPr lang="en-US" sz="2800" dirty="0"/>
              <a:t>Treatment is regimented, goes through specific stages, in order</a:t>
            </a:r>
          </a:p>
          <a:p>
            <a:r>
              <a:rPr lang="en-US" sz="2800" dirty="0"/>
              <a:t>Facilities run by ex-addicts</a:t>
            </a:r>
          </a:p>
          <a:p>
            <a:r>
              <a:rPr lang="en-US" sz="2800" dirty="0"/>
              <a:t>Arduous screening process keeps out those who would fail, so hard to evaluate </a:t>
            </a:r>
            <a:r>
              <a:rPr lang="en-US" sz="2800"/>
              <a:t>success rates</a:t>
            </a:r>
            <a:r>
              <a:rPr lang="en-US" sz="2800">
                <a:hlinkClick r:id="rId2"/>
              </a:rPr>
              <a:t>https</a:t>
            </a:r>
            <a:r>
              <a:rPr lang="en-US" sz="2800" dirty="0">
                <a:hlinkClick r:id="rId2"/>
              </a:rPr>
              <a:t>://www.youtube.com/watch?v=Jg3ZU7yN8jM</a:t>
            </a:r>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Alcoholics Anonymous</a:t>
            </a:r>
          </a:p>
        </p:txBody>
      </p:sp>
      <p:sp>
        <p:nvSpPr>
          <p:cNvPr id="3" name="Content Placeholder 2"/>
          <p:cNvSpPr>
            <a:spLocks noGrp="1"/>
          </p:cNvSpPr>
          <p:nvPr>
            <p:ph idx="1"/>
          </p:nvPr>
        </p:nvSpPr>
        <p:spPr/>
        <p:txBody>
          <a:bodyPr/>
          <a:lstStyle/>
          <a:p>
            <a:r>
              <a:rPr lang="en-US" sz="2400" dirty="0"/>
              <a:t>Group therapy</a:t>
            </a:r>
          </a:p>
          <a:p>
            <a:pPr lvl="1"/>
            <a:r>
              <a:rPr lang="en-US" sz="2000" dirty="0"/>
              <a:t>Fellowship with other alcoholics, telling story</a:t>
            </a:r>
          </a:p>
          <a:p>
            <a:pPr lvl="1"/>
            <a:r>
              <a:rPr lang="en-US" sz="2000" dirty="0"/>
              <a:t>12 steps</a:t>
            </a:r>
          </a:p>
          <a:p>
            <a:pPr lvl="1"/>
            <a:r>
              <a:rPr lang="en-US" sz="2000" dirty="0"/>
              <a:t>Disease model (powerless over alcohol)</a:t>
            </a:r>
          </a:p>
          <a:p>
            <a:r>
              <a:rPr lang="en-US" sz="2400" dirty="0"/>
              <a:t>Advantages?</a:t>
            </a:r>
          </a:p>
          <a:p>
            <a:pPr lvl="1"/>
            <a:r>
              <a:rPr lang="en-US" sz="2000" dirty="0"/>
              <a:t>Paired up with a sponsor to increase success rate</a:t>
            </a:r>
          </a:p>
          <a:p>
            <a:pPr lvl="1"/>
            <a:r>
              <a:rPr lang="en-US" sz="2000" dirty="0"/>
              <a:t>Group therapy can be very effective; holds addict accountable</a:t>
            </a:r>
          </a:p>
          <a:p>
            <a:pPr lvl="1"/>
            <a:r>
              <a:rPr lang="en-US" sz="2000" dirty="0"/>
              <a:t>Anonymity is desired by many people </a:t>
            </a:r>
            <a:r>
              <a:rPr lang="en-US" sz="2000"/>
              <a:t>attending meetings</a:t>
            </a:r>
            <a:endParaRPr lang="en-US" sz="2000" dirty="0"/>
          </a:p>
          <a:p>
            <a:r>
              <a:rPr lang="en-US" sz="2400" dirty="0"/>
              <a:t>Disadvantages</a:t>
            </a:r>
          </a:p>
          <a:p>
            <a:pPr lvl="1"/>
            <a:r>
              <a:rPr lang="en-US" sz="2000" dirty="0"/>
              <a:t>Very spiritual (although some see this as advantage)</a:t>
            </a:r>
          </a:p>
          <a:p>
            <a:pPr lvl="1"/>
            <a:r>
              <a:rPr lang="en-US" sz="2000" dirty="0"/>
              <a:t>Emphasis on total abstinence</a:t>
            </a:r>
          </a:p>
          <a:p>
            <a:pPr lvl="1"/>
            <a:r>
              <a:rPr lang="en-US" sz="2000" dirty="0"/>
              <a:t>Not sure of success rates b/c it is anonymous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12 Steps of Alcoholic Anonymous</a:t>
            </a:r>
          </a:p>
        </p:txBody>
      </p:sp>
      <p:sp>
        <p:nvSpPr>
          <p:cNvPr id="3" name="Content Placeholder 2"/>
          <p:cNvSpPr>
            <a:spLocks noGrp="1"/>
          </p:cNvSpPr>
          <p:nvPr>
            <p:ph idx="1"/>
          </p:nvPr>
        </p:nvSpPr>
        <p:spPr/>
        <p:txBody>
          <a:bodyPr/>
          <a:lstStyle/>
          <a:p>
            <a:pPr>
              <a:buNone/>
            </a:pPr>
            <a:r>
              <a:rPr lang="en-US" dirty="0"/>
              <a:t>1. We admitted we were powerless over alcohol -that our lives had become unmanageable.</a:t>
            </a:r>
          </a:p>
          <a:p>
            <a:pPr>
              <a:buNone/>
            </a:pPr>
            <a:r>
              <a:rPr lang="en-US" dirty="0"/>
              <a:t>2. We came to believe that a Power greater than ourselves could restore us to sanity.</a:t>
            </a:r>
          </a:p>
          <a:p>
            <a:pPr>
              <a:buNone/>
            </a:pPr>
            <a:r>
              <a:rPr lang="en-US" dirty="0"/>
              <a:t>3. We made a decision to turn our will and our lives over to the care of God </a:t>
            </a:r>
            <a:r>
              <a:rPr lang="en-US" i="1" dirty="0"/>
              <a:t>as we understood Him.</a:t>
            </a:r>
          </a:p>
          <a:p>
            <a:pPr>
              <a:buNone/>
            </a:pPr>
            <a:r>
              <a:rPr lang="en-US" dirty="0"/>
              <a:t>4. We made a searching and fearless moral inventory of ourselves.</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001643"/>
          </a:xfrm>
          <a:prstGeom prst="rect">
            <a:avLst/>
          </a:prstGeom>
        </p:spPr>
        <p:txBody>
          <a:bodyPr wrap="square">
            <a:spAutoFit/>
          </a:bodyPr>
          <a:lstStyle/>
          <a:p>
            <a:endParaRPr lang="en-US" sz="3200" dirty="0"/>
          </a:p>
          <a:p>
            <a:endParaRPr lang="en-US" sz="3200" dirty="0"/>
          </a:p>
          <a:p>
            <a:r>
              <a:rPr lang="en-US" sz="3200" dirty="0"/>
              <a:t>5.  We admitted to God, to ourselves, and to another        human being the exact nature of our wrongs.</a:t>
            </a:r>
          </a:p>
          <a:p>
            <a:r>
              <a:rPr lang="en-US" sz="3200" dirty="0"/>
              <a:t>6. We were entirely ready to have God remove all these defects of character.</a:t>
            </a:r>
          </a:p>
          <a:p>
            <a:r>
              <a:rPr lang="en-US" sz="3200" dirty="0"/>
              <a:t>7. We humbly asked Him to remove our shortcomings.</a:t>
            </a:r>
          </a:p>
          <a:p>
            <a:r>
              <a:rPr lang="en-US" sz="3200" dirty="0"/>
              <a:t>8. We made a list of all persons we had harmed, and became willing to make amends to them all.</a:t>
            </a:r>
          </a:p>
          <a:p>
            <a:r>
              <a:rPr lang="en-US" sz="3200" dirty="0"/>
              <a:t>9. We made direct amends to such people wherever possible, except when to do so would injure them or others.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6001643"/>
          </a:xfrm>
          <a:prstGeom prst="rect">
            <a:avLst/>
          </a:prstGeom>
        </p:spPr>
        <p:txBody>
          <a:bodyPr wrap="square">
            <a:spAutoFit/>
          </a:bodyPr>
          <a:lstStyle/>
          <a:p>
            <a:endParaRPr lang="en-US" sz="3200" dirty="0"/>
          </a:p>
          <a:p>
            <a:endParaRPr lang="en-US" sz="3200" dirty="0"/>
          </a:p>
          <a:p>
            <a:endParaRPr lang="en-US" sz="3200" dirty="0"/>
          </a:p>
          <a:p>
            <a:r>
              <a:rPr lang="en-US" sz="3200" dirty="0"/>
              <a:t>10. We continued to take personal inventory and when we were wrong promptly admitted it.</a:t>
            </a:r>
          </a:p>
          <a:p>
            <a:r>
              <a:rPr lang="en-US" sz="3200" dirty="0"/>
              <a:t>11. We sought through prayer and meditation to improve our conscious contact with God, as we understood Him, praying only for knowledge of His will for us and the power to carry that out.</a:t>
            </a:r>
          </a:p>
          <a:p>
            <a:r>
              <a:rPr lang="en-US" sz="3200" dirty="0"/>
              <a:t>12. Having had a spiritual awakening as the result of these Steps, we tried to carry this message to alcoholics, and to practice these principles in all our affairs.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hlinkClick r:id="rId2"/>
              </a:rPr>
              <a:t>https://www.youtube.com/watch?v=SI-xdQWLjsE</a:t>
            </a:r>
            <a:r>
              <a:rPr lang="en-US" dirty="0"/>
              <a:t> watch 4.25 – 8.33</a:t>
            </a:r>
          </a:p>
          <a:p>
            <a:r>
              <a:rPr lang="en-US" dirty="0"/>
              <a:t>The movie “When a Man Loves a Woman” is a good, realistic, look at alcoholism and how it affects a family.  At the end, Meg Ryan does a talk for a “speaker meeting”.  </a:t>
            </a:r>
          </a:p>
          <a:p>
            <a:r>
              <a:rPr lang="en-US">
                <a:hlinkClick r:id="rId3"/>
              </a:rPr>
              <a:t>https://www.youtube.com/watch?v=7Jw2Is0wqyc</a:t>
            </a:r>
            <a:endParaRPr lang="en-US" dirty="0"/>
          </a:p>
        </p:txBody>
      </p:sp>
    </p:spTree>
    <p:extLst>
      <p:ext uri="{BB962C8B-B14F-4D97-AF65-F5344CB8AC3E}">
        <p14:creationId xmlns:p14="http://schemas.microsoft.com/office/powerpoint/2010/main" val="971088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pPr eaLnBrk="1" hangingPunct="1">
              <a:defRPr/>
            </a:pPr>
            <a:r>
              <a:rPr lang="en-US" b="0" dirty="0"/>
              <a:t>13 Principles of Effective Drug Addiction Treatment (</a:t>
            </a:r>
            <a:r>
              <a:rPr lang="en-US" b="0" dirty="0" err="1"/>
              <a:t>tx</a:t>
            </a:r>
            <a:r>
              <a:rPr lang="en-US" b="0" dirty="0"/>
              <a:t>)</a:t>
            </a:r>
          </a:p>
        </p:txBody>
      </p:sp>
      <p:sp>
        <p:nvSpPr>
          <p:cNvPr id="49155" name="Rectangle 3"/>
          <p:cNvSpPr>
            <a:spLocks noGrp="1" noChangeArrowheads="1"/>
          </p:cNvSpPr>
          <p:nvPr>
            <p:ph type="body" idx="1"/>
          </p:nvPr>
        </p:nvSpPr>
        <p:spPr/>
        <p:txBody>
          <a:bodyPr/>
          <a:lstStyle/>
          <a:p>
            <a:pPr eaLnBrk="1" hangingPunct="1">
              <a:defRPr/>
            </a:pPr>
            <a:r>
              <a:rPr lang="en-US" dirty="0"/>
              <a:t>No single treatment is appropriate for all</a:t>
            </a:r>
          </a:p>
          <a:p>
            <a:pPr eaLnBrk="1" hangingPunct="1">
              <a:defRPr/>
            </a:pPr>
            <a:r>
              <a:rPr lang="en-US" dirty="0"/>
              <a:t>Treatment needs to be readily available</a:t>
            </a:r>
          </a:p>
          <a:p>
            <a:pPr eaLnBrk="1" hangingPunct="1">
              <a:defRPr/>
            </a:pPr>
            <a:r>
              <a:rPr lang="en-US" dirty="0"/>
              <a:t>Effective treatment attends to multiple needs (not just drug use)</a:t>
            </a:r>
          </a:p>
          <a:p>
            <a:pPr eaLnBrk="1" hangingPunct="1">
              <a:defRPr/>
            </a:pPr>
            <a:r>
              <a:rPr lang="en-US" dirty="0"/>
              <a:t>Treatment needs to be flexible and provide ongoing assessments of patient needs</a:t>
            </a:r>
          </a:p>
          <a:p>
            <a:pPr eaLnBrk="1" hangingPunct="1">
              <a:defRPr/>
            </a:pPr>
            <a:r>
              <a:rPr lang="en-US" dirty="0"/>
              <a:t>Remaining in treatment for an adequate period of time is critical for effectiveness (often 3 months)</a:t>
            </a:r>
          </a:p>
          <a:p>
            <a:pPr eaLnBrk="1" hangingPunct="1">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pPr eaLnBrk="1" hangingPunct="1">
              <a:defRPr/>
            </a:pPr>
            <a:r>
              <a:rPr lang="en-US" b="0" dirty="0"/>
              <a:t>13 Principles of Effective Drug Addiction Treatment (</a:t>
            </a:r>
            <a:r>
              <a:rPr lang="en-US" b="0" dirty="0" err="1"/>
              <a:t>tx</a:t>
            </a:r>
            <a:r>
              <a:rPr lang="en-US" b="0" dirty="0"/>
              <a:t>)</a:t>
            </a:r>
          </a:p>
        </p:txBody>
      </p:sp>
      <p:sp>
        <p:nvSpPr>
          <p:cNvPr id="49155" name="Rectangle 3"/>
          <p:cNvSpPr>
            <a:spLocks noGrp="1" noChangeArrowheads="1"/>
          </p:cNvSpPr>
          <p:nvPr>
            <p:ph type="body" idx="1"/>
          </p:nvPr>
        </p:nvSpPr>
        <p:spPr/>
        <p:txBody>
          <a:bodyPr/>
          <a:lstStyle/>
          <a:p>
            <a:pPr eaLnBrk="1" hangingPunct="1">
              <a:defRPr/>
            </a:pPr>
            <a:r>
              <a:rPr lang="en-US" dirty="0"/>
              <a:t>Individual and/or group counseling and other behavioral therapies are critical components of effective </a:t>
            </a:r>
            <a:r>
              <a:rPr lang="en-US" dirty="0" err="1"/>
              <a:t>tx</a:t>
            </a:r>
            <a:endParaRPr lang="en-US" dirty="0"/>
          </a:p>
          <a:p>
            <a:pPr eaLnBrk="1" hangingPunct="1">
              <a:defRPr/>
            </a:pPr>
            <a:r>
              <a:rPr lang="en-US" dirty="0"/>
              <a:t>Medications are an important element</a:t>
            </a:r>
          </a:p>
          <a:p>
            <a:pPr eaLnBrk="1" hangingPunct="1">
              <a:defRPr/>
            </a:pPr>
            <a:r>
              <a:rPr lang="en-US" dirty="0"/>
              <a:t>Addicted individuals with coexisting mental disorders should have both disorders treated in an integrated way</a:t>
            </a:r>
          </a:p>
          <a:p>
            <a:pPr eaLnBrk="1" hangingPunct="1">
              <a:defRPr/>
            </a:pPr>
            <a:r>
              <a:rPr lang="en-US" dirty="0"/>
              <a:t>Medical detoxification is only the first stage of addiction treatment</a:t>
            </a:r>
          </a:p>
          <a:p>
            <a:pPr eaLnBrk="1" hangingPunct="1">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pPr eaLnBrk="1" hangingPunct="1">
              <a:defRPr/>
            </a:pPr>
            <a:r>
              <a:rPr lang="en-US" b="0" dirty="0"/>
              <a:t>13 Principles of Effective Drug Addiction Treatment (</a:t>
            </a:r>
            <a:r>
              <a:rPr lang="en-US" b="0" dirty="0" err="1"/>
              <a:t>tx</a:t>
            </a:r>
            <a:r>
              <a:rPr lang="en-US" b="0" dirty="0"/>
              <a:t>)</a:t>
            </a:r>
          </a:p>
        </p:txBody>
      </p:sp>
      <p:sp>
        <p:nvSpPr>
          <p:cNvPr id="49155" name="Rectangle 3"/>
          <p:cNvSpPr>
            <a:spLocks noGrp="1" noChangeArrowheads="1"/>
          </p:cNvSpPr>
          <p:nvPr>
            <p:ph type="body" idx="1"/>
          </p:nvPr>
        </p:nvSpPr>
        <p:spPr/>
        <p:txBody>
          <a:bodyPr/>
          <a:lstStyle/>
          <a:p>
            <a:pPr eaLnBrk="1" hangingPunct="1">
              <a:defRPr/>
            </a:pPr>
            <a:r>
              <a:rPr lang="en-US" dirty="0" err="1"/>
              <a:t>Tx</a:t>
            </a:r>
            <a:r>
              <a:rPr lang="en-US" dirty="0"/>
              <a:t> does not need to be voluntary to be effective</a:t>
            </a:r>
          </a:p>
          <a:p>
            <a:pPr eaLnBrk="1" hangingPunct="1">
              <a:defRPr/>
            </a:pPr>
            <a:r>
              <a:rPr lang="en-US" dirty="0"/>
              <a:t>Possible drug use during </a:t>
            </a:r>
            <a:r>
              <a:rPr lang="en-US" dirty="0" err="1"/>
              <a:t>tx</a:t>
            </a:r>
            <a:r>
              <a:rPr lang="en-US" dirty="0"/>
              <a:t> must be monitored continuously</a:t>
            </a:r>
          </a:p>
          <a:p>
            <a:pPr eaLnBrk="1" hangingPunct="1">
              <a:defRPr/>
            </a:pPr>
            <a:r>
              <a:rPr lang="en-US" dirty="0" err="1"/>
              <a:t>Tx</a:t>
            </a:r>
            <a:r>
              <a:rPr lang="en-US" dirty="0"/>
              <a:t> programs should provide assessment for HIV/AIDS, hepatitis B and C, and other infectious diseases, and counseling to help change </a:t>
            </a:r>
            <a:r>
              <a:rPr lang="en-US" dirty="0" err="1"/>
              <a:t>bx</a:t>
            </a:r>
            <a:endParaRPr lang="en-US" dirty="0"/>
          </a:p>
          <a:p>
            <a:pPr eaLnBrk="1" hangingPunct="1">
              <a:defRPr/>
            </a:pPr>
            <a:r>
              <a:rPr lang="en-US" dirty="0"/>
              <a:t>Recovery can be a long-term process and frequently requires multiple episodes of </a:t>
            </a:r>
            <a:r>
              <a:rPr lang="en-US" dirty="0" err="1"/>
              <a:t>tx</a:t>
            </a:r>
            <a:endParaRPr lang="en-US" dirty="0"/>
          </a:p>
          <a:p>
            <a:pPr eaLnBrk="1" hangingPunct="1">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Methadone Maintenance</a:t>
            </a:r>
          </a:p>
        </p:txBody>
      </p:sp>
      <p:sp>
        <p:nvSpPr>
          <p:cNvPr id="3" name="Content Placeholder 2"/>
          <p:cNvSpPr>
            <a:spLocks noGrp="1"/>
          </p:cNvSpPr>
          <p:nvPr>
            <p:ph idx="1"/>
          </p:nvPr>
        </p:nvSpPr>
        <p:spPr/>
        <p:txBody>
          <a:bodyPr/>
          <a:lstStyle/>
          <a:p>
            <a:r>
              <a:rPr lang="en-US" dirty="0"/>
              <a:t>Can be taken orally, lasts 24 hours</a:t>
            </a:r>
          </a:p>
          <a:p>
            <a:r>
              <a:rPr lang="en-US" dirty="0"/>
              <a:t>Pain-relieving action like morphine</a:t>
            </a:r>
          </a:p>
          <a:p>
            <a:r>
              <a:rPr lang="en-US" dirty="0"/>
              <a:t>All indicators of general health improve</a:t>
            </a:r>
          </a:p>
          <a:p>
            <a:r>
              <a:rPr lang="en-US" dirty="0"/>
              <a:t>Few or No adverse effects on cognitive or motor function, performance of skilled tasks, or memory</a:t>
            </a:r>
          </a:p>
          <a:p>
            <a:r>
              <a:rPr lang="en-US" dirty="0"/>
              <a:t>Does not provide main hedonic effect of heroin</a:t>
            </a:r>
          </a:p>
          <a:p>
            <a:r>
              <a:rPr lang="en-US" dirty="0">
                <a:hlinkClick r:id="rId2"/>
              </a:rPr>
              <a:t>https://www.youtube.com/watch?v=4ex--ssXGxo</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Methadone Maintenance</a:t>
            </a:r>
          </a:p>
        </p:txBody>
      </p:sp>
      <p:sp>
        <p:nvSpPr>
          <p:cNvPr id="3" name="Content Placeholder 2"/>
          <p:cNvSpPr>
            <a:spLocks noGrp="1"/>
          </p:cNvSpPr>
          <p:nvPr>
            <p:ph idx="1"/>
          </p:nvPr>
        </p:nvSpPr>
        <p:spPr/>
        <p:txBody>
          <a:bodyPr/>
          <a:lstStyle/>
          <a:p>
            <a:r>
              <a:rPr lang="en-US" dirty="0"/>
              <a:t>Use of methadone leads to discontinued or at least greatly reduced use of heroin</a:t>
            </a:r>
          </a:p>
          <a:p>
            <a:r>
              <a:rPr lang="en-US" dirty="0"/>
              <a:t>Secondary crime is decreased</a:t>
            </a:r>
          </a:p>
          <a:p>
            <a:r>
              <a:rPr lang="en-US" dirty="0"/>
              <a:t>Disadvantages?</a:t>
            </a:r>
          </a:p>
          <a:p>
            <a:pPr lvl="1"/>
            <a:r>
              <a:rPr lang="en-US" dirty="0"/>
              <a:t>Still addicted to something </a:t>
            </a:r>
          </a:p>
          <a:p>
            <a:pPr lvl="1"/>
            <a:r>
              <a:rPr lang="en-US" dirty="0"/>
              <a:t>1/3 never get off it, about 1/3 do (better than most treatment statistics), about 1/3 continue using heroin and other drugs and don’t contribute to society</a:t>
            </a:r>
          </a:p>
          <a:p>
            <a:pPr lvl="1"/>
            <a:r>
              <a:rPr lang="en-US" dirty="0"/>
              <a:t>NIMBY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Psychological Treatments</a:t>
            </a:r>
          </a:p>
        </p:txBody>
      </p:sp>
      <p:sp>
        <p:nvSpPr>
          <p:cNvPr id="3" name="Content Placeholder 2"/>
          <p:cNvSpPr>
            <a:spLocks noGrp="1"/>
          </p:cNvSpPr>
          <p:nvPr>
            <p:ph idx="1"/>
          </p:nvPr>
        </p:nvSpPr>
        <p:spPr/>
        <p:txBody>
          <a:bodyPr/>
          <a:lstStyle/>
          <a:p>
            <a:r>
              <a:rPr lang="en-US" dirty="0"/>
              <a:t>Behavior Modification</a:t>
            </a:r>
          </a:p>
          <a:p>
            <a:pPr lvl="1"/>
            <a:r>
              <a:rPr lang="en-US" dirty="0"/>
              <a:t>Psychoactive substance is positive </a:t>
            </a:r>
            <a:r>
              <a:rPr lang="en-US" dirty="0" err="1"/>
              <a:t>reinforcer</a:t>
            </a:r>
            <a:endParaRPr lang="en-US" dirty="0"/>
          </a:p>
          <a:p>
            <a:pPr lvl="1"/>
            <a:r>
              <a:rPr lang="en-US" dirty="0"/>
              <a:t>If use drug when suffering withdrawal, that is negatively reinforcing.  It’s hard to find </a:t>
            </a:r>
            <a:r>
              <a:rPr lang="en-US" dirty="0" err="1"/>
              <a:t>reinforcers</a:t>
            </a:r>
            <a:r>
              <a:rPr lang="en-US" dirty="0"/>
              <a:t> that can compete with these.</a:t>
            </a:r>
          </a:p>
          <a:p>
            <a:pPr lvl="1"/>
            <a:r>
              <a:rPr lang="en-US" dirty="0"/>
              <a:t>Aversion treatment</a:t>
            </a:r>
          </a:p>
          <a:p>
            <a:pPr lvl="2"/>
            <a:r>
              <a:rPr lang="en-US" dirty="0"/>
              <a:t>e.g. </a:t>
            </a:r>
            <a:r>
              <a:rPr lang="en-US" dirty="0" err="1"/>
              <a:t>Disulfiram</a:t>
            </a:r>
            <a:r>
              <a:rPr lang="en-US" dirty="0"/>
              <a:t> (Antabuse)</a:t>
            </a:r>
          </a:p>
          <a:p>
            <a:pPr lvl="1"/>
            <a:r>
              <a:rPr lang="en-US" dirty="0"/>
              <a:t>Avoid or break associations with people/places that used to be associated with drug use</a:t>
            </a:r>
          </a:p>
          <a:p>
            <a:pPr marL="914400" lvl="2" indent="0">
              <a:buNone/>
            </a:pPr>
            <a:endParaRPr lang="en-US" dirty="0"/>
          </a:p>
          <a:p>
            <a:pPr lvl="1"/>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Psychological Treatments</a:t>
            </a:r>
          </a:p>
        </p:txBody>
      </p:sp>
      <p:sp>
        <p:nvSpPr>
          <p:cNvPr id="3" name="Content Placeholder 2"/>
          <p:cNvSpPr>
            <a:spLocks noGrp="1"/>
          </p:cNvSpPr>
          <p:nvPr>
            <p:ph idx="1"/>
          </p:nvPr>
        </p:nvSpPr>
        <p:spPr/>
        <p:txBody>
          <a:bodyPr/>
          <a:lstStyle/>
          <a:p>
            <a:r>
              <a:rPr lang="en-US" dirty="0"/>
              <a:t>Social Learning Theory</a:t>
            </a:r>
          </a:p>
          <a:p>
            <a:pPr lvl="1"/>
            <a:r>
              <a:rPr lang="en-US" dirty="0"/>
              <a:t>Examine antecedents and consequences of drug use</a:t>
            </a:r>
          </a:p>
          <a:p>
            <a:pPr lvl="1"/>
            <a:r>
              <a:rPr lang="en-US" dirty="0"/>
              <a:t>Identify high risk situations where likely to abuse</a:t>
            </a:r>
          </a:p>
          <a:p>
            <a:pPr lvl="1"/>
            <a:r>
              <a:rPr lang="en-US" dirty="0"/>
              <a:t>Learn coping strategies and develop alternative </a:t>
            </a:r>
            <a:r>
              <a:rPr lang="en-US" dirty="0" err="1"/>
              <a:t>reinforcers</a:t>
            </a:r>
            <a:endParaRPr lang="en-US" dirty="0"/>
          </a:p>
          <a:p>
            <a:pPr lvl="1"/>
            <a:r>
              <a:rPr lang="en-US" dirty="0"/>
              <a:t>Look at consequences of drug use</a:t>
            </a:r>
          </a:p>
          <a:p>
            <a:pPr lvl="2"/>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Psychological Treatments</a:t>
            </a:r>
          </a:p>
        </p:txBody>
      </p:sp>
      <p:sp>
        <p:nvSpPr>
          <p:cNvPr id="3" name="Content Placeholder 2"/>
          <p:cNvSpPr>
            <a:spLocks noGrp="1"/>
          </p:cNvSpPr>
          <p:nvPr>
            <p:ph idx="1"/>
          </p:nvPr>
        </p:nvSpPr>
        <p:spPr/>
        <p:txBody>
          <a:bodyPr/>
          <a:lstStyle/>
          <a:p>
            <a:r>
              <a:rPr lang="en-US" dirty="0"/>
              <a:t>Cognitive Behavior Therapy</a:t>
            </a:r>
          </a:p>
          <a:p>
            <a:pPr lvl="1"/>
            <a:r>
              <a:rPr lang="en-US" dirty="0"/>
              <a:t>Teach abusers to understand cravings and develop coping skills</a:t>
            </a:r>
          </a:p>
          <a:p>
            <a:pPr lvl="1"/>
            <a:r>
              <a:rPr lang="en-US" dirty="0"/>
              <a:t>Recognize situations most likely to use in; avoid those if can</a:t>
            </a:r>
          </a:p>
          <a:p>
            <a:pPr lvl="1"/>
            <a:r>
              <a:rPr lang="en-US" dirty="0"/>
              <a:t>Cope with problems associated with substance use</a:t>
            </a:r>
          </a:p>
          <a:p>
            <a:pPr lvl="1"/>
            <a:r>
              <a:rPr lang="en-US" dirty="0"/>
              <a:t>Coping = planned delay, alternative activity, systematic relaxation</a:t>
            </a:r>
          </a:p>
          <a:p>
            <a:pPr lvl="2"/>
            <a:endParaRPr lang="en-US" dirty="0"/>
          </a:p>
        </p:txBody>
      </p:sp>
    </p:spTree>
  </p:cSld>
  <p:clrMapOvr>
    <a:masterClrMapping/>
  </p:clrMapOvr>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Stream</Template>
  <TotalTime>1452</TotalTime>
  <Words>982</Words>
  <Application>Microsoft Office PowerPoint</Application>
  <PresentationFormat>On-screen Show (4:3)</PresentationFormat>
  <Paragraphs>97</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Garamond</vt:lpstr>
      <vt:lpstr>Wingdings</vt:lpstr>
      <vt:lpstr>Stream</vt:lpstr>
      <vt:lpstr>Treatment</vt:lpstr>
      <vt:lpstr>13 Principles of Effective Drug Addiction Treatment (tx)</vt:lpstr>
      <vt:lpstr>13 Principles of Effective Drug Addiction Treatment (tx)</vt:lpstr>
      <vt:lpstr>13 Principles of Effective Drug Addiction Treatment (tx)</vt:lpstr>
      <vt:lpstr>Methadone Maintenance</vt:lpstr>
      <vt:lpstr>Methadone Maintenance</vt:lpstr>
      <vt:lpstr>Psychological Treatments</vt:lpstr>
      <vt:lpstr>Psychological Treatments</vt:lpstr>
      <vt:lpstr>Psychological Treatments</vt:lpstr>
      <vt:lpstr>Drug Court or TASK</vt:lpstr>
      <vt:lpstr>Therapeutic Community</vt:lpstr>
      <vt:lpstr>Alcoholics Anonymous</vt:lpstr>
      <vt:lpstr>12 Steps of Alcoholic Anonymous</vt:lpstr>
      <vt:lpstr>PowerPoint Presentation</vt:lpstr>
      <vt:lpstr>PowerPoint Presentation</vt:lpstr>
      <vt:lpstr>PowerPoint Presentation</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organisms adapt to change?</dc:title>
  <dc:creator>Campus Computing</dc:creator>
  <cp:lastModifiedBy>Trench, Lynne S.</cp:lastModifiedBy>
  <cp:revision>82</cp:revision>
  <dcterms:created xsi:type="dcterms:W3CDTF">2002-09-03T13:54:12Z</dcterms:created>
  <dcterms:modified xsi:type="dcterms:W3CDTF">2022-04-24T19:06:52Z</dcterms:modified>
</cp:coreProperties>
</file>