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3"/>
  </p:notesMasterIdLst>
  <p:sldIdLst>
    <p:sldId id="257" r:id="rId2"/>
    <p:sldId id="258" r:id="rId3"/>
    <p:sldId id="285" r:id="rId4"/>
    <p:sldId id="261" r:id="rId5"/>
    <p:sldId id="264" r:id="rId6"/>
    <p:sldId id="435" r:id="rId7"/>
    <p:sldId id="265" r:id="rId8"/>
    <p:sldId id="266" r:id="rId9"/>
    <p:sldId id="267" r:id="rId10"/>
    <p:sldId id="270" r:id="rId11"/>
    <p:sldId id="282" r:id="rId12"/>
    <p:sldId id="283" r:id="rId13"/>
    <p:sldId id="433" r:id="rId14"/>
    <p:sldId id="268" r:id="rId15"/>
    <p:sldId id="269" r:id="rId16"/>
    <p:sldId id="272" r:id="rId17"/>
    <p:sldId id="273" r:id="rId18"/>
    <p:sldId id="436" r:id="rId19"/>
    <p:sldId id="277" r:id="rId20"/>
    <p:sldId id="278" r:id="rId21"/>
    <p:sldId id="279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980" autoAdjust="0"/>
    <p:restoredTop sz="94660"/>
  </p:normalViewPr>
  <p:slideViewPr>
    <p:cSldViewPr snapToGrid="0">
      <p:cViewPr varScale="1">
        <p:scale>
          <a:sx n="106" d="100"/>
          <a:sy n="106" d="100"/>
        </p:scale>
        <p:origin x="168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A6D7A6-B484-4F48-82C7-1EA9B38F971F}" type="datetimeFigureOut">
              <a:rPr lang="en-US" smtClean="0"/>
              <a:t>4/24/2022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9F637C-6E2D-41CB-AF5A-ABB323ABB5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45031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BD0DED-8060-47E5-8FE7-FBBDA6D04D7A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0685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BD0DED-8060-47E5-8FE7-FBBDA6D04D7A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21922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BD0DED-8060-47E5-8FE7-FBBDA6D04D7A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4405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8B7E3DE9-6807-4C3A-BD86-C5390E34533F}" type="datetimeFigureOut">
              <a:rPr lang="en-US" smtClean="0"/>
              <a:t>4/24/2022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40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EE6BAD6-369C-4173-A4E5-28E2CEA2D3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401219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E3DE9-6807-4C3A-BD86-C5390E34533F}" type="datetimeFigureOut">
              <a:rPr lang="en-US" smtClean="0"/>
              <a:t>4/24/2022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E6BAD6-369C-4173-A4E5-28E2CEA2D3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35366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2"/>
            <a:ext cx="2057400" cy="5516563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4"/>
            <a:ext cx="2209800" cy="365125"/>
          </a:xfrm>
        </p:spPr>
        <p:txBody>
          <a:bodyPr/>
          <a:lstStyle/>
          <a:p>
            <a:fld id="{8B7E3DE9-6807-4C3A-BD86-C5390E34533F}" type="datetimeFigureOut">
              <a:rPr lang="en-US" smtClean="0"/>
              <a:t>4/24/2022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2" y="6248209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DEE6BAD6-369C-4173-A4E5-28E2CEA2D3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640026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E3DE9-6807-4C3A-BD86-C5390E34533F}" type="datetimeFigureOut">
              <a:rPr lang="en-US" smtClean="0"/>
              <a:t>4/24/2022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EE6BAD6-369C-4173-A4E5-28E2CEA2D338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1933167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1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E3DE9-6807-4C3A-BD86-C5390E34533F}" type="datetimeFigureOut">
              <a:rPr lang="en-US" smtClean="0"/>
              <a:t>4/24/2022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DEE6BAD6-369C-4173-A4E5-28E2CEA2D338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883840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8B7E3DE9-6807-4C3A-BD86-C5390E34533F}" type="datetimeFigureOut">
              <a:rPr lang="en-US" smtClean="0"/>
              <a:t>4/24/2022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DEE6BAD6-369C-4173-A4E5-28E2CEA2D338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679784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8B7E3DE9-6807-4C3A-BD86-C5390E34533F}" type="datetimeFigureOut">
              <a:rPr lang="en-US" smtClean="0"/>
              <a:t>4/24/2022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DEE6BAD6-369C-4173-A4E5-28E2CEA2D338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6429358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E3DE9-6807-4C3A-BD86-C5390E34533F}" type="datetimeFigureOut">
              <a:rPr lang="en-US" smtClean="0"/>
              <a:t>4/24/2022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EE6BAD6-369C-4173-A4E5-28E2CEA2D3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75841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E3DE9-6807-4C3A-BD86-C5390E34533F}" type="datetimeFigureOut">
              <a:rPr lang="en-US" smtClean="0"/>
              <a:t>4/24/2022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EE6BAD6-369C-4173-A4E5-28E2CEA2D3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20592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E3DE9-6807-4C3A-BD86-C5390E34533F}" type="datetimeFigureOut">
              <a:rPr lang="en-US" smtClean="0"/>
              <a:t>4/24/2022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EE6BAD6-369C-4173-A4E5-28E2CEA2D338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38339478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2"/>
            <a:ext cx="2667000" cy="365125"/>
          </a:xfrm>
        </p:spPr>
        <p:txBody>
          <a:bodyPr rtlCol="0"/>
          <a:lstStyle/>
          <a:p>
            <a:fld id="{8B7E3DE9-6807-4C3A-BD86-C5390E34533F}" type="datetimeFigureOut">
              <a:rPr lang="en-US" smtClean="0"/>
              <a:t>4/24/2022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DEE6BAD6-369C-4173-A4E5-28E2CEA2D338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8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63456831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2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8B7E3DE9-6807-4C3A-BD86-C5390E34533F}" type="datetimeFigureOut">
              <a:rPr lang="en-US" smtClean="0"/>
              <a:t>4/24/2022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1" y="6248208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DEE6BAD6-369C-4173-A4E5-28E2CEA2D3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958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1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Dr. Turner</a:t>
            </a:r>
          </a:p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Chapter 17 Part 5</a:t>
            </a:r>
          </a:p>
        </p:txBody>
      </p:sp>
    </p:spTree>
    <p:extLst>
      <p:ext uri="{BB962C8B-B14F-4D97-AF65-F5344CB8AC3E}">
        <p14:creationId xmlns:p14="http://schemas.microsoft.com/office/powerpoint/2010/main" val="39176996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Rusting of Iron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14713" y="1971924"/>
            <a:ext cx="9373426" cy="4491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118155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Metal Activity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2400" dirty="0">
                <a:latin typeface="Cambria Math" panose="02040503050406030204" pitchFamily="18" charset="0"/>
                <a:ea typeface="Cambria Math" panose="02040503050406030204" pitchFamily="18" charset="0"/>
              </a:rPr>
              <a:t>Metals which readily give up electrons (are oxidized easily) are said to be more active</a:t>
            </a:r>
          </a:p>
          <a:p>
            <a:r>
              <a:rPr lang="en-US" sz="2400" dirty="0"/>
              <a:t>Accordingly, active metals have very low reduction potentials</a:t>
            </a:r>
          </a:p>
        </p:txBody>
      </p:sp>
    </p:spTree>
    <p:extLst>
      <p:ext uri="{BB962C8B-B14F-4D97-AF65-F5344CB8AC3E}">
        <p14:creationId xmlns:p14="http://schemas.microsoft.com/office/powerpoint/2010/main" val="412822363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Metal Activity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en-US" sz="2400" dirty="0"/>
                  <a:t>Using the reduction potential data, rank the following elements in order from most active to least active.</a:t>
                </a:r>
              </a:p>
              <a:p>
                <a:pPr marL="0" indent="0">
                  <a:buNone/>
                </a:pPr>
                <a:endParaRPr lang="en-US" sz="2400" dirty="0"/>
              </a:p>
              <a:p>
                <a:pPr marL="0" indent="0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400">
                          <a:latin typeface="Cambria Math" panose="02040503050406030204" pitchFamily="18" charset="0"/>
                        </a:rPr>
                        <m:t>A</m:t>
                      </m:r>
                      <m:sSup>
                        <m:sSup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g</m:t>
                          </m:r>
                        </m:e>
                        <m:sup>
                          <m:r>
                            <a:rPr lang="en-US" sz="2400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aq</m:t>
                          </m:r>
                        </m:e>
                      </m:d>
                      <m:r>
                        <a:rPr lang="en-US" sz="2400"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e</m:t>
                          </m:r>
                        </m:e>
                        <m:sup>
                          <m:r>
                            <a:rPr lang="en-US" sz="240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r>
                        <a:rPr lang="en-US" sz="2400">
                          <a:latin typeface="Cambria Math" panose="02040503050406030204" pitchFamily="18" charset="0"/>
                        </a:rPr>
                        <m:t>→</m:t>
                      </m:r>
                      <m:r>
                        <m:rPr>
                          <m:sty m:val="p"/>
                        </m:rPr>
                        <a:rPr lang="en-US" sz="2400">
                          <a:latin typeface="Cambria Math" panose="02040503050406030204" pitchFamily="18" charset="0"/>
                        </a:rPr>
                        <m:t>Ag</m:t>
                      </m:r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s</m:t>
                          </m:r>
                        </m:e>
                      </m:d>
                      <m:r>
                        <a:rPr lang="en-US" sz="2400">
                          <a:latin typeface="Cambria Math" panose="02040503050406030204" pitchFamily="18" charset="0"/>
                        </a:rPr>
                        <m:t>    </m:t>
                      </m:r>
                      <m:r>
                        <m:rPr>
                          <m:sty m:val="p"/>
                        </m:rPr>
                        <a:rPr lang="en-US" sz="2400">
                          <a:latin typeface="Cambria Math" panose="02040503050406030204" pitchFamily="18" charset="0"/>
                        </a:rPr>
                        <m:t>E</m:t>
                      </m:r>
                      <m:r>
                        <a:rPr lang="en-US" sz="240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°=+0.800</m:t>
                      </m:r>
                    </m:oMath>
                  </m:oMathPara>
                </a14:m>
                <a:endParaRPr lang="en-US" sz="2400" dirty="0"/>
              </a:p>
              <a:p>
                <a:pPr marL="0" indent="0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Fe</m:t>
                          </m:r>
                        </m:e>
                        <m:sup>
                          <m:r>
                            <a:rPr lang="en-US" sz="2400">
                              <a:latin typeface="Cambria Math" panose="02040503050406030204" pitchFamily="18" charset="0"/>
                            </a:rPr>
                            <m:t>2+</m:t>
                          </m:r>
                        </m:sup>
                      </m:sSup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aq</m:t>
                          </m:r>
                        </m:e>
                      </m:d>
                      <m:r>
                        <a:rPr lang="en-US" sz="2400"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e</m:t>
                          </m:r>
                        </m:e>
                        <m:sup>
                          <m:r>
                            <a:rPr lang="en-US" sz="240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r>
                        <a:rPr lang="en-US" sz="2400">
                          <a:latin typeface="Cambria Math" panose="02040503050406030204" pitchFamily="18" charset="0"/>
                        </a:rPr>
                        <m:t>→</m:t>
                      </m:r>
                      <m:r>
                        <m:rPr>
                          <m:sty m:val="p"/>
                        </m:rPr>
                        <a:rPr lang="en-US" sz="2400">
                          <a:latin typeface="Cambria Math" panose="02040503050406030204" pitchFamily="18" charset="0"/>
                        </a:rPr>
                        <m:t>Fe</m:t>
                      </m:r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s</m:t>
                          </m:r>
                        </m:e>
                      </m:d>
                      <m:r>
                        <a:rPr lang="en-US" sz="2400">
                          <a:latin typeface="Cambria Math" panose="02040503050406030204" pitchFamily="18" charset="0"/>
                        </a:rPr>
                        <m:t>    </m:t>
                      </m:r>
                      <m:r>
                        <m:rPr>
                          <m:sty m:val="p"/>
                        </m:rPr>
                        <a:rPr lang="en-US" sz="2400">
                          <a:latin typeface="Cambria Math" panose="02040503050406030204" pitchFamily="18" charset="0"/>
                        </a:rPr>
                        <m:t>E</m:t>
                      </m:r>
                      <m:r>
                        <a:rPr lang="en-US" sz="240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°=−0.440</m:t>
                      </m:r>
                    </m:oMath>
                  </m:oMathPara>
                </a14:m>
                <a:endParaRPr lang="en-US" sz="2400" dirty="0"/>
              </a:p>
              <a:p>
                <a:pPr marL="0" indent="0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>
                          <a:latin typeface="Cambria Math" panose="02040503050406030204" pitchFamily="18" charset="0"/>
                        </a:rPr>
                        <m:t>2</m:t>
                      </m:r>
                      <m:sSup>
                        <m:sSup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p>
                          <m:r>
                            <a:rPr lang="en-US" sz="2400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aq</m:t>
                          </m:r>
                        </m:e>
                      </m:d>
                      <m:r>
                        <a:rPr lang="en-US" sz="2400"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e</m:t>
                          </m:r>
                        </m:e>
                        <m:sup>
                          <m:r>
                            <a:rPr lang="en-US" sz="240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r>
                        <a:rPr lang="en-US" sz="2400">
                          <a:latin typeface="Cambria Math" panose="02040503050406030204" pitchFamily="18" charset="0"/>
                        </a:rPr>
                        <m:t>→</m:t>
                      </m:r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sz="240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g</m:t>
                          </m:r>
                        </m:e>
                      </m:d>
                      <m:r>
                        <a:rPr lang="en-US" sz="2400">
                          <a:latin typeface="Cambria Math" panose="02040503050406030204" pitchFamily="18" charset="0"/>
                        </a:rPr>
                        <m:t>    </m:t>
                      </m:r>
                      <m:r>
                        <m:rPr>
                          <m:sty m:val="p"/>
                        </m:rPr>
                        <a:rPr lang="en-US" sz="2400">
                          <a:latin typeface="Cambria Math" panose="02040503050406030204" pitchFamily="18" charset="0"/>
                        </a:rPr>
                        <m:t>E</m:t>
                      </m:r>
                      <m:r>
                        <a:rPr lang="en-US" sz="240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°=0.000</m:t>
                      </m:r>
                    </m:oMath>
                  </m:oMathPara>
                </a14:m>
                <a:endParaRPr lang="en-US" sz="2400" dirty="0"/>
              </a:p>
              <a:p>
                <a:pPr marL="0" indent="0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400">
                          <a:latin typeface="Cambria Math" panose="02040503050406030204" pitchFamily="18" charset="0"/>
                        </a:rPr>
                        <m:t>M</m:t>
                      </m:r>
                      <m:sSup>
                        <m:sSup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g</m:t>
                          </m:r>
                        </m:e>
                        <m:sup>
                          <m:r>
                            <a:rPr lang="en-US" sz="2400">
                              <a:latin typeface="Cambria Math" panose="02040503050406030204" pitchFamily="18" charset="0"/>
                            </a:rPr>
                            <m:t>2+</m:t>
                          </m:r>
                        </m:sup>
                      </m:sSup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aq</m:t>
                          </m:r>
                        </m:e>
                      </m:d>
                      <m:r>
                        <a:rPr lang="en-US" sz="2400"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e</m:t>
                          </m:r>
                        </m:e>
                        <m:sup>
                          <m:r>
                            <a:rPr lang="en-US" sz="240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r>
                        <a:rPr lang="en-US" sz="2400">
                          <a:latin typeface="Cambria Math" panose="02040503050406030204" pitchFamily="18" charset="0"/>
                        </a:rPr>
                        <m:t>→</m:t>
                      </m:r>
                      <m:r>
                        <m:rPr>
                          <m:sty m:val="p"/>
                        </m:rPr>
                        <a:rPr lang="en-US" sz="2400">
                          <a:latin typeface="Cambria Math" panose="02040503050406030204" pitchFamily="18" charset="0"/>
                        </a:rPr>
                        <m:t>Mg</m:t>
                      </m:r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s</m:t>
                          </m:r>
                        </m:e>
                      </m:d>
                      <m:r>
                        <a:rPr lang="en-US" sz="2400">
                          <a:latin typeface="Cambria Math" panose="02040503050406030204" pitchFamily="18" charset="0"/>
                        </a:rPr>
                        <m:t>    </m:t>
                      </m:r>
                      <m:r>
                        <m:rPr>
                          <m:sty m:val="p"/>
                        </m:rPr>
                        <a:rPr lang="en-US" sz="2400">
                          <a:latin typeface="Cambria Math" panose="02040503050406030204" pitchFamily="18" charset="0"/>
                        </a:rPr>
                        <m:t>E</m:t>
                      </m:r>
                      <m:r>
                        <a:rPr lang="en-US" sz="240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°=−2.356</m:t>
                      </m:r>
                    </m:oMath>
                  </m:oMathPara>
                </a14:m>
                <a:endParaRPr lang="en-US" sz="2400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0">
                <a:blip r:embed="rId2"/>
                <a:stretch>
                  <a:fillRect l="-841" t="-10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9983308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44F2F55D-0D85-B243-9E77-FD5EAAAA66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Metal Activity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Identify the strongest reducing agent</a:t>
            </a:r>
          </a:p>
          <a:p>
            <a:pPr marL="514350" indent="-514350">
              <a:buFont typeface="+mj-lt"/>
              <a:buAutoNum type="alphaUcPeriod"/>
            </a:pPr>
            <a:endParaRPr lang="en-US" sz="2400" dirty="0"/>
          </a:p>
          <a:p>
            <a:pPr marL="514350" indent="-514350">
              <a:buFont typeface="+mj-lt"/>
              <a:buAutoNum type="alphaUcPeriod"/>
            </a:pPr>
            <a:r>
              <a:rPr lang="en-US" sz="2400" dirty="0"/>
              <a:t>Cu</a:t>
            </a:r>
            <a:r>
              <a:rPr lang="en-US" sz="2400" baseline="30000" dirty="0"/>
              <a:t>+</a:t>
            </a:r>
          </a:p>
          <a:p>
            <a:pPr marL="514350" indent="-514350">
              <a:buFont typeface="+mj-lt"/>
              <a:buAutoNum type="alphaUcPeriod"/>
            </a:pPr>
            <a:r>
              <a:rPr lang="en-US" sz="2400" dirty="0"/>
              <a:t>Cu</a:t>
            </a:r>
          </a:p>
          <a:p>
            <a:pPr marL="514350" indent="-514350">
              <a:buFont typeface="+mj-lt"/>
              <a:buAutoNum type="alphaUcPeriod"/>
            </a:pPr>
            <a:r>
              <a:rPr lang="en-US" sz="2400" dirty="0"/>
              <a:t>Al</a:t>
            </a:r>
            <a:r>
              <a:rPr lang="en-US" sz="2400" baseline="30000" dirty="0"/>
              <a:t>3+</a:t>
            </a:r>
          </a:p>
          <a:p>
            <a:pPr marL="514350" indent="-514350">
              <a:buFont typeface="+mj-lt"/>
              <a:buAutoNum type="alphaUcPeriod"/>
            </a:pPr>
            <a:r>
              <a:rPr lang="en-US" sz="2400" dirty="0"/>
              <a:t>Al</a:t>
            </a:r>
          </a:p>
          <a:p>
            <a:pPr marL="514350" indent="-514350">
              <a:buFont typeface="+mj-lt"/>
              <a:buAutoNum type="alphaUcPeriod"/>
            </a:pPr>
            <a:endParaRPr lang="en-US" dirty="0"/>
          </a:p>
          <a:p>
            <a:pPr marL="514350" indent="-514350">
              <a:buFont typeface="+mj-lt"/>
              <a:buAutoNum type="alphaUcPeriod"/>
            </a:pPr>
            <a:endParaRPr lang="en-US" dirty="0"/>
          </a:p>
          <a:p>
            <a:pPr marL="514350" indent="-514350">
              <a:buFont typeface="+mj-lt"/>
              <a:buAutoNum type="alphaUcPeriod"/>
            </a:pP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Table 3">
                <a:extLst>
                  <a:ext uri="{FF2B5EF4-FFF2-40B4-BE49-F238E27FC236}">
                    <a16:creationId xmlns:a16="http://schemas.microsoft.com/office/drawing/2014/main" id="{3348E785-ED4B-2749-BD15-7C865F240D9B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28208054"/>
                  </p:ext>
                </p:extLst>
              </p:nvPr>
            </p:nvGraphicFramePr>
            <p:xfrm>
              <a:off x="3312625" y="2242242"/>
              <a:ext cx="5353050" cy="2169969"/>
            </p:xfrm>
            <a:graphic>
              <a:graphicData uri="http://schemas.openxmlformats.org/drawingml/2006/table">
                <a:tbl>
                  <a:tblPr firstRow="1">
                    <a:tableStyleId>{B301B821-A1FF-4177-AEE7-76D212191A09}</a:tableStyleId>
                  </a:tblPr>
                  <a:tblGrid>
                    <a:gridCol w="3505200">
                      <a:extLst>
                        <a:ext uri="{9D8B030D-6E8A-4147-A177-3AD203B41FA5}">
                          <a16:colId xmlns:a16="http://schemas.microsoft.com/office/drawing/2014/main" val="3464559727"/>
                        </a:ext>
                      </a:extLst>
                    </a:gridCol>
                    <a:gridCol w="1847850">
                      <a:extLst>
                        <a:ext uri="{9D8B030D-6E8A-4147-A177-3AD203B41FA5}">
                          <a16:colId xmlns:a16="http://schemas.microsoft.com/office/drawing/2014/main" val="566643262"/>
                        </a:ext>
                      </a:extLst>
                    </a:gridCol>
                  </a:tblGrid>
                  <a:tr h="62008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/>
                            <a:t>Half-Reaction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sSubSup>
                                <m:sSubSupPr>
                                  <m:ctrlPr>
                                    <a:rPr lang="en-US" sz="2400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2400" b="1">
                                      <a:latin typeface="Cambria Math" panose="02040503050406030204" pitchFamily="18" charset="0"/>
                                    </a:rPr>
                                    <m:t>𝑬</m:t>
                                  </m:r>
                                </m:e>
                                <m:sub>
                                  <m:r>
                                    <a:rPr lang="en-US" sz="2400" b="1">
                                      <a:latin typeface="Cambria Math" panose="02040503050406030204" pitchFamily="18" charset="0"/>
                                    </a:rPr>
                                    <m:t>𝐫𝐞𝐝</m:t>
                                  </m:r>
                                </m:sub>
                                <m:sup>
                                  <m:r>
                                    <a:rPr lang="en-US" sz="2400" b="1">
                                      <a:latin typeface="Cambria Math" panose="02040503050406030204" pitchFamily="18" charset="0"/>
                                    </a:rPr>
                                    <m:t>∘</m:t>
                                  </m:r>
                                </m:sup>
                              </m:sSubSup>
                            </m:oMath>
                          </a14:m>
                          <a:r>
                            <a:rPr lang="en-US" sz="2400" b="1" kern="1200" dirty="0">
                              <a:solidFill>
                                <a:schemeClr val="bg1"/>
                              </a:solidFill>
                              <a:effectLst/>
                            </a:rPr>
                            <a:t> (V)</a:t>
                          </a:r>
                          <a:endParaRPr lang="en-US" sz="2400" baseline="-250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8657701"/>
                      </a:ext>
                    </a:extLst>
                  </a:tr>
                  <a:tr h="516629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b="0" u="none" strike="noStrike" kern="1200" baseline="0" dirty="0">
                              <a:solidFill>
                                <a:schemeClr val="tx1"/>
                              </a:solidFill>
                              <a:effectLst/>
                            </a:rPr>
                            <a:t>Cu</a:t>
                          </a:r>
                          <a:r>
                            <a:rPr lang="en-US" sz="2400" b="0" u="none" strike="noStrike" kern="1200" baseline="30000" dirty="0">
                              <a:solidFill>
                                <a:schemeClr val="tx1"/>
                              </a:solidFill>
                              <a:effectLst/>
                            </a:rPr>
                            <a:t>+</a:t>
                          </a:r>
                          <a:r>
                            <a:rPr lang="en-US" sz="2400" b="0" u="none" strike="noStrike" kern="1200" baseline="0" dirty="0">
                              <a:solidFill>
                                <a:schemeClr val="tx1"/>
                              </a:solidFill>
                              <a:effectLst/>
                            </a:rPr>
                            <a:t>(</a:t>
                          </a:r>
                          <a:r>
                            <a:rPr lang="en-US" sz="2400" b="0" u="none" strike="noStrike" kern="1200" baseline="0" dirty="0" err="1">
                              <a:solidFill>
                                <a:schemeClr val="tx1"/>
                              </a:solidFill>
                              <a:effectLst/>
                            </a:rPr>
                            <a:t>aq</a:t>
                          </a:r>
                          <a:r>
                            <a:rPr lang="en-US" sz="2400" b="0" u="none" strike="noStrike" kern="1200" baseline="0" dirty="0">
                              <a:solidFill>
                                <a:schemeClr val="tx1"/>
                              </a:solidFill>
                              <a:effectLst/>
                            </a:rPr>
                            <a:t>) + e</a:t>
                          </a:r>
                          <a:r>
                            <a:rPr lang="en-US" sz="2400" b="0" u="none" strike="noStrike" kern="1200" baseline="30000" dirty="0">
                              <a:solidFill>
                                <a:schemeClr val="tx1"/>
                              </a:solidFill>
                              <a:effectLst/>
                            </a:rPr>
                            <a:t>−</a:t>
                          </a:r>
                          <a:r>
                            <a:rPr lang="en-US" sz="2400" b="0" u="none" strike="noStrike" kern="1200" baseline="0" dirty="0">
                              <a:solidFill>
                                <a:schemeClr val="tx1"/>
                              </a:solidFill>
                              <a:effectLst/>
                            </a:rPr>
                            <a:t> → Cu(s)</a:t>
                          </a:r>
                          <a:endParaRPr lang="en-US" sz="2400" baseline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b="0" dirty="0"/>
                            <a:t>  </a:t>
                          </a:r>
                          <a14:m>
                            <m:oMath xmlns:m="http://schemas.openxmlformats.org/officeDocument/2006/math">
                              <m:r>
                                <a:rPr lang="en-US" sz="2400" b="0" smtClean="0">
                                  <a:latin typeface="Cambria Math" panose="02040503050406030204" pitchFamily="18" charset="0"/>
                                </a:rPr>
                                <m:t>0.52</m:t>
                              </m:r>
                            </m:oMath>
                          </a14:m>
                          <a:endParaRPr lang="en-US" sz="24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771609574"/>
                      </a:ext>
                    </a:extLst>
                  </a:tr>
                  <a:tr h="516629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b="0" u="none" strike="noStrike" kern="1200" baseline="0" dirty="0">
                              <a:solidFill>
                                <a:schemeClr val="tx1"/>
                              </a:solidFill>
                              <a:effectLst/>
                            </a:rPr>
                            <a:t>Fe</a:t>
                          </a:r>
                          <a:r>
                            <a:rPr lang="en-US" sz="2400" b="0" u="none" strike="noStrike" kern="1200" baseline="30000" dirty="0">
                              <a:solidFill>
                                <a:schemeClr val="tx1"/>
                              </a:solidFill>
                              <a:effectLst/>
                            </a:rPr>
                            <a:t>2+</a:t>
                          </a:r>
                          <a:r>
                            <a:rPr lang="en-US" sz="2400" b="0" u="none" strike="noStrike" kern="1200" baseline="0" dirty="0">
                              <a:solidFill>
                                <a:schemeClr val="tx1"/>
                              </a:solidFill>
                              <a:effectLst/>
                            </a:rPr>
                            <a:t>(</a:t>
                          </a:r>
                          <a:r>
                            <a:rPr lang="en-US" sz="2400" b="0" u="none" strike="noStrike" kern="1200" baseline="0" dirty="0" err="1">
                              <a:solidFill>
                                <a:schemeClr val="tx1"/>
                              </a:solidFill>
                              <a:effectLst/>
                            </a:rPr>
                            <a:t>aq</a:t>
                          </a:r>
                          <a:r>
                            <a:rPr lang="en-US" sz="2400" b="0" u="none" strike="noStrike" kern="1200" baseline="0" dirty="0">
                              <a:solidFill>
                                <a:schemeClr val="tx1"/>
                              </a:solidFill>
                              <a:effectLst/>
                            </a:rPr>
                            <a:t>) + 2 e</a:t>
                          </a:r>
                          <a:r>
                            <a:rPr lang="en-US" sz="2400" b="0" u="none" strike="noStrike" kern="1200" baseline="30000" dirty="0">
                              <a:solidFill>
                                <a:schemeClr val="tx1"/>
                              </a:solidFill>
                              <a:effectLst/>
                            </a:rPr>
                            <a:t>−</a:t>
                          </a:r>
                          <a:r>
                            <a:rPr lang="en-US" sz="2400" b="0" u="none" strike="noStrike" kern="1200" baseline="0" dirty="0">
                              <a:solidFill>
                                <a:schemeClr val="tx1"/>
                              </a:solidFill>
                              <a:effectLst/>
                            </a:rPr>
                            <a:t> → Fe(s)</a:t>
                          </a:r>
                          <a:endParaRPr lang="en-US" sz="2400" baseline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400" b="0" smtClean="0">
                                    <a:latin typeface="Cambria Math" panose="02040503050406030204" pitchFamily="18" charset="0"/>
                                  </a:rPr>
                                  <m:t>–0.44</m:t>
                                </m:r>
                              </m:oMath>
                            </m:oMathPara>
                          </a14:m>
                          <a:endParaRPr lang="en-US" sz="24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179303344"/>
                      </a:ext>
                    </a:extLst>
                  </a:tr>
                  <a:tr h="516629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b="0" u="none" strike="noStrike" kern="1200" baseline="0" dirty="0">
                              <a:solidFill>
                                <a:schemeClr val="tx1"/>
                              </a:solidFill>
                              <a:effectLst/>
                            </a:rPr>
                            <a:t>Al</a:t>
                          </a:r>
                          <a:r>
                            <a:rPr lang="en-US" sz="2400" b="0" u="none" strike="noStrike" kern="1200" baseline="30000" dirty="0">
                              <a:solidFill>
                                <a:schemeClr val="tx1"/>
                              </a:solidFill>
                              <a:effectLst/>
                            </a:rPr>
                            <a:t>3+</a:t>
                          </a:r>
                          <a:r>
                            <a:rPr lang="en-US" sz="2400" b="0" u="none" strike="noStrike" kern="1200" baseline="0" dirty="0">
                              <a:solidFill>
                                <a:schemeClr val="tx1"/>
                              </a:solidFill>
                              <a:effectLst/>
                            </a:rPr>
                            <a:t>(</a:t>
                          </a:r>
                          <a:r>
                            <a:rPr lang="en-US" sz="2400" b="0" u="none" strike="noStrike" kern="1200" baseline="0" dirty="0" err="1">
                              <a:solidFill>
                                <a:schemeClr val="tx1"/>
                              </a:solidFill>
                              <a:effectLst/>
                            </a:rPr>
                            <a:t>aq</a:t>
                          </a:r>
                          <a:r>
                            <a:rPr lang="en-US" sz="2400" b="0" u="none" strike="noStrike" kern="1200" baseline="0" dirty="0">
                              <a:solidFill>
                                <a:schemeClr val="tx1"/>
                              </a:solidFill>
                              <a:effectLst/>
                            </a:rPr>
                            <a:t>) + 3 e</a:t>
                          </a:r>
                          <a:r>
                            <a:rPr lang="en-US" sz="2400" b="0" u="none" strike="noStrike" kern="1200" baseline="30000" dirty="0">
                              <a:solidFill>
                                <a:schemeClr val="tx1"/>
                              </a:solidFill>
                              <a:effectLst/>
                            </a:rPr>
                            <a:t>−</a:t>
                          </a:r>
                          <a:r>
                            <a:rPr lang="en-US" sz="2400" b="0" u="none" strike="noStrike" kern="1200" baseline="0" dirty="0">
                              <a:solidFill>
                                <a:schemeClr val="tx1"/>
                              </a:solidFill>
                              <a:effectLst/>
                            </a:rPr>
                            <a:t> → Al(s)</a:t>
                          </a:r>
                          <a:endParaRPr lang="en-US" sz="2400" baseline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400" b="0" smtClean="0">
                                    <a:latin typeface="Cambria Math" panose="02040503050406030204" pitchFamily="18" charset="0"/>
                                  </a:rPr>
                                  <m:t>–1.66</m:t>
                                </m:r>
                              </m:oMath>
                            </m:oMathPara>
                          </a14:m>
                          <a:endParaRPr lang="en-US" sz="24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667962858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Table 3">
                <a:extLst>
                  <a:ext uri="{FF2B5EF4-FFF2-40B4-BE49-F238E27FC236}">
                    <a16:creationId xmlns:a16="http://schemas.microsoft.com/office/drawing/2014/main" id="{3348E785-ED4B-2749-BD15-7C865F240D9B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28208054"/>
                  </p:ext>
                </p:extLst>
              </p:nvPr>
            </p:nvGraphicFramePr>
            <p:xfrm>
              <a:off x="3312625" y="2242242"/>
              <a:ext cx="5353050" cy="2169969"/>
            </p:xfrm>
            <a:graphic>
              <a:graphicData uri="http://schemas.openxmlformats.org/drawingml/2006/table">
                <a:tbl>
                  <a:tblPr firstRow="1">
                    <a:tableStyleId>{B301B821-A1FF-4177-AEE7-76D212191A09}</a:tableStyleId>
                  </a:tblPr>
                  <a:tblGrid>
                    <a:gridCol w="3505200">
                      <a:extLst>
                        <a:ext uri="{9D8B030D-6E8A-4147-A177-3AD203B41FA5}">
                          <a16:colId xmlns:a16="http://schemas.microsoft.com/office/drawing/2014/main" val="3464559727"/>
                        </a:ext>
                      </a:extLst>
                    </a:gridCol>
                    <a:gridCol w="1847850">
                      <a:extLst>
                        <a:ext uri="{9D8B030D-6E8A-4147-A177-3AD203B41FA5}">
                          <a16:colId xmlns:a16="http://schemas.microsoft.com/office/drawing/2014/main" val="566643262"/>
                        </a:ext>
                      </a:extLst>
                    </a:gridCol>
                  </a:tblGrid>
                  <a:tr h="62008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/>
                            <a:t>Half-Reaction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90429" t="-7843" r="-660" b="-262745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8657701"/>
                      </a:ext>
                    </a:extLst>
                  </a:tr>
                  <a:tr h="516629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b="0" u="none" strike="noStrike" kern="1200" baseline="0" dirty="0">
                              <a:solidFill>
                                <a:schemeClr val="tx1"/>
                              </a:solidFill>
                              <a:effectLst/>
                            </a:rPr>
                            <a:t>Cu</a:t>
                          </a:r>
                          <a:r>
                            <a:rPr lang="en-US" sz="2400" b="0" u="none" strike="noStrike" kern="1200" baseline="30000" dirty="0">
                              <a:solidFill>
                                <a:schemeClr val="tx1"/>
                              </a:solidFill>
                              <a:effectLst/>
                            </a:rPr>
                            <a:t>+</a:t>
                          </a:r>
                          <a:r>
                            <a:rPr lang="en-US" sz="2400" b="0" u="none" strike="noStrike" kern="1200" baseline="0" dirty="0">
                              <a:solidFill>
                                <a:schemeClr val="tx1"/>
                              </a:solidFill>
                              <a:effectLst/>
                            </a:rPr>
                            <a:t>(</a:t>
                          </a:r>
                          <a:r>
                            <a:rPr lang="en-US" sz="2400" b="0" u="none" strike="noStrike" kern="1200" baseline="0" dirty="0" err="1">
                              <a:solidFill>
                                <a:schemeClr val="tx1"/>
                              </a:solidFill>
                              <a:effectLst/>
                            </a:rPr>
                            <a:t>aq</a:t>
                          </a:r>
                          <a:r>
                            <a:rPr lang="en-US" sz="2400" b="0" u="none" strike="noStrike" kern="1200" baseline="0" dirty="0">
                              <a:solidFill>
                                <a:schemeClr val="tx1"/>
                              </a:solidFill>
                              <a:effectLst/>
                            </a:rPr>
                            <a:t>) + e</a:t>
                          </a:r>
                          <a:r>
                            <a:rPr lang="en-US" sz="2400" b="0" u="none" strike="noStrike" kern="1200" baseline="30000" dirty="0">
                              <a:solidFill>
                                <a:schemeClr val="tx1"/>
                              </a:solidFill>
                              <a:effectLst/>
                            </a:rPr>
                            <a:t>−</a:t>
                          </a:r>
                          <a:r>
                            <a:rPr lang="en-US" sz="2400" b="0" u="none" strike="noStrike" kern="1200" baseline="0" dirty="0">
                              <a:solidFill>
                                <a:schemeClr val="tx1"/>
                              </a:solidFill>
                              <a:effectLst/>
                            </a:rPr>
                            <a:t> → Cu(s)</a:t>
                          </a:r>
                          <a:endParaRPr lang="en-US" sz="2400" baseline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90429" t="-129412" r="-660" b="-215294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771609574"/>
                      </a:ext>
                    </a:extLst>
                  </a:tr>
                  <a:tr h="516629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b="0" u="none" strike="noStrike" kern="1200" baseline="0" dirty="0">
                              <a:solidFill>
                                <a:schemeClr val="tx1"/>
                              </a:solidFill>
                              <a:effectLst/>
                            </a:rPr>
                            <a:t>Fe</a:t>
                          </a:r>
                          <a:r>
                            <a:rPr lang="en-US" sz="2400" b="0" u="none" strike="noStrike" kern="1200" baseline="30000" dirty="0">
                              <a:solidFill>
                                <a:schemeClr val="tx1"/>
                              </a:solidFill>
                              <a:effectLst/>
                            </a:rPr>
                            <a:t>2+</a:t>
                          </a:r>
                          <a:r>
                            <a:rPr lang="en-US" sz="2400" b="0" u="none" strike="noStrike" kern="1200" baseline="0" dirty="0">
                              <a:solidFill>
                                <a:schemeClr val="tx1"/>
                              </a:solidFill>
                              <a:effectLst/>
                            </a:rPr>
                            <a:t>(</a:t>
                          </a:r>
                          <a:r>
                            <a:rPr lang="en-US" sz="2400" b="0" u="none" strike="noStrike" kern="1200" baseline="0" dirty="0" err="1">
                              <a:solidFill>
                                <a:schemeClr val="tx1"/>
                              </a:solidFill>
                              <a:effectLst/>
                            </a:rPr>
                            <a:t>aq</a:t>
                          </a:r>
                          <a:r>
                            <a:rPr lang="en-US" sz="2400" b="0" u="none" strike="noStrike" kern="1200" baseline="0" dirty="0">
                              <a:solidFill>
                                <a:schemeClr val="tx1"/>
                              </a:solidFill>
                              <a:effectLst/>
                            </a:rPr>
                            <a:t>) + 2 e</a:t>
                          </a:r>
                          <a:r>
                            <a:rPr lang="en-US" sz="2400" b="0" u="none" strike="noStrike" kern="1200" baseline="30000" dirty="0">
                              <a:solidFill>
                                <a:schemeClr val="tx1"/>
                              </a:solidFill>
                              <a:effectLst/>
                            </a:rPr>
                            <a:t>−</a:t>
                          </a:r>
                          <a:r>
                            <a:rPr lang="en-US" sz="2400" b="0" u="none" strike="noStrike" kern="1200" baseline="0" dirty="0">
                              <a:solidFill>
                                <a:schemeClr val="tx1"/>
                              </a:solidFill>
                              <a:effectLst/>
                            </a:rPr>
                            <a:t> → Fe(s)</a:t>
                          </a:r>
                          <a:endParaRPr lang="en-US" sz="2400" baseline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90429" t="-229412" r="-660" b="-115294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179303344"/>
                      </a:ext>
                    </a:extLst>
                  </a:tr>
                  <a:tr h="516629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b="0" u="none" strike="noStrike" kern="1200" baseline="0" dirty="0">
                              <a:solidFill>
                                <a:schemeClr val="tx1"/>
                              </a:solidFill>
                              <a:effectLst/>
                            </a:rPr>
                            <a:t>Al</a:t>
                          </a:r>
                          <a:r>
                            <a:rPr lang="en-US" sz="2400" b="0" u="none" strike="noStrike" kern="1200" baseline="30000" dirty="0">
                              <a:solidFill>
                                <a:schemeClr val="tx1"/>
                              </a:solidFill>
                              <a:effectLst/>
                            </a:rPr>
                            <a:t>3+</a:t>
                          </a:r>
                          <a:r>
                            <a:rPr lang="en-US" sz="2400" b="0" u="none" strike="noStrike" kern="1200" baseline="0" dirty="0">
                              <a:solidFill>
                                <a:schemeClr val="tx1"/>
                              </a:solidFill>
                              <a:effectLst/>
                            </a:rPr>
                            <a:t>(</a:t>
                          </a:r>
                          <a:r>
                            <a:rPr lang="en-US" sz="2400" b="0" u="none" strike="noStrike" kern="1200" baseline="0" dirty="0" err="1">
                              <a:solidFill>
                                <a:schemeClr val="tx1"/>
                              </a:solidFill>
                              <a:effectLst/>
                            </a:rPr>
                            <a:t>aq</a:t>
                          </a:r>
                          <a:r>
                            <a:rPr lang="en-US" sz="2400" b="0" u="none" strike="noStrike" kern="1200" baseline="0" dirty="0">
                              <a:solidFill>
                                <a:schemeClr val="tx1"/>
                              </a:solidFill>
                              <a:effectLst/>
                            </a:rPr>
                            <a:t>) + 3 e</a:t>
                          </a:r>
                          <a:r>
                            <a:rPr lang="en-US" sz="2400" b="0" u="none" strike="noStrike" kern="1200" baseline="30000" dirty="0">
                              <a:solidFill>
                                <a:schemeClr val="tx1"/>
                              </a:solidFill>
                              <a:effectLst/>
                            </a:rPr>
                            <a:t>−</a:t>
                          </a:r>
                          <a:r>
                            <a:rPr lang="en-US" sz="2400" b="0" u="none" strike="noStrike" kern="1200" baseline="0" dirty="0">
                              <a:solidFill>
                                <a:schemeClr val="tx1"/>
                              </a:solidFill>
                              <a:effectLst/>
                            </a:rPr>
                            <a:t> → Al(s)</a:t>
                          </a:r>
                          <a:endParaRPr lang="en-US" sz="2400" baseline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90429" t="-329412" r="-660" b="-15294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667962858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123677280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Galvanization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/>
              <a:lstStyle/>
              <a:p>
                <a:r>
                  <a:rPr lang="en-US" sz="2000" dirty="0"/>
                  <a:t>Iron can be electroplated with zinc.  This means that electric current can be used to form thin metal coating on zinc.</a:t>
                </a:r>
              </a:p>
              <a:p>
                <a:r>
                  <a:rPr lang="en-US" sz="2000" dirty="0"/>
                  <a:t>Zinc is more easily oxidized than iron because zinc has a lower reduction </a:t>
                </a:r>
                <a:r>
                  <a:rPr lang="en-US" sz="20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potential (meaning that zinc is a more active metal)</a:t>
                </a: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</a:rPr>
                      <m:t>F</m:t>
                    </m:r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e</m:t>
                        </m:r>
                      </m:e>
                      <m:sup>
                        <m:r>
                          <a:rPr lang="en-US" sz="2000">
                            <a:latin typeface="Cambria Math" panose="02040503050406030204" pitchFamily="18" charset="0"/>
                          </a:rPr>
                          <m:t>2+</m:t>
                        </m:r>
                      </m:sup>
                    </m:sSup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aq</m:t>
                        </m:r>
                      </m:e>
                    </m:d>
                    <m:r>
                      <a:rPr lang="en-US" sz="2000">
                        <a:latin typeface="Cambria Math" panose="02040503050406030204" pitchFamily="18" charset="0"/>
                      </a:rPr>
                      <m:t>+2 </m:t>
                    </m:r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e</m:t>
                        </m:r>
                      </m:e>
                      <m:sup>
                        <m:r>
                          <a:rPr lang="en-US" sz="200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r>
                      <a:rPr lang="en-US" sz="2000">
                        <a:latin typeface="Cambria Math" panose="02040503050406030204" pitchFamily="18" charset="0"/>
                      </a:rPr>
                      <m:t>→</m:t>
                    </m:r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</a:rPr>
                      <m:t>Fe</m:t>
                    </m:r>
                    <m:r>
                      <a:rPr lang="en-US" sz="2000">
                        <a:latin typeface="Cambria Math" panose="02040503050406030204" pitchFamily="18" charset="0"/>
                      </a:rPr>
                      <m:t>(</m:t>
                    </m:r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</a:rPr>
                      <m:t>s</m:t>
                    </m:r>
                    <m:r>
                      <a:rPr lang="en-US" sz="200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000" dirty="0"/>
                  <a:t>		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E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cell</m:t>
                        </m:r>
                      </m:sub>
                      <m:sup>
                        <m:r>
                          <a:rPr lang="en-US" sz="20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°</m:t>
                        </m:r>
                      </m:sup>
                    </m:sSubSup>
                    <m:r>
                      <a:rPr lang="en-US" sz="20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=−0.447</m:t>
                    </m:r>
                  </m:oMath>
                </a14:m>
                <a:endParaRPr lang="en-US" sz="2000" dirty="0"/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</a:rPr>
                      <m:t>Z</m:t>
                    </m:r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n</m:t>
                        </m:r>
                      </m:e>
                      <m:sup>
                        <m:r>
                          <a:rPr lang="en-US" sz="2000">
                            <a:latin typeface="Cambria Math" panose="02040503050406030204" pitchFamily="18" charset="0"/>
                          </a:rPr>
                          <m:t>2+</m:t>
                        </m:r>
                      </m:sup>
                    </m:sSup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aq</m:t>
                        </m:r>
                      </m:e>
                    </m:d>
                    <m:r>
                      <a:rPr lang="en-US" sz="2000">
                        <a:latin typeface="Cambria Math" panose="02040503050406030204" pitchFamily="18" charset="0"/>
                      </a:rPr>
                      <m:t>+2 </m:t>
                    </m:r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e</m:t>
                        </m:r>
                      </m:e>
                      <m:sup>
                        <m:r>
                          <a:rPr lang="en-US" sz="200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r>
                      <a:rPr lang="en-US" sz="2000">
                        <a:latin typeface="Cambria Math" panose="02040503050406030204" pitchFamily="18" charset="0"/>
                      </a:rPr>
                      <m:t>→</m:t>
                    </m:r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</a:rPr>
                      <m:t>Zn</m:t>
                    </m:r>
                    <m:r>
                      <a:rPr lang="en-US" sz="2000">
                        <a:latin typeface="Cambria Math" panose="02040503050406030204" pitchFamily="18" charset="0"/>
                      </a:rPr>
                      <m:t>(</m:t>
                    </m:r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</a:rPr>
                      <m:t>s</m:t>
                    </m:r>
                    <m:r>
                      <a:rPr lang="en-US" sz="200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000" dirty="0"/>
                  <a:t>		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E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cell</m:t>
                        </m:r>
                      </m:sub>
                      <m:sup>
                        <m:r>
                          <a:rPr lang="en-US" sz="20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°</m:t>
                        </m:r>
                      </m:sup>
                    </m:sSubSup>
                    <m:r>
                      <a:rPr lang="en-US" sz="20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=−0.762</m:t>
                    </m:r>
                  </m:oMath>
                </a14:m>
                <a:endParaRPr lang="en-US" sz="2000" dirty="0"/>
              </a:p>
              <a:p>
                <a:r>
                  <a:rPr lang="en-US" sz="2000" dirty="0"/>
                  <a:t>Even if the zinc surface is scratched, the zinc will still oxidize before the iron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>
                <a:blip r:embed="rId2"/>
                <a:stretch>
                  <a:fillRect t="-8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3189554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Cathodic</a:t>
            </a:r>
            <a:r>
              <a:rPr lang="en-US" dirty="0"/>
              <a:t> Protection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2000" dirty="0">
                <a:latin typeface="Cambria Math" panose="02040503050406030204" pitchFamily="18" charset="0"/>
                <a:ea typeface="Cambria Math" panose="02040503050406030204" pitchFamily="18" charset="0"/>
              </a:rPr>
              <a:t>If a wire is used to connect a metal to a more active metal (a metal with a lower reduction potential), the more active metal will corrode (oxidize) first.</a:t>
            </a:r>
          </a:p>
          <a:p>
            <a:r>
              <a:rPr lang="en-US" sz="2000" dirty="0">
                <a:latin typeface="Cambria Math" panose="02040503050406030204" pitchFamily="18" charset="0"/>
                <a:ea typeface="Cambria Math" panose="02040503050406030204" pitchFamily="18" charset="0"/>
              </a:rPr>
              <a:t>Since the more active metal is corroded in order to protect the less active metal, the more active metal is called a sacrificial anode.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3C26CDA-B809-452D-A3CE-C27FD132148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0233" r="27653" b="31466"/>
          <a:stretch/>
        </p:blipFill>
        <p:spPr>
          <a:xfrm>
            <a:off x="1710118" y="3510316"/>
            <a:ext cx="5723764" cy="25856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710528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Electrolysis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sz="2000" dirty="0"/>
                  <a:t>Electrolysis is a process where batteries can be used to cause nonspontaneous reactions</a:t>
                </a:r>
              </a:p>
              <a:p>
                <a:r>
                  <a:rPr lang="en-US" sz="2000" dirty="0"/>
                  <a:t>These reactions take place because batteries are used to funnel electrons into the more active metal to force its reduction</a:t>
                </a:r>
              </a:p>
              <a:p>
                <a:r>
                  <a:rPr lang="en-US" sz="2000" dirty="0"/>
                  <a:t>Since they are nonspontaneous, they will have a negative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E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cell</m:t>
                        </m:r>
                      </m:sub>
                      <m:sup>
                        <m:r>
                          <a:rPr lang="en-US" sz="20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°</m:t>
                        </m:r>
                      </m:sup>
                    </m:sSubSup>
                  </m:oMath>
                </a14:m>
                <a:r>
                  <a:rPr lang="en-US" sz="2000" dirty="0"/>
                  <a:t> value.</a:t>
                </a:r>
              </a:p>
              <a:p>
                <a:r>
                  <a:rPr lang="en-US" sz="2000" dirty="0"/>
                  <a:t>The amount of voltage required by the battery in order to cause this nonspontaneous process to occur is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E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cell</m:t>
                        </m:r>
                      </m:sub>
                      <m:sup>
                        <m:r>
                          <a:rPr lang="en-US" sz="20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°</m:t>
                        </m:r>
                      </m:sup>
                    </m:sSubSup>
                  </m:oMath>
                </a14:m>
                <a:endParaRPr lang="en-US" sz="20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>
                <a:blip r:embed="rId2"/>
                <a:stretch>
                  <a:fillRect t="-8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4353282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Electrolysis of Water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1358" y="2063002"/>
            <a:ext cx="2711821" cy="426143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2848648" y="3149450"/>
                <a:ext cx="6931082" cy="14789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/>
                  <a:t>Anode: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>
                            <a:latin typeface="Cambria Math" panose="02040503050406030204" pitchFamily="18" charset="0"/>
                          </a:rPr>
                          <m:t>2 </m:t>
                        </m:r>
                        <m:sSub>
                          <m:sSubPr>
                            <m:ctrlPr>
                              <a:rPr lang="en-US" sz="16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1600">
                                <a:latin typeface="Cambria Math" panose="02040503050406030204" pitchFamily="18" charset="0"/>
                              </a:rPr>
                              <m:t>H</m:t>
                            </m:r>
                          </m:e>
                          <m:sub>
                            <m:r>
                              <a:rPr lang="en-US" sz="160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r>
                          <m:rPr>
                            <m:sty m:val="p"/>
                          </m:rPr>
                          <a:rPr lang="en-US" sz="1600">
                            <a:latin typeface="Cambria Math" panose="02040503050406030204" pitchFamily="18" charset="0"/>
                          </a:rPr>
                          <m:t>O</m:t>
                        </m:r>
                        <m:d>
                          <m:dPr>
                            <m:ctrlPr>
                              <a:rPr lang="en-US" sz="16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m:rPr>
                                <m:sty m:val="p"/>
                              </m:rPr>
                              <a:rPr lang="en-US" sz="1600">
                                <a:latin typeface="Cambria Math" panose="02040503050406030204" pitchFamily="18" charset="0"/>
                              </a:rPr>
                              <m:t>l</m:t>
                            </m:r>
                          </m:e>
                        </m:d>
                        <m:r>
                          <a:rPr lang="en-US" sz="1600">
                            <a:latin typeface="Cambria Math" panose="02040503050406030204" pitchFamily="18" charset="0"/>
                          </a:rPr>
                          <m:t>→</m:t>
                        </m:r>
                        <m:r>
                          <m:rPr>
                            <m:sty m:val="p"/>
                          </m:rPr>
                          <a:rPr lang="en-US" sz="1600">
                            <a:latin typeface="Cambria Math" panose="02040503050406030204" pitchFamily="18" charset="0"/>
                          </a:rPr>
                          <m:t>O</m:t>
                        </m:r>
                      </m:e>
                      <m:sub>
                        <m:r>
                          <a:rPr lang="en-US" sz="160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1600">
                            <a:latin typeface="Cambria Math" panose="02040503050406030204" pitchFamily="18" charset="0"/>
                          </a:rPr>
                          <m:t>g</m:t>
                        </m:r>
                      </m:e>
                    </m:d>
                    <m:r>
                      <a:rPr lang="en-US" sz="1600">
                        <a:latin typeface="Cambria Math" panose="02040503050406030204" pitchFamily="18" charset="0"/>
                      </a:rPr>
                      <m:t>+4</m:t>
                    </m:r>
                    <m:sSup>
                      <m:sSup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160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p>
                        <m:r>
                          <a:rPr lang="en-US" sz="160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d>
                      <m:d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1600">
                            <a:latin typeface="Cambria Math" panose="02040503050406030204" pitchFamily="18" charset="0"/>
                          </a:rPr>
                          <m:t>aq</m:t>
                        </m:r>
                      </m:e>
                    </m:d>
                    <m:r>
                      <a:rPr lang="en-US" sz="1600">
                        <a:latin typeface="Cambria Math" panose="02040503050406030204" pitchFamily="18" charset="0"/>
                      </a:rPr>
                      <m:t>+4</m:t>
                    </m:r>
                    <m:sSup>
                      <m:sSup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1600">
                            <a:latin typeface="Cambria Math" panose="02040503050406030204" pitchFamily="18" charset="0"/>
                          </a:rPr>
                          <m:t>e</m:t>
                        </m:r>
                      </m:e>
                      <m:sup>
                        <m:r>
                          <a:rPr lang="en-US" sz="160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r>
                      <a:rPr lang="en-US" sz="1600" b="0" i="0" smtClean="0">
                        <a:latin typeface="Cambria Math" panose="02040503050406030204" pitchFamily="18" charset="0"/>
                      </a:rPr>
                      <m:t>         </m:t>
                    </m:r>
                    <m:sSubSup>
                      <m:sSubSupPr>
                        <m:ctrlP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sz="1600">
                            <a:latin typeface="Cambria Math" panose="02040503050406030204" pitchFamily="18" charset="0"/>
                          </a:rPr>
                          <m:t>E</m:t>
                        </m:r>
                      </m:e>
                      <m:sub>
                        <m:sSub>
                          <m:sSubPr>
                            <m:ctrlPr>
                              <a:rPr lang="en-US" sz="16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1600">
                                <a:latin typeface="Cambria Math" panose="02040503050406030204" pitchFamily="18" charset="0"/>
                              </a:rPr>
                              <m:t>H</m:t>
                            </m:r>
                          </m:e>
                          <m:sub>
                            <m:r>
                              <a:rPr lang="en-US" sz="160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r>
                          <m:rPr>
                            <m:sty m:val="p"/>
                          </m:rPr>
                          <a:rPr lang="en-US" sz="1600">
                            <a:latin typeface="Cambria Math" panose="02040503050406030204" pitchFamily="18" charset="0"/>
                          </a:rPr>
                          <m:t>O</m:t>
                        </m:r>
                        <m:r>
                          <a:rPr lang="en-US" sz="1600">
                            <a:latin typeface="Cambria Math" panose="02040503050406030204" pitchFamily="18" charset="0"/>
                          </a:rPr>
                          <m:t>/</m:t>
                        </m:r>
                        <m:sSub>
                          <m:sSubPr>
                            <m:ctrlPr>
                              <a:rPr lang="en-US" sz="16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1600">
                                <a:latin typeface="Cambria Math" panose="02040503050406030204" pitchFamily="18" charset="0"/>
                              </a:rPr>
                              <m:t>O</m:t>
                            </m:r>
                          </m:e>
                          <m:sub>
                            <m:r>
                              <a:rPr lang="en-US" sz="160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sub>
                      <m:sup>
                        <m:r>
                          <a:rPr lang="en-US" sz="16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°</m:t>
                        </m:r>
                      </m:sup>
                    </m:sSubSup>
                    <m:r>
                      <a:rPr lang="en-US" sz="16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sz="16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r>
                      <a:rPr lang="en-US" sz="16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1.23 </m:t>
                    </m:r>
                    <m:r>
                      <m:rPr>
                        <m:sty m:val="p"/>
                      </m:rPr>
                      <a:rPr lang="en-US" sz="16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V</m:t>
                    </m:r>
                  </m:oMath>
                </a14:m>
                <a:endParaRPr lang="en-US" sz="1600" dirty="0">
                  <a:ea typeface="Cambria Math" panose="02040503050406030204" pitchFamily="18" charset="0"/>
                </a:endParaRPr>
              </a:p>
              <a:p>
                <a:r>
                  <a:rPr lang="en-US" sz="1600" dirty="0"/>
                  <a:t>Cathode:	</a:t>
                </a:r>
                <a14:m>
                  <m:oMath xmlns:m="http://schemas.openxmlformats.org/officeDocument/2006/math">
                    <m:r>
                      <a:rPr lang="en-US" sz="1600">
                        <a:latin typeface="Cambria Math" panose="02040503050406030204" pitchFamily="18" charset="0"/>
                      </a:rPr>
                      <m:t>2 </m:t>
                    </m:r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160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sz="160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m:rPr>
                        <m:sty m:val="p"/>
                      </m:rPr>
                      <a:rPr lang="en-US" sz="1600">
                        <a:latin typeface="Cambria Math" panose="02040503050406030204" pitchFamily="18" charset="0"/>
                      </a:rPr>
                      <m:t>O</m:t>
                    </m:r>
                    <m:d>
                      <m:d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1600">
                            <a:latin typeface="Cambria Math" panose="02040503050406030204" pitchFamily="18" charset="0"/>
                          </a:rPr>
                          <m:t>l</m:t>
                        </m:r>
                      </m:e>
                    </m:d>
                    <m:r>
                      <a:rPr lang="en-US" sz="1600">
                        <a:latin typeface="Cambria Math" panose="02040503050406030204" pitchFamily="18" charset="0"/>
                      </a:rPr>
                      <m:t>+</m:t>
                    </m:r>
                    <m:sSup>
                      <m:sSup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n-US" sz="1600">
                            <a:latin typeface="Cambria Math" panose="02040503050406030204" pitchFamily="18" charset="0"/>
                          </a:rPr>
                          <m:t>e</m:t>
                        </m:r>
                      </m:e>
                      <m:sup>
                        <m:r>
                          <a:rPr lang="en-US" sz="160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r>
                      <a:rPr lang="en-US" sz="1600">
                        <a:latin typeface="Cambria Math" panose="02040503050406030204" pitchFamily="18" charset="0"/>
                      </a:rPr>
                      <m:t>→</m:t>
                    </m:r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160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sz="160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1600">
                            <a:latin typeface="Cambria Math" panose="02040503050406030204" pitchFamily="18" charset="0"/>
                          </a:rPr>
                          <m:t>g</m:t>
                        </m:r>
                      </m:e>
                    </m:d>
                  </m:oMath>
                </a14:m>
                <a:r>
                  <a:rPr lang="en-US" sz="1600" dirty="0"/>
                  <a:t> + </a:t>
                </a:r>
                <a14:m>
                  <m:oMath xmlns:m="http://schemas.openxmlformats.org/officeDocument/2006/math">
                    <m:r>
                      <a:rPr lang="en-US" sz="1600" dirty="0">
                        <a:latin typeface="Cambria Math" panose="02040503050406030204" pitchFamily="18" charset="0"/>
                      </a:rPr>
                      <m:t>2 </m:t>
                    </m:r>
                    <m:r>
                      <m:rPr>
                        <m:sty m:val="p"/>
                      </m:rPr>
                      <a:rPr lang="en-US" sz="1600" dirty="0">
                        <a:latin typeface="Cambria Math" panose="02040503050406030204" pitchFamily="18" charset="0"/>
                      </a:rPr>
                      <m:t>O</m:t>
                    </m:r>
                    <m:sSup>
                      <m:sSupPr>
                        <m:ctrlPr>
                          <a:rPr lang="en-US" sz="1600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1600" dirty="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p>
                        <m:r>
                          <a:rPr lang="en-US" sz="1600" dirty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r>
                      <a:rPr lang="en-US" sz="1600" dirty="0">
                        <a:latin typeface="Cambria Math" panose="02040503050406030204" pitchFamily="18" charset="0"/>
                      </a:rPr>
                      <m:t>(</m:t>
                    </m:r>
                    <m:r>
                      <m:rPr>
                        <m:sty m:val="p"/>
                      </m:rPr>
                      <a:rPr lang="en-US" sz="1600" dirty="0">
                        <a:latin typeface="Cambria Math" panose="02040503050406030204" pitchFamily="18" charset="0"/>
                      </a:rPr>
                      <m:t>aq</m:t>
                    </m:r>
                    <m:r>
                      <a:rPr lang="en-US" sz="1600" dirty="0">
                        <a:latin typeface="Cambria Math" panose="02040503050406030204" pitchFamily="18" charset="0"/>
                      </a:rPr>
                      <m:t>)</m:t>
                    </m:r>
                    <m:r>
                      <a:rPr lang="en-US" sz="1600" i="1" dirty="0">
                        <a:latin typeface="Cambria Math" panose="02040503050406030204" pitchFamily="18" charset="0"/>
                      </a:rPr>
                      <m:t>  </m:t>
                    </m:r>
                    <m:r>
                      <a:rPr lang="en-US" sz="1600" b="0" i="1" dirty="0" smtClean="0">
                        <a:latin typeface="Cambria Math" panose="02040503050406030204" pitchFamily="18" charset="0"/>
                      </a:rPr>
                      <m:t>   </m:t>
                    </m:r>
                    <m:sSubSup>
                      <m:sSubSupPr>
                        <m:ctrlP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sz="1600">
                            <a:latin typeface="Cambria Math" panose="02040503050406030204" pitchFamily="18" charset="0"/>
                          </a:rPr>
                          <m:t>E</m:t>
                        </m:r>
                      </m:e>
                      <m:sub>
                        <m:sSub>
                          <m:sSubPr>
                            <m:ctrlPr>
                              <a:rPr lang="en-US" sz="16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1600">
                                <a:latin typeface="Cambria Math" panose="02040503050406030204" pitchFamily="18" charset="0"/>
                              </a:rPr>
                              <m:t>H</m:t>
                            </m:r>
                          </m:e>
                          <m:sub>
                            <m:r>
                              <a:rPr lang="en-US" sz="160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r>
                          <m:rPr>
                            <m:sty m:val="p"/>
                          </m:rPr>
                          <a:rPr lang="en-US" sz="1600">
                            <a:latin typeface="Cambria Math" panose="02040503050406030204" pitchFamily="18" charset="0"/>
                          </a:rPr>
                          <m:t>O</m:t>
                        </m:r>
                        <m:r>
                          <a:rPr lang="en-US" sz="1600">
                            <a:latin typeface="Cambria Math" panose="02040503050406030204" pitchFamily="18" charset="0"/>
                          </a:rPr>
                          <m:t>/</m:t>
                        </m:r>
                        <m:sSub>
                          <m:sSubPr>
                            <m:ctrlPr>
                              <a:rPr lang="en-US" sz="16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1600">
                                <a:latin typeface="Cambria Math" panose="02040503050406030204" pitchFamily="18" charset="0"/>
                              </a:rPr>
                              <m:t>H</m:t>
                            </m:r>
                          </m:e>
                          <m:sub>
                            <m:r>
                              <a:rPr lang="en-US" sz="160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sub>
                      <m:sup>
                        <m:r>
                          <a:rPr lang="en-US" sz="16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°</m:t>
                        </m:r>
                      </m:sup>
                    </m:sSubSup>
                    <m:r>
                      <a:rPr lang="en-US" sz="16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=−</m:t>
                    </m:r>
                    <m:r>
                      <a:rPr lang="en-US" sz="16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</m:t>
                    </m:r>
                    <m:r>
                      <a:rPr lang="en-US" sz="16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</m:t>
                    </m:r>
                    <m:r>
                      <a:rPr lang="en-US" sz="16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8</m:t>
                    </m:r>
                    <m:r>
                      <a:rPr lang="en-US" sz="16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3</m:t>
                    </m:r>
                    <m:r>
                      <m:rPr>
                        <m:sty m:val="p"/>
                      </m:rPr>
                      <a:rPr lang="en-US" sz="16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V</m:t>
                    </m:r>
                  </m:oMath>
                </a14:m>
                <a:endParaRPr lang="en-US" sz="1600" dirty="0"/>
              </a:p>
              <a:p>
                <a:endParaRPr lang="en-US" sz="1600" dirty="0"/>
              </a:p>
              <a:p>
                <a:r>
                  <a:rPr lang="en-US" sz="1600" dirty="0"/>
                  <a:t>Overall:	</a:t>
                </a:r>
                <a14:m>
                  <m:oMath xmlns:m="http://schemas.openxmlformats.org/officeDocument/2006/math">
                    <m:r>
                      <a:rPr lang="en-US" sz="1600">
                        <a:latin typeface="Cambria Math" panose="02040503050406030204" pitchFamily="18" charset="0"/>
                      </a:rPr>
                      <m:t>2 </m:t>
                    </m:r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160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sz="160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m:rPr>
                        <m:sty m:val="p"/>
                      </m:rPr>
                      <a:rPr lang="en-US" sz="1600">
                        <a:latin typeface="Cambria Math" panose="02040503050406030204" pitchFamily="18" charset="0"/>
                      </a:rPr>
                      <m:t>O</m:t>
                    </m:r>
                    <m:d>
                      <m:d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1600">
                            <a:latin typeface="Cambria Math" panose="02040503050406030204" pitchFamily="18" charset="0"/>
                          </a:rPr>
                          <m:t>l</m:t>
                        </m:r>
                      </m:e>
                    </m:d>
                    <m:r>
                      <a:rPr lang="en-US" sz="1600">
                        <a:latin typeface="Cambria Math" panose="02040503050406030204" pitchFamily="18" charset="0"/>
                      </a:rPr>
                      <m:t>→2 </m:t>
                    </m:r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160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sz="160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1600">
                            <a:latin typeface="Cambria Math" panose="02040503050406030204" pitchFamily="18" charset="0"/>
                          </a:rPr>
                          <m:t>g</m:t>
                        </m:r>
                      </m:e>
                    </m:d>
                    <m:r>
                      <a:rPr lang="en-US" sz="160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1600">
                            <a:latin typeface="Cambria Math" panose="02040503050406030204" pitchFamily="18" charset="0"/>
                          </a:rPr>
                          <m:t>O</m:t>
                        </m:r>
                      </m:e>
                      <m:sub>
                        <m:r>
                          <a:rPr lang="en-US" sz="160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1600">
                            <a:latin typeface="Cambria Math" panose="02040503050406030204" pitchFamily="18" charset="0"/>
                          </a:rPr>
                          <m:t>g</m:t>
                        </m:r>
                      </m:e>
                    </m:d>
                  </m:oMath>
                </a14:m>
                <a:r>
                  <a:rPr lang="en-US" sz="1600" dirty="0"/>
                  <a:t>	</a:t>
                </a:r>
                <a14:m>
                  <m:oMath xmlns:m="http://schemas.openxmlformats.org/officeDocument/2006/math">
                    <m:r>
                      <a:rPr lang="en-US" sz="16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                </m:t>
                    </m:r>
                    <m:sSubSup>
                      <m:sSubSupPr>
                        <m:ctrlP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sz="1600">
                            <a:latin typeface="Cambria Math" panose="02040503050406030204" pitchFamily="18" charset="0"/>
                          </a:rPr>
                          <m:t>E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6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cell</m:t>
                        </m:r>
                      </m:sub>
                      <m:sup>
                        <m:r>
                          <a:rPr lang="en-US" sz="16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°</m:t>
                        </m:r>
                      </m:sup>
                    </m:sSubSup>
                    <m:r>
                      <a:rPr lang="en-US" sz="16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sz="16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r>
                      <a:rPr lang="en-US" sz="16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2.06 </m:t>
                    </m:r>
                    <m:r>
                      <m:rPr>
                        <m:sty m:val="p"/>
                      </m:rPr>
                      <a:rPr lang="en-US" sz="16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V</m:t>
                    </m:r>
                  </m:oMath>
                </a14:m>
                <a:endParaRPr lang="en-US" sz="1600" dirty="0"/>
              </a:p>
              <a:p>
                <a:r>
                  <a:rPr lang="en-US" dirty="0"/>
                  <a:t>		</a:t>
                </a:r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48648" y="3149450"/>
                <a:ext cx="6931082" cy="1478931"/>
              </a:xfrm>
              <a:prstGeom prst="rect">
                <a:avLst/>
              </a:prstGeom>
              <a:blipFill>
                <a:blip r:embed="rId3"/>
                <a:stretch>
                  <a:fillRect l="-440" t="-41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" name="Straight Connector 5"/>
          <p:cNvCxnSpPr>
            <a:cxnSpLocks/>
          </p:cNvCxnSpPr>
          <p:nvPr/>
        </p:nvCxnSpPr>
        <p:spPr>
          <a:xfrm flipV="1">
            <a:off x="2954798" y="3888914"/>
            <a:ext cx="6049868" cy="1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4875723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Electrolysis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180" dirty="0"/>
              <a:t>Select the best description of electrolysis.</a:t>
            </a:r>
          </a:p>
          <a:p>
            <a:pPr marL="0" indent="0">
              <a:buNone/>
            </a:pPr>
            <a:endParaRPr lang="en-US" sz="2180" dirty="0"/>
          </a:p>
          <a:p>
            <a:pPr marL="514350" indent="-514350">
              <a:buFont typeface="+mj-lt"/>
              <a:buAutoNum type="alphaUcPeriod"/>
            </a:pPr>
            <a:r>
              <a:rPr lang="en-US" sz="2180" dirty="0"/>
              <a:t>A flow of electrons is used to cause a nonspontaneous chemical reaction to occur.</a:t>
            </a:r>
          </a:p>
          <a:p>
            <a:pPr marL="514350" indent="-514350">
              <a:buFont typeface="+mj-lt"/>
              <a:buAutoNum type="alphaUcPeriod"/>
            </a:pPr>
            <a:r>
              <a:rPr lang="en-US" sz="2180" dirty="0"/>
              <a:t>A flow of electrons is used increase the speed of a spontaneous chemical reaction.</a:t>
            </a:r>
          </a:p>
          <a:p>
            <a:pPr marL="514350" indent="-514350">
              <a:buFont typeface="+mj-lt"/>
              <a:buAutoNum type="alphaUcPeriod"/>
            </a:pPr>
            <a:r>
              <a:rPr lang="en-US" sz="2180" dirty="0"/>
              <a:t>A spontaneous chemical reaction is used to create electricity.</a:t>
            </a:r>
          </a:p>
          <a:p>
            <a:pPr marL="514350" indent="-514350">
              <a:buFont typeface="+mj-lt"/>
              <a:buAutoNum type="alphaUcPeriod"/>
            </a:pPr>
            <a:r>
              <a:rPr lang="en-US" sz="2180" dirty="0"/>
              <a:t>A spontaneous chemical reaction is used to create a flow of electrons.</a:t>
            </a:r>
          </a:p>
          <a:p>
            <a:pPr marL="0" indent="0">
              <a:buNone/>
            </a:pPr>
            <a:endParaRPr lang="en-US" sz="2180" dirty="0"/>
          </a:p>
          <a:p>
            <a:pPr marL="514350" indent="-514350">
              <a:buFont typeface="+mj-lt"/>
              <a:buAutoNum type="alphaUcPeriod"/>
            </a:pPr>
            <a:endParaRPr lang="en-US" dirty="0"/>
          </a:p>
          <a:p>
            <a:pPr marL="514350" indent="-514350">
              <a:buFont typeface="+mj-lt"/>
              <a:buAutoNum type="alphaUcPeriod"/>
            </a:pPr>
            <a:endParaRPr lang="en-US" dirty="0"/>
          </a:p>
          <a:p>
            <a:pPr marL="514350" indent="-514350">
              <a:buFont typeface="+mj-lt"/>
              <a:buAutoNum type="alphaU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682676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Quantitative Aspects of Electrolysis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>
                <a:normAutofit fontScale="85000" lnSpcReduction="10000"/>
              </a:bodyPr>
              <a:lstStyle/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2000" dirty="0">
                    <a:latin typeface="Cambria Math" panose="02040503050406030204" pitchFamily="18" charset="0"/>
                  </a:rPr>
                  <a:t>Using Faraday’s constant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>
                          <a:latin typeface="Cambria Math" panose="02040503050406030204" pitchFamily="18" charset="0"/>
                        </a:rPr>
                        <m:t>1 </m:t>
                      </m:r>
                      <m:r>
                        <m:rPr>
                          <m:sty m:val="p"/>
                        </m:rPr>
                        <a:rPr lang="en-US" sz="2000">
                          <a:latin typeface="Cambria Math" panose="02040503050406030204" pitchFamily="18" charset="0"/>
                        </a:rPr>
                        <m:t>mol</m:t>
                      </m:r>
                      <m:r>
                        <a:rPr lang="en-US" sz="2000">
                          <a:latin typeface="Cambria Math" panose="02040503050406030204" pitchFamily="18" charset="0"/>
                        </a:rPr>
                        <m:t> </m:t>
                      </m:r>
                      <m:sSup>
                        <m:sSup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e</m:t>
                          </m:r>
                        </m:e>
                        <m:sup>
                          <m:r>
                            <a:rPr lang="en-US" sz="200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r>
                        <a:rPr lang="en-US" sz="2000">
                          <a:latin typeface="Cambria Math" panose="02040503050406030204" pitchFamily="18" charset="0"/>
                        </a:rPr>
                        <m:t>=96,485 </m:t>
                      </m:r>
                      <m:r>
                        <m:rPr>
                          <m:sty m:val="p"/>
                        </m:rPr>
                        <a:rPr lang="en-US" sz="2000">
                          <a:latin typeface="Cambria Math" panose="02040503050406030204" pitchFamily="18" charset="0"/>
                        </a:rPr>
                        <m:t>C</m:t>
                      </m:r>
                    </m:oMath>
                  </m:oMathPara>
                </a14:m>
                <a:endParaRPr lang="en-US" sz="2000" dirty="0"/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2000" dirty="0"/>
                  <a:t>Also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000">
                          <a:latin typeface="Cambria Math" panose="02040503050406030204" pitchFamily="18" charset="0"/>
                        </a:rPr>
                        <m:t>Charge</m:t>
                      </m:r>
                      <m:d>
                        <m:d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C</m:t>
                          </m:r>
                        </m:e>
                      </m:d>
                      <m:r>
                        <a:rPr lang="en-US" sz="2000"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US" sz="2000">
                          <a:latin typeface="Cambria Math" panose="02040503050406030204" pitchFamily="18" charset="0"/>
                        </a:rPr>
                        <m:t>current</m:t>
                      </m:r>
                      <m:d>
                        <m:d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m:rPr>
                                  <m:sty m:val="p"/>
                                </m:rPr>
                                <a:rPr lang="en-US" sz="2000">
                                  <a:latin typeface="Cambria Math" panose="02040503050406030204" pitchFamily="18" charset="0"/>
                                </a:rPr>
                                <m:t>C</m:t>
                              </m:r>
                            </m:num>
                            <m:den>
                              <m:r>
                                <m:rPr>
                                  <m:sty m:val="p"/>
                                </m:rPr>
                                <a:rPr lang="en-US" sz="2000">
                                  <a:latin typeface="Cambria Math" panose="02040503050406030204" pitchFamily="18" charset="0"/>
                                </a:rPr>
                                <m:t>s</m:t>
                              </m:r>
                            </m:den>
                          </m:f>
                        </m:e>
                      </m:d>
                      <m:r>
                        <a:rPr lang="en-US" sz="2000">
                          <a:latin typeface="Cambria Math" panose="02040503050406030204" pitchFamily="18" charset="0"/>
                        </a:rPr>
                        <m:t>×</m:t>
                      </m:r>
                      <m:r>
                        <m:rPr>
                          <m:sty m:val="p"/>
                        </m:rPr>
                        <a:rPr lang="en-US" sz="2000">
                          <a:latin typeface="Cambria Math" panose="02040503050406030204" pitchFamily="18" charset="0"/>
                        </a:rPr>
                        <m:t>time</m:t>
                      </m:r>
                      <m:r>
                        <a:rPr lang="en-US" sz="2000">
                          <a:latin typeface="Cambria Math" panose="02040503050406030204" pitchFamily="18" charset="0"/>
                        </a:rPr>
                        <m:t>(</m:t>
                      </m:r>
                      <m:r>
                        <m:rPr>
                          <m:sty m:val="p"/>
                        </m:rPr>
                        <a:rPr lang="en-US" sz="2000">
                          <a:latin typeface="Cambria Math" panose="02040503050406030204" pitchFamily="18" charset="0"/>
                        </a:rPr>
                        <m:t>s</m:t>
                      </m:r>
                      <m:r>
                        <a:rPr lang="en-US" sz="200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2000" dirty="0"/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2000" dirty="0"/>
                  <a:t>Here, current is in amperes which is equivalent to charge per second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2000" dirty="0"/>
                  <a:t>To determine the number of moles of electrons involved in an electrolysis reaction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000">
                          <a:latin typeface="Cambria Math" panose="02040503050406030204" pitchFamily="18" charset="0"/>
                        </a:rPr>
                        <m:t>number</m:t>
                      </m:r>
                      <m:r>
                        <a:rPr lang="en-US" sz="200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2000">
                          <a:latin typeface="Cambria Math" panose="02040503050406030204" pitchFamily="18" charset="0"/>
                        </a:rPr>
                        <m:t>of</m:t>
                      </m:r>
                      <m:r>
                        <a:rPr lang="en-US" sz="200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2000">
                          <a:latin typeface="Cambria Math" panose="02040503050406030204" pitchFamily="18" charset="0"/>
                        </a:rPr>
                        <m:t>mol</m:t>
                      </m:r>
                      <m:r>
                        <a:rPr lang="en-US" sz="2000">
                          <a:latin typeface="Cambria Math" panose="02040503050406030204" pitchFamily="18" charset="0"/>
                        </a:rPr>
                        <m:t> </m:t>
                      </m:r>
                      <m:sSup>
                        <m:sSup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e</m:t>
                          </m:r>
                        </m:e>
                        <m:sup>
                          <m:r>
                            <a:rPr lang="en-US" sz="200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r>
                        <a:rPr lang="en-US" sz="2000"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US" sz="2000">
                          <a:latin typeface="Cambria Math" panose="02040503050406030204" pitchFamily="18" charset="0"/>
                        </a:rPr>
                        <m:t>current</m:t>
                      </m:r>
                      <m:d>
                        <m:d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m:rPr>
                                  <m:sty m:val="p"/>
                                </m:rPr>
                                <a:rPr lang="en-US" sz="2000">
                                  <a:latin typeface="Cambria Math" panose="02040503050406030204" pitchFamily="18" charset="0"/>
                                </a:rPr>
                                <m:t>C</m:t>
                              </m:r>
                            </m:num>
                            <m:den>
                              <m:r>
                                <m:rPr>
                                  <m:sty m:val="p"/>
                                </m:rPr>
                                <a:rPr lang="en-US" sz="2000">
                                  <a:latin typeface="Cambria Math" panose="02040503050406030204" pitchFamily="18" charset="0"/>
                                </a:rPr>
                                <m:t>s</m:t>
                              </m:r>
                            </m:den>
                          </m:f>
                        </m:e>
                      </m:d>
                      <m:r>
                        <a:rPr lang="en-US" sz="2000">
                          <a:latin typeface="Cambria Math" panose="02040503050406030204" pitchFamily="18" charset="0"/>
                        </a:rPr>
                        <m:t>×</m:t>
                      </m:r>
                      <m:r>
                        <m:rPr>
                          <m:sty m:val="p"/>
                        </m:rPr>
                        <a:rPr lang="en-US" sz="2000">
                          <a:latin typeface="Cambria Math" panose="02040503050406030204" pitchFamily="18" charset="0"/>
                        </a:rPr>
                        <m:t>time</m:t>
                      </m:r>
                      <m:d>
                        <m:d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s</m:t>
                          </m:r>
                        </m:e>
                      </m:d>
                      <m:r>
                        <a:rPr lang="en-US" sz="2000">
                          <a:latin typeface="Cambria Math" panose="02040503050406030204" pitchFamily="18" charset="0"/>
                        </a:rPr>
                        <m:t>×</m:t>
                      </m:r>
                      <m:f>
                        <m:f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>
                              <a:latin typeface="Cambria Math" panose="02040503050406030204" pitchFamily="18" charset="0"/>
                            </a:rPr>
                            <m:t>1 </m:t>
                          </m:r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mol</m:t>
                          </m:r>
                          <m:r>
                            <a:rPr lang="en-US" sz="2000">
                              <a:latin typeface="Cambria Math" panose="02040503050406030204" pitchFamily="18" charset="0"/>
                            </a:rPr>
                            <m:t> </m:t>
                          </m:r>
                          <m:sSup>
                            <m:sSup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US" sz="2000">
                                  <a:latin typeface="Cambria Math" panose="02040503050406030204" pitchFamily="18" charset="0"/>
                                </a:rPr>
                                <m:t>e</m:t>
                              </m:r>
                            </m:e>
                            <m:sup>
                              <m:r>
                                <a:rPr lang="en-US" sz="200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</m:sup>
                          </m:sSup>
                        </m:num>
                        <m:den>
                          <m:r>
                            <a:rPr lang="en-US" sz="2000">
                              <a:latin typeface="Cambria Math" panose="02040503050406030204" pitchFamily="18" charset="0"/>
                            </a:rPr>
                            <m:t>96,485 </m:t>
                          </m:r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C</m:t>
                          </m:r>
                        </m:den>
                      </m:f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>
                <a:blip r:embed="rId2"/>
                <a:stretch>
                  <a:fillRect l="-52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112325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Batteries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A battery is an electrochemical cell or series of cells that produces an electric current</a:t>
            </a:r>
          </a:p>
          <a:p>
            <a:r>
              <a:rPr lang="en-US" sz="2800" dirty="0"/>
              <a:t>There are 2 types of batteries</a:t>
            </a:r>
          </a:p>
          <a:p>
            <a:pPr lvl="1"/>
            <a:r>
              <a:rPr lang="en-US" sz="2400" dirty="0"/>
              <a:t>Primary</a:t>
            </a:r>
          </a:p>
          <a:p>
            <a:pPr lvl="1"/>
            <a:r>
              <a:rPr lang="en-US" sz="2400" dirty="0"/>
              <a:t>Secondary</a:t>
            </a:r>
          </a:p>
        </p:txBody>
      </p:sp>
    </p:spTree>
    <p:extLst>
      <p:ext uri="{BB962C8B-B14F-4D97-AF65-F5344CB8AC3E}">
        <p14:creationId xmlns:p14="http://schemas.microsoft.com/office/powerpoint/2010/main" val="237524168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Quantitative Aspects of Electrolysis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sz="20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The electrodeposition of copper can be used to determine the copper content of a sample.  The sample is dissolved to produce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C</m:t>
                    </m:r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u</m:t>
                        </m:r>
                      </m:e>
                      <m:sup>
                        <m:r>
                          <a:rPr lang="en-US" sz="20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2+</m:t>
                        </m:r>
                      </m:sup>
                    </m:sSup>
                  </m:oMath>
                </a14:m>
                <a:r>
                  <a:rPr lang="en-US" sz="20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(</a:t>
                </a:r>
                <a:r>
                  <a:rPr lang="en-US" sz="2000" dirty="0" err="1">
                    <a:latin typeface="Cambria Math" panose="02040503050406030204" pitchFamily="18" charset="0"/>
                    <a:ea typeface="Cambria Math" panose="02040503050406030204" pitchFamily="18" charset="0"/>
                  </a:rPr>
                  <a:t>aq</a:t>
                </a:r>
                <a:r>
                  <a:rPr lang="en-US" sz="20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), which is electrolyzed.  At the cathode, the reduction half-reaction is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C</m:t>
                    </m:r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u</m:t>
                        </m:r>
                      </m:e>
                      <m:sup>
                        <m:sSup>
                          <m:sSupPr>
                            <m:ctrlP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00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e>
                          <m:sup>
                            <m:r>
                              <a:rPr lang="en-US" sz="200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+</m:t>
                            </m:r>
                          </m:sup>
                        </m:sSup>
                      </m:sup>
                    </m:sSup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aq</m:t>
                        </m:r>
                      </m:e>
                    </m:d>
                    <m:r>
                      <a:rPr lang="en-US" sz="20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+2 </m:t>
                    </m:r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e</m:t>
                        </m:r>
                      </m:e>
                      <m:sup>
                        <m:r>
                          <a:rPr lang="en-US" sz="20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</m:sup>
                    </m:sSup>
                    <m:r>
                      <a:rPr lang="en-US" sz="20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Cu</m:t>
                    </m:r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s</m:t>
                        </m:r>
                      </m:e>
                    </m:d>
                  </m:oMath>
                </a14:m>
                <a:r>
                  <a:rPr lang="en-US" sz="20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.  What mass of copper can be deposited in 1.00 hour by a current of 1.62 A (C/s)?</a:t>
                </a:r>
              </a:p>
              <a:p>
                <a:pPr marL="0" indent="0">
                  <a:buNone/>
                </a:pPr>
                <a:endParaRPr lang="en-US" sz="24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>
                <a:blip r:embed="rId2"/>
                <a:stretch>
                  <a:fillRect l="-823" t="-814" r="-29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5336953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Quantitative Aspects of Electrolysis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/>
              <a:t>If 12.3 g of Cu is deposited at the cathode of an electrolytic cell after 5.50 h, what was the current used?</a:t>
            </a:r>
          </a:p>
          <a:p>
            <a:pPr marL="0" indent="0"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9844900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Primary and Secondary Batteries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en-US" sz="2400" dirty="0"/>
              <a:t>Primary batteries are single use batteries that cannot be recharged</a:t>
            </a:r>
          </a:p>
          <a:p>
            <a:r>
              <a:rPr lang="en-US" sz="2400" dirty="0"/>
              <a:t>One example is an alkaline battery</a:t>
            </a:r>
          </a:p>
          <a:p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sz="2400" dirty="0"/>
              <a:t>Secondary batteries are rechargeable</a:t>
            </a:r>
          </a:p>
          <a:p>
            <a:r>
              <a:rPr lang="en-US" sz="2400" dirty="0"/>
              <a:t>One example is a lead acid battery</a:t>
            </a:r>
          </a:p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Primary Battery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Secondary Battery</a:t>
            </a:r>
          </a:p>
        </p:txBody>
      </p:sp>
    </p:spTree>
    <p:extLst>
      <p:ext uri="{BB962C8B-B14F-4D97-AF65-F5344CB8AC3E}">
        <p14:creationId xmlns:p14="http://schemas.microsoft.com/office/powerpoint/2010/main" val="13763736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Fuel Cells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A Fuel cell is a device that converts chemical energy into electrical energy</a:t>
            </a:r>
          </a:p>
          <a:p>
            <a:r>
              <a:rPr lang="en-US" sz="2000" dirty="0"/>
              <a:t>Fuel cells require a continuous source of fuel and will produce electricity as long as fuel is available</a:t>
            </a:r>
          </a:p>
          <a:p>
            <a:r>
              <a:rPr lang="en-US" sz="2000" dirty="0"/>
              <a:t>One example is a hydrogen fuel cell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F4B5908B-DA68-4A54-A4C7-2E2552354A10}"/>
              </a:ext>
            </a:extLst>
          </p:cNvPr>
          <p:cNvGrpSpPr/>
          <p:nvPr/>
        </p:nvGrpSpPr>
        <p:grpSpPr>
          <a:xfrm>
            <a:off x="1445247" y="3626584"/>
            <a:ext cx="7811965" cy="1631216"/>
            <a:chOff x="-331302" y="3260033"/>
            <a:chExt cx="7811965" cy="1631216"/>
          </a:xfrm>
        </p:grpSpPr>
        <p:grpSp>
          <p:nvGrpSpPr>
            <p:cNvPr id="4" name="Group 3"/>
            <p:cNvGrpSpPr/>
            <p:nvPr/>
          </p:nvGrpSpPr>
          <p:grpSpPr>
            <a:xfrm>
              <a:off x="-331302" y="3260033"/>
              <a:ext cx="7811965" cy="1631216"/>
              <a:chOff x="1351722" y="3975652"/>
              <a:chExt cx="6365090" cy="1631216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5" name="TextBox 4"/>
                  <p:cNvSpPr txBox="1"/>
                  <p:nvPr/>
                </p:nvSpPr>
                <p:spPr>
                  <a:xfrm>
                    <a:off x="1351722" y="3975652"/>
                    <a:ext cx="6365090" cy="1631216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000" dirty="0"/>
                      <a:t>Anode:		</a:t>
                    </a:r>
                    <a14:m>
                      <m:oMath xmlns:m="http://schemas.openxmlformats.org/officeDocument/2006/math">
                        <m:r>
                          <a:rPr lang="en-US" sz="2000">
                            <a:latin typeface="Cambria Math" panose="02040503050406030204" pitchFamily="18" charset="0"/>
                          </a:rPr>
                          <m:t>2 </m:t>
                        </m:r>
                        <m:sSub>
                          <m:sSub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000">
                                <a:latin typeface="Cambria Math" panose="02040503050406030204" pitchFamily="18" charset="0"/>
                              </a:rPr>
                              <m:t>H</m:t>
                            </m:r>
                          </m:e>
                          <m:sub>
                            <m:r>
                              <a:rPr lang="en-US" sz="200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d>
                          <m:d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m:rPr>
                                <m:sty m:val="p"/>
                              </m:rPr>
                              <a:rPr lang="en-US" sz="2000">
                                <a:latin typeface="Cambria Math" panose="02040503050406030204" pitchFamily="18" charset="0"/>
                              </a:rPr>
                              <m:t>g</m:t>
                            </m:r>
                          </m:e>
                        </m:d>
                        <m:r>
                          <a:rPr lang="en-US" sz="2000">
                            <a:latin typeface="Cambria Math" panose="02040503050406030204" pitchFamily="18" charset="0"/>
                          </a:rPr>
                          <m:t>+2 </m:t>
                        </m:r>
                        <m:sSup>
                          <m:sSup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sz="2000">
                                <a:latin typeface="Cambria Math" panose="02040503050406030204" pitchFamily="18" charset="0"/>
                              </a:rPr>
                              <m:t>O</m:t>
                            </m:r>
                          </m:e>
                          <m:sup>
                            <m:r>
                              <a:rPr lang="en-US" sz="2000">
                                <a:latin typeface="Cambria Math" panose="02040503050406030204" pitchFamily="18" charset="0"/>
                              </a:rPr>
                              <m:t>2−</m:t>
                            </m:r>
                          </m:sup>
                        </m:sSup>
                        <m:d>
                          <m:d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m:rPr>
                                <m:sty m:val="p"/>
                              </m:rPr>
                              <a:rPr lang="en-US" sz="2000">
                                <a:latin typeface="Cambria Math" panose="02040503050406030204" pitchFamily="18" charset="0"/>
                              </a:rPr>
                              <m:t>aq</m:t>
                            </m:r>
                          </m:e>
                        </m:d>
                        <m:r>
                          <a:rPr lang="en-US" sz="2000">
                            <a:latin typeface="Cambria Math" panose="02040503050406030204" pitchFamily="18" charset="0"/>
                          </a:rPr>
                          <m:t>→2 </m:t>
                        </m:r>
                        <m:sSub>
                          <m:sSub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000">
                                <a:latin typeface="Cambria Math" panose="02040503050406030204" pitchFamily="18" charset="0"/>
                              </a:rPr>
                              <m:t>H</m:t>
                            </m:r>
                          </m:e>
                          <m:sub>
                            <m:r>
                              <a:rPr lang="en-US" sz="200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O</m:t>
                        </m:r>
                        <m:r>
                          <a:rPr lang="en-US" sz="200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l</m:t>
                        </m:r>
                        <m:r>
                          <a:rPr lang="en-US" sz="2000">
                            <a:latin typeface="Cambria Math" panose="02040503050406030204" pitchFamily="18" charset="0"/>
                          </a:rPr>
                          <m:t>)+4</m:t>
                        </m:r>
                        <m:sSup>
                          <m:sSup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sz="2000">
                                <a:latin typeface="Cambria Math" panose="02040503050406030204" pitchFamily="18" charset="0"/>
                              </a:rPr>
                              <m:t>e</m:t>
                            </m:r>
                          </m:e>
                          <m:sup>
                            <m:r>
                              <a:rPr lang="en-US" sz="2000">
                                <a:latin typeface="Cambria Math" panose="02040503050406030204" pitchFamily="18" charset="0"/>
                              </a:rPr>
                              <m:t>−</m:t>
                            </m:r>
                          </m:sup>
                        </m:sSup>
                      </m:oMath>
                    </a14:m>
                    <a:r>
                      <a:rPr lang="en-US" sz="2000" dirty="0"/>
                      <a:t>		</a:t>
                    </a:r>
                  </a:p>
                  <a:p>
                    <a:r>
                      <a:rPr lang="en-US" sz="2000" dirty="0"/>
                      <a:t>Cathode:	</a:t>
                    </a:r>
                    <a14:m>
                      <m:oMath xmlns:m="http://schemas.openxmlformats.org/officeDocument/2006/math">
                        <m:sSub>
                          <m:sSub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000">
                                <a:latin typeface="Cambria Math" panose="02040503050406030204" pitchFamily="18" charset="0"/>
                              </a:rPr>
                              <m:t>O</m:t>
                            </m:r>
                          </m:e>
                          <m:sub>
                            <m:r>
                              <a:rPr lang="en-US" sz="200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d>
                          <m:d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m:rPr>
                                <m:sty m:val="p"/>
                              </m:rPr>
                              <a:rPr lang="en-US" sz="2000">
                                <a:latin typeface="Cambria Math" panose="02040503050406030204" pitchFamily="18" charset="0"/>
                              </a:rPr>
                              <m:t>g</m:t>
                            </m:r>
                          </m:e>
                        </m:d>
                        <m:r>
                          <a:rPr lang="en-US" sz="2000">
                            <a:latin typeface="Cambria Math" panose="02040503050406030204" pitchFamily="18" charset="0"/>
                          </a:rPr>
                          <m:t>+4</m:t>
                        </m:r>
                        <m:sSup>
                          <m:sSup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sz="2000">
                                <a:latin typeface="Cambria Math" panose="02040503050406030204" pitchFamily="18" charset="0"/>
                              </a:rPr>
                              <m:t>e</m:t>
                            </m:r>
                          </m:e>
                          <m:sup>
                            <m:r>
                              <a:rPr lang="en-US" sz="2000">
                                <a:latin typeface="Cambria Math" panose="02040503050406030204" pitchFamily="18" charset="0"/>
                              </a:rPr>
                              <m:t>−</m:t>
                            </m:r>
                          </m:sup>
                        </m:sSup>
                        <m:r>
                          <a:rPr lang="en-US" sz="2000">
                            <a:latin typeface="Cambria Math" panose="02040503050406030204" pitchFamily="18" charset="0"/>
                          </a:rPr>
                          <m:t>→2</m:t>
                        </m:r>
                        <m:sSup>
                          <m:sSup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sz="2000">
                                <a:latin typeface="Cambria Math" panose="02040503050406030204" pitchFamily="18" charset="0"/>
                              </a:rPr>
                              <m:t>O</m:t>
                            </m:r>
                          </m:e>
                          <m:sup>
                            <m:r>
                              <a:rPr lang="en-US" sz="2000">
                                <a:latin typeface="Cambria Math" panose="02040503050406030204" pitchFamily="18" charset="0"/>
                              </a:rPr>
                              <m:t>2−</m:t>
                            </m:r>
                          </m:sup>
                        </m:sSup>
                        <m:d>
                          <m:d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m:rPr>
                                <m:sty m:val="p"/>
                              </m:rPr>
                              <a:rPr lang="en-US" sz="2000">
                                <a:latin typeface="Cambria Math" panose="02040503050406030204" pitchFamily="18" charset="0"/>
                              </a:rPr>
                              <m:t>aq</m:t>
                            </m:r>
                          </m:e>
                        </m:d>
                      </m:oMath>
                    </a14:m>
                    <a:endParaRPr lang="en-US" sz="2000" dirty="0"/>
                  </a:p>
                  <a:p>
                    <a:endParaRPr lang="en-US" sz="2000" dirty="0"/>
                  </a:p>
                  <a:p>
                    <a:endParaRPr lang="en-US" sz="2000" dirty="0"/>
                  </a:p>
                  <a:p>
                    <a:r>
                      <a:rPr lang="en-US" sz="2000" dirty="0"/>
                      <a:t>Overall:		</a:t>
                    </a:r>
                    <a14:m>
                      <m:oMath xmlns:m="http://schemas.openxmlformats.org/officeDocument/2006/math">
                        <m:r>
                          <a:rPr lang="en-US" sz="2000">
                            <a:latin typeface="Cambria Math" panose="02040503050406030204" pitchFamily="18" charset="0"/>
                          </a:rPr>
                          <m:t>2 </m:t>
                        </m:r>
                        <m:sSub>
                          <m:sSub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000">
                                <a:latin typeface="Cambria Math" panose="02040503050406030204" pitchFamily="18" charset="0"/>
                              </a:rPr>
                              <m:t>H</m:t>
                            </m:r>
                          </m:e>
                          <m:sub>
                            <m:r>
                              <a:rPr lang="en-US" sz="200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d>
                          <m:d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m:rPr>
                                <m:sty m:val="p"/>
                              </m:rPr>
                              <a:rPr lang="en-US" sz="2000">
                                <a:latin typeface="Cambria Math" panose="02040503050406030204" pitchFamily="18" charset="0"/>
                              </a:rPr>
                              <m:t>aq</m:t>
                            </m:r>
                          </m:e>
                        </m:d>
                        <m:r>
                          <a:rPr lang="en-US" sz="2000">
                            <a:latin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000">
                                <a:latin typeface="Cambria Math" panose="02040503050406030204" pitchFamily="18" charset="0"/>
                              </a:rPr>
                              <m:t>O</m:t>
                            </m:r>
                          </m:e>
                          <m:sub>
                            <m:r>
                              <a:rPr lang="en-US" sz="200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d>
                          <m:d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m:rPr>
                                <m:sty m:val="p"/>
                              </m:rPr>
                              <a:rPr lang="en-US" sz="2000">
                                <a:latin typeface="Cambria Math" panose="02040503050406030204" pitchFamily="18" charset="0"/>
                              </a:rPr>
                              <m:t>aq</m:t>
                            </m:r>
                          </m:e>
                        </m:d>
                        <m:r>
                          <a:rPr lang="en-US" sz="2000">
                            <a:latin typeface="Cambria Math" panose="02040503050406030204" pitchFamily="18" charset="0"/>
                          </a:rPr>
                          <m:t>→2 </m:t>
                        </m:r>
                        <m:sSub>
                          <m:sSub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000">
                                <a:latin typeface="Cambria Math" panose="02040503050406030204" pitchFamily="18" charset="0"/>
                              </a:rPr>
                              <m:t>H</m:t>
                            </m:r>
                          </m:e>
                          <m:sub>
                            <m:r>
                              <a:rPr lang="en-US" sz="200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O</m:t>
                        </m:r>
                        <m:r>
                          <a:rPr lang="en-US" sz="200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l</m:t>
                        </m:r>
                        <m:r>
                          <a:rPr lang="en-US" sz="2000">
                            <a:latin typeface="Cambria Math" panose="02040503050406030204" pitchFamily="18" charset="0"/>
                          </a:rPr>
                          <m:t>)</m:t>
                        </m:r>
                      </m:oMath>
                    </a14:m>
                    <a:r>
                      <a:rPr lang="en-US" sz="2000" dirty="0"/>
                      <a:t>		</a:t>
                    </a:r>
                  </a:p>
                </p:txBody>
              </p:sp>
            </mc:Choice>
            <mc:Fallback xmlns="">
              <p:sp>
                <p:nvSpPr>
                  <p:cNvPr id="5" name="TextBox 4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351722" y="3975652"/>
                    <a:ext cx="6365090" cy="1631216"/>
                  </a:xfrm>
                  <a:prstGeom prst="rect">
                    <a:avLst/>
                  </a:prstGeom>
                  <a:blipFill>
                    <a:blip r:embed="rId2"/>
                    <a:stretch>
                      <a:fillRect l="-780" t="-2239" b="-5597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cxnSp>
            <p:nvCxnSpPr>
              <p:cNvPr id="6" name="Straight Connector 5"/>
              <p:cNvCxnSpPr/>
              <p:nvPr/>
            </p:nvCxnSpPr>
            <p:spPr>
              <a:xfrm flipV="1">
                <a:off x="1426229" y="4786687"/>
                <a:ext cx="4907551" cy="7950"/>
              </a:xfrm>
              <a:prstGeom prst="line">
                <a:avLst/>
              </a:prstGeom>
              <a:ln w="381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" name="TextBox 6"/>
                <p:cNvSpPr txBox="1"/>
                <p:nvPr/>
              </p:nvSpPr>
              <p:spPr>
                <a:xfrm>
                  <a:off x="4005379" y="4279426"/>
                  <a:ext cx="393626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40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+1</m:t>
                        </m:r>
                      </m:oMath>
                    </m:oMathPara>
                  </a14:m>
                  <a:endParaRPr lang="en-US" sz="1400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7" name="TextBox 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005379" y="4279426"/>
                  <a:ext cx="393626" cy="307777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" name="TextBox 7"/>
                <p:cNvSpPr txBox="1"/>
                <p:nvPr/>
              </p:nvSpPr>
              <p:spPr>
                <a:xfrm>
                  <a:off x="4355271" y="4276248"/>
                  <a:ext cx="340296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40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−2</m:t>
                        </m:r>
                      </m:oMath>
                    </m:oMathPara>
                  </a14:m>
                  <a:endParaRPr lang="en-US" sz="1400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8" name="TextBox 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355271" y="4276248"/>
                  <a:ext cx="340296" cy="307777"/>
                </a:xfrm>
                <a:prstGeom prst="rect">
                  <a:avLst/>
                </a:prstGeom>
                <a:blipFill>
                  <a:blip r:embed="rId4"/>
                  <a:stretch>
                    <a:fillRect r="-125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" name="TextBox 8"/>
                <p:cNvSpPr txBox="1"/>
                <p:nvPr/>
              </p:nvSpPr>
              <p:spPr>
                <a:xfrm>
                  <a:off x="2801357" y="4276249"/>
                  <a:ext cx="222421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40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oMath>
                    </m:oMathPara>
                  </a14:m>
                  <a:endParaRPr lang="en-US" sz="1400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9" name="TextBox 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801357" y="4276249"/>
                  <a:ext cx="222421" cy="307777"/>
                </a:xfrm>
                <a:prstGeom prst="rect">
                  <a:avLst/>
                </a:prstGeom>
                <a:blipFill>
                  <a:blip r:embed="rId5"/>
                  <a:stretch>
                    <a:fillRect r="-13889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" name="TextBox 9"/>
                <p:cNvSpPr txBox="1"/>
                <p:nvPr/>
              </p:nvSpPr>
              <p:spPr>
                <a:xfrm>
                  <a:off x="1738185" y="4276250"/>
                  <a:ext cx="222421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40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oMath>
                    </m:oMathPara>
                  </a14:m>
                  <a:endParaRPr lang="en-US" sz="1400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10" name="TextBox 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738185" y="4276250"/>
                  <a:ext cx="222421" cy="307777"/>
                </a:xfrm>
                <a:prstGeom prst="rect">
                  <a:avLst/>
                </a:prstGeom>
                <a:blipFill>
                  <a:blip r:embed="rId5"/>
                  <a:stretch>
                    <a:fillRect r="-13889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19792417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Hydrogen Fuel Cell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2029938"/>
            <a:ext cx="4320088" cy="3881501"/>
          </a:xfrm>
          <a:prstGeom prst="rect">
            <a:avLst/>
          </a:prstGeom>
        </p:spPr>
      </p:pic>
      <p:grpSp>
        <p:nvGrpSpPr>
          <p:cNvPr id="5" name="Group 4"/>
          <p:cNvGrpSpPr/>
          <p:nvPr/>
        </p:nvGrpSpPr>
        <p:grpSpPr>
          <a:xfrm>
            <a:off x="374093" y="3216491"/>
            <a:ext cx="4866196" cy="1107996"/>
            <a:chOff x="1351721" y="3975652"/>
            <a:chExt cx="8674873" cy="1107996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" name="TextBox 5"/>
                <p:cNvSpPr txBox="1"/>
                <p:nvPr/>
              </p:nvSpPr>
              <p:spPr>
                <a:xfrm>
                  <a:off x="1351721" y="3975652"/>
                  <a:ext cx="8674873" cy="110799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600" dirty="0"/>
                    <a:t>Anode:	</a:t>
                  </a:r>
                  <a14:m>
                    <m:oMath xmlns:m="http://schemas.openxmlformats.org/officeDocument/2006/math">
                      <m:r>
                        <a:rPr lang="en-US" sz="1600">
                          <a:latin typeface="Cambria Math" panose="02040503050406030204" pitchFamily="18" charset="0"/>
                        </a:rPr>
                        <m:t>2</m:t>
                      </m:r>
                      <m:sSub>
                        <m:sSubPr>
                          <m:ctrlPr>
                            <a:rPr lang="en-US" sz="1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160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sz="160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en-US" sz="16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1600">
                              <a:latin typeface="Cambria Math" panose="02040503050406030204" pitchFamily="18" charset="0"/>
                            </a:rPr>
                            <m:t>g</m:t>
                          </m:r>
                        </m:e>
                      </m:d>
                      <m:r>
                        <a:rPr lang="en-US" sz="1600">
                          <a:latin typeface="Cambria Math" panose="02040503050406030204" pitchFamily="18" charset="0"/>
                        </a:rPr>
                        <m:t>+2</m:t>
                      </m:r>
                      <m:sSup>
                        <m:sSupPr>
                          <m:ctrlPr>
                            <a:rPr lang="en-US" sz="16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1600">
                              <a:latin typeface="Cambria Math" panose="02040503050406030204" pitchFamily="18" charset="0"/>
                            </a:rPr>
                            <m:t>O</m:t>
                          </m:r>
                        </m:e>
                        <m:sup>
                          <m:r>
                            <a:rPr lang="en-US" sz="1600">
                              <a:latin typeface="Cambria Math" panose="02040503050406030204" pitchFamily="18" charset="0"/>
                            </a:rPr>
                            <m:t>2−</m:t>
                          </m:r>
                        </m:sup>
                      </m:sSup>
                      <m:d>
                        <m:dPr>
                          <m:ctrlPr>
                            <a:rPr lang="en-US" sz="16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1600">
                              <a:latin typeface="Cambria Math" panose="02040503050406030204" pitchFamily="18" charset="0"/>
                            </a:rPr>
                            <m:t>aq</m:t>
                          </m:r>
                        </m:e>
                      </m:d>
                      <m:r>
                        <a:rPr lang="en-US" sz="1600">
                          <a:latin typeface="Cambria Math" panose="02040503050406030204" pitchFamily="18" charset="0"/>
                        </a:rPr>
                        <m:t>→2</m:t>
                      </m:r>
                      <m:sSub>
                        <m:sSubPr>
                          <m:ctrlPr>
                            <a:rPr lang="en-US" sz="1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160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sz="160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m:rPr>
                          <m:sty m:val="p"/>
                        </m:rPr>
                        <a:rPr lang="en-US" sz="1600">
                          <a:latin typeface="Cambria Math" panose="02040503050406030204" pitchFamily="18" charset="0"/>
                        </a:rPr>
                        <m:t>O</m:t>
                      </m:r>
                      <m:d>
                        <m:dPr>
                          <m:ctrlPr>
                            <a:rPr lang="en-US" sz="16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1600">
                              <a:latin typeface="Cambria Math" panose="02040503050406030204" pitchFamily="18" charset="0"/>
                            </a:rPr>
                            <m:t>l</m:t>
                          </m:r>
                        </m:e>
                      </m:d>
                      <m:r>
                        <a:rPr lang="en-US" sz="1600">
                          <a:latin typeface="Cambria Math" panose="02040503050406030204" pitchFamily="18" charset="0"/>
                        </a:rPr>
                        <m:t>4</m:t>
                      </m:r>
                      <m:sSup>
                        <m:sSupPr>
                          <m:ctrlPr>
                            <a:rPr lang="en-US" sz="16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1600">
                              <a:latin typeface="Cambria Math" panose="02040503050406030204" pitchFamily="18" charset="0"/>
                            </a:rPr>
                            <m:t>e</m:t>
                          </m:r>
                        </m:e>
                        <m:sup>
                          <m:r>
                            <a:rPr lang="en-US" sz="160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</m:oMath>
                  </a14:m>
                  <a:endParaRPr lang="en-US" sz="1600" dirty="0"/>
                </a:p>
                <a:p>
                  <a:r>
                    <a:rPr lang="en-US" sz="1600" dirty="0"/>
                    <a:t>Cathode:	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1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1600">
                              <a:latin typeface="Cambria Math" panose="02040503050406030204" pitchFamily="18" charset="0"/>
                            </a:rPr>
                            <m:t>O</m:t>
                          </m:r>
                        </m:e>
                        <m:sub>
                          <m:r>
                            <a:rPr lang="en-US" sz="160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en-US" sz="16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1600">
                              <a:latin typeface="Cambria Math" panose="02040503050406030204" pitchFamily="18" charset="0"/>
                            </a:rPr>
                            <m:t>g</m:t>
                          </m:r>
                        </m:e>
                      </m:d>
                      <m:r>
                        <a:rPr lang="en-US" sz="1600">
                          <a:latin typeface="Cambria Math" panose="02040503050406030204" pitchFamily="18" charset="0"/>
                        </a:rPr>
                        <m:t>+4</m:t>
                      </m:r>
                      <m:sSup>
                        <m:sSupPr>
                          <m:ctrlPr>
                            <a:rPr lang="en-US" sz="16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1600">
                              <a:latin typeface="Cambria Math" panose="02040503050406030204" pitchFamily="18" charset="0"/>
                            </a:rPr>
                            <m:t>e</m:t>
                          </m:r>
                        </m:e>
                        <m:sup>
                          <m:r>
                            <a:rPr lang="en-US" sz="160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r>
                        <a:rPr lang="en-US" sz="1600">
                          <a:latin typeface="Cambria Math" panose="02040503050406030204" pitchFamily="18" charset="0"/>
                        </a:rPr>
                        <m:t>→2</m:t>
                      </m:r>
                      <m:sSup>
                        <m:sSupPr>
                          <m:ctrlPr>
                            <a:rPr lang="en-US" sz="16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1600">
                              <a:latin typeface="Cambria Math" panose="02040503050406030204" pitchFamily="18" charset="0"/>
                            </a:rPr>
                            <m:t>O</m:t>
                          </m:r>
                        </m:e>
                        <m:sup>
                          <m:r>
                            <a:rPr lang="en-US" sz="1600">
                              <a:latin typeface="Cambria Math" panose="02040503050406030204" pitchFamily="18" charset="0"/>
                            </a:rPr>
                            <m:t>2−</m:t>
                          </m:r>
                        </m:sup>
                      </m:sSup>
                      <m:d>
                        <m:dPr>
                          <m:ctrlPr>
                            <a:rPr lang="en-US" sz="16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1600">
                              <a:latin typeface="Cambria Math" panose="02040503050406030204" pitchFamily="18" charset="0"/>
                            </a:rPr>
                            <m:t>aq</m:t>
                          </m:r>
                        </m:e>
                      </m:d>
                    </m:oMath>
                  </a14:m>
                  <a:endParaRPr lang="en-US" sz="1600" dirty="0"/>
                </a:p>
                <a:p>
                  <a:endParaRPr lang="en-US" sz="1600" dirty="0"/>
                </a:p>
                <a:p>
                  <a:r>
                    <a:rPr lang="en-US" sz="1600" dirty="0"/>
                    <a:t>Overall:	</a:t>
                  </a:r>
                  <a14:m>
                    <m:oMath xmlns:m="http://schemas.openxmlformats.org/officeDocument/2006/math">
                      <m:r>
                        <a:rPr lang="en-US" sz="1600">
                          <a:latin typeface="Cambria Math" panose="02040503050406030204" pitchFamily="18" charset="0"/>
                        </a:rPr>
                        <m:t>2 </m:t>
                      </m:r>
                      <m:sSub>
                        <m:sSubPr>
                          <m:ctrlPr>
                            <a:rPr lang="en-US" sz="1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160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sz="160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en-US" sz="16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1600">
                              <a:latin typeface="Cambria Math" panose="02040503050406030204" pitchFamily="18" charset="0"/>
                            </a:rPr>
                            <m:t>aq</m:t>
                          </m:r>
                        </m:e>
                      </m:d>
                      <m:r>
                        <a:rPr lang="en-US" sz="160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1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1600">
                              <a:latin typeface="Cambria Math" panose="02040503050406030204" pitchFamily="18" charset="0"/>
                            </a:rPr>
                            <m:t>O</m:t>
                          </m:r>
                        </m:e>
                        <m:sub>
                          <m:r>
                            <a:rPr lang="en-US" sz="160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en-US" sz="16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1600">
                              <a:latin typeface="Cambria Math" panose="02040503050406030204" pitchFamily="18" charset="0"/>
                            </a:rPr>
                            <m:t>aq</m:t>
                          </m:r>
                        </m:e>
                      </m:d>
                      <m:r>
                        <a:rPr lang="en-US" sz="1600">
                          <a:latin typeface="Cambria Math" panose="02040503050406030204" pitchFamily="18" charset="0"/>
                        </a:rPr>
                        <m:t>→2 </m:t>
                      </m:r>
                      <m:sSub>
                        <m:sSubPr>
                          <m:ctrlPr>
                            <a:rPr lang="en-US" sz="1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160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sz="160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m:rPr>
                          <m:sty m:val="p"/>
                        </m:rPr>
                        <a:rPr lang="en-US" sz="1600">
                          <a:latin typeface="Cambria Math" panose="02040503050406030204" pitchFamily="18" charset="0"/>
                        </a:rPr>
                        <m:t>O</m:t>
                      </m:r>
                      <m:r>
                        <a:rPr lang="en-US" sz="1600">
                          <a:latin typeface="Cambria Math" panose="02040503050406030204" pitchFamily="18" charset="0"/>
                        </a:rPr>
                        <m:t>(</m:t>
                      </m:r>
                      <m:r>
                        <m:rPr>
                          <m:sty m:val="p"/>
                        </m:rPr>
                        <a:rPr lang="en-US" sz="1600">
                          <a:latin typeface="Cambria Math" panose="02040503050406030204" pitchFamily="18" charset="0"/>
                        </a:rPr>
                        <m:t>l</m:t>
                      </m:r>
                      <m:r>
                        <a:rPr lang="en-US" sz="1600">
                          <a:latin typeface="Cambria Math" panose="02040503050406030204" pitchFamily="18" charset="0"/>
                        </a:rPr>
                        <m:t>)</m:t>
                      </m:r>
                    </m:oMath>
                  </a14:m>
                  <a:r>
                    <a:rPr lang="en-US" dirty="0"/>
                    <a:t>		</a:t>
                  </a:r>
                </a:p>
              </p:txBody>
            </p:sp>
          </mc:Choice>
          <mc:Fallback xmlns="">
            <p:sp>
              <p:nvSpPr>
                <p:cNvPr id="6" name="TextBox 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351721" y="3975652"/>
                  <a:ext cx="8674873" cy="1107996"/>
                </a:xfrm>
                <a:prstGeom prst="rect">
                  <a:avLst/>
                </a:prstGeom>
                <a:blipFill rotWithShape="0">
                  <a:blip r:embed="rId3"/>
                  <a:stretch>
                    <a:fillRect l="-752" t="-2198" b="-494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7" name="Straight Connector 6"/>
            <p:cNvCxnSpPr/>
            <p:nvPr/>
          </p:nvCxnSpPr>
          <p:spPr>
            <a:xfrm flipV="1">
              <a:off x="1525450" y="4635612"/>
              <a:ext cx="6856886" cy="13169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5398839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Types of Cells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400" dirty="0"/>
              <a:t>Identify the type of cell in which there is a continuous flow of reactants and products. </a:t>
            </a:r>
          </a:p>
          <a:p>
            <a:pPr marL="514350" indent="-514350">
              <a:buFont typeface="+mj-lt"/>
              <a:buAutoNum type="alphaUcPeriod"/>
            </a:pPr>
            <a:endParaRPr lang="en-US" sz="2400" dirty="0"/>
          </a:p>
          <a:p>
            <a:pPr marL="514350" indent="-514350">
              <a:buFont typeface="+mj-lt"/>
              <a:buAutoNum type="alphaUcPeriod"/>
            </a:pPr>
            <a:r>
              <a:rPr lang="en-US" sz="2400" dirty="0"/>
              <a:t>dry cell</a:t>
            </a:r>
          </a:p>
          <a:p>
            <a:pPr marL="514350" indent="-514350">
              <a:buFont typeface="+mj-lt"/>
              <a:buAutoNum type="alphaUcPeriod"/>
            </a:pPr>
            <a:r>
              <a:rPr lang="en-US" sz="2400" dirty="0"/>
              <a:t>wet cell</a:t>
            </a:r>
          </a:p>
          <a:p>
            <a:pPr marL="514350" indent="-514350">
              <a:buFont typeface="+mj-lt"/>
              <a:buAutoNum type="alphaUcPeriod"/>
            </a:pPr>
            <a:r>
              <a:rPr lang="en-US" sz="2400" dirty="0"/>
              <a:t>fuel cell</a:t>
            </a:r>
          </a:p>
          <a:p>
            <a:pPr marL="514350" indent="-514350">
              <a:buFont typeface="+mj-lt"/>
              <a:buAutoNum type="alphaUcPeriod"/>
            </a:pPr>
            <a:r>
              <a:rPr lang="en-US" sz="2400" dirty="0"/>
              <a:t>lead storage cell</a:t>
            </a:r>
            <a:endParaRPr lang="en-US" sz="2400" baseline="-25000" dirty="0"/>
          </a:p>
          <a:p>
            <a:pPr marL="514350" indent="-514350">
              <a:buFont typeface="+mj-lt"/>
              <a:buAutoNum type="alphaUcPeriod"/>
            </a:pPr>
            <a:endParaRPr lang="en-US" sz="2400" baseline="-25000" dirty="0"/>
          </a:p>
        </p:txBody>
      </p:sp>
    </p:spTree>
    <p:extLst>
      <p:ext uri="{BB962C8B-B14F-4D97-AF65-F5344CB8AC3E}">
        <p14:creationId xmlns:p14="http://schemas.microsoft.com/office/powerpoint/2010/main" val="12472354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Corrosion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Corrosion is the degradation of metals due to an electrochemical process</a:t>
            </a:r>
          </a:p>
          <a:p>
            <a:r>
              <a:rPr lang="en-US" sz="2000" dirty="0"/>
              <a:t>One example of corrosion is the formation of rust on iron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2660921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Ways to Prevent Corrosion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2400" dirty="0"/>
              <a:t>Painting the surface of the metal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dirty="0"/>
              <a:t>Galvanization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dirty="0" err="1"/>
              <a:t>Cathodic</a:t>
            </a:r>
            <a:r>
              <a:rPr lang="en-US" sz="2400" dirty="0"/>
              <a:t> protection using sacrificial anodes</a:t>
            </a:r>
          </a:p>
        </p:txBody>
      </p:sp>
    </p:spTree>
    <p:extLst>
      <p:ext uri="{BB962C8B-B14F-4D97-AF65-F5344CB8AC3E}">
        <p14:creationId xmlns:p14="http://schemas.microsoft.com/office/powerpoint/2010/main" val="40666862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Painting the surface of the metal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Adding a layer of paint prevents the water and oxygen necessary for rust formation from coming into contact with the iron</a:t>
            </a:r>
          </a:p>
        </p:txBody>
      </p:sp>
    </p:spTree>
    <p:extLst>
      <p:ext uri="{BB962C8B-B14F-4D97-AF65-F5344CB8AC3E}">
        <p14:creationId xmlns:p14="http://schemas.microsoft.com/office/powerpoint/2010/main" val="62461044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ustom 2">
      <a:majorFont>
        <a:latin typeface="Cambria Math"/>
        <a:ea typeface=""/>
        <a:cs typeface=""/>
      </a:majorFont>
      <a:minorFont>
        <a:latin typeface="Cambria Math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dian" id="{C81E0E53-31CD-4C35-8B6A-415A53D816AA}" vid="{DBE256A4-CD7B-437B-B054-3AB0F8BF082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312</TotalTime>
  <Words>989</Words>
  <Application>Microsoft Office PowerPoint</Application>
  <PresentationFormat>On-screen Show (4:3)</PresentationFormat>
  <Paragraphs>119</Paragraphs>
  <Slides>21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6" baseType="lpstr">
      <vt:lpstr>Calibri</vt:lpstr>
      <vt:lpstr>Cambria Math</vt:lpstr>
      <vt:lpstr>Wingdings</vt:lpstr>
      <vt:lpstr>Wingdings 2</vt:lpstr>
      <vt:lpstr>Median</vt:lpstr>
      <vt:lpstr>Chapter 17 Part 5</vt:lpstr>
      <vt:lpstr>Batteries</vt:lpstr>
      <vt:lpstr>Primary and Secondary Batteries</vt:lpstr>
      <vt:lpstr>Fuel Cells</vt:lpstr>
      <vt:lpstr>Hydrogen Fuel Cell</vt:lpstr>
      <vt:lpstr>Types of Cells</vt:lpstr>
      <vt:lpstr>Corrosion</vt:lpstr>
      <vt:lpstr>Ways to Prevent Corrosion</vt:lpstr>
      <vt:lpstr>Painting the surface of the metal</vt:lpstr>
      <vt:lpstr>Rusting of Iron</vt:lpstr>
      <vt:lpstr>Metal Activity</vt:lpstr>
      <vt:lpstr>Metal Activity</vt:lpstr>
      <vt:lpstr>Metal Activity</vt:lpstr>
      <vt:lpstr>Galvanization</vt:lpstr>
      <vt:lpstr>Cathodic Protection</vt:lpstr>
      <vt:lpstr>Electrolysis</vt:lpstr>
      <vt:lpstr>Electrolysis of Water</vt:lpstr>
      <vt:lpstr>Electrolysis</vt:lpstr>
      <vt:lpstr>Quantitative Aspects of Electrolysis</vt:lpstr>
      <vt:lpstr>Quantitative Aspects of Electrolysis</vt:lpstr>
      <vt:lpstr>Quantitative Aspects of Electrolysis</vt:lpstr>
    </vt:vector>
  </TitlesOfParts>
  <Company>Armstrong State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17 Part 3</dc:title>
  <dc:creator>Walter Turner</dc:creator>
  <cp:lastModifiedBy>Walter Turner</cp:lastModifiedBy>
  <cp:revision>36</cp:revision>
  <dcterms:created xsi:type="dcterms:W3CDTF">2018-04-16T15:45:06Z</dcterms:created>
  <dcterms:modified xsi:type="dcterms:W3CDTF">2022-04-24T19:33:56Z</dcterms:modified>
</cp:coreProperties>
</file>