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3" r:id="rId11"/>
    <p:sldId id="274" r:id="rId12"/>
    <p:sldId id="275" r:id="rId13"/>
    <p:sldId id="276" r:id="rId14"/>
    <p:sldId id="290" r:id="rId15"/>
    <p:sldId id="291" r:id="rId16"/>
    <p:sldId id="294" r:id="rId17"/>
    <p:sldId id="293" r:id="rId18"/>
    <p:sldId id="292" r:id="rId19"/>
    <p:sldId id="288" r:id="rId20"/>
    <p:sldId id="289" r:id="rId21"/>
    <p:sldId id="295" r:id="rId22"/>
    <p:sldId id="296" r:id="rId23"/>
    <p:sldId id="297" r:id="rId24"/>
    <p:sldId id="298" r:id="rId25"/>
    <p:sldId id="299" r:id="rId26"/>
    <p:sldId id="300" r:id="rId27"/>
    <p:sldId id="301" r:id="rId28"/>
  </p:sldIdLst>
  <p:sldSz cx="9144000" cy="6858000" type="screen4x3"/>
  <p:notesSz cx="6858000" cy="9144000"/>
  <p:custDataLst>
    <p:tags r:id="rId2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88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056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285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757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45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9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130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106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259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315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310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761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503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3E553-989E-4A45-8ECD-0493B7B877A2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697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image" Target="../media/image9.emf"/><Relationship Id="rId2" Type="http://schemas.openxmlformats.org/officeDocument/2006/relationships/tags" Target="../tags/tag2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10.emf"/><Relationship Id="rId2" Type="http://schemas.openxmlformats.org/officeDocument/2006/relationships/tags" Target="../tags/tag30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11.emf"/><Relationship Id="rId2" Type="http://schemas.openxmlformats.org/officeDocument/2006/relationships/tags" Target="../tags/tag33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image" Target="../media/image12.emf"/><Relationship Id="rId2" Type="http://schemas.openxmlformats.org/officeDocument/2006/relationships/tags" Target="../tags/tag36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13.emf"/><Relationship Id="rId2" Type="http://schemas.openxmlformats.org/officeDocument/2006/relationships/tags" Target="../tags/tag39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7" Type="http://schemas.openxmlformats.org/officeDocument/2006/relationships/image" Target="../media/image14.emf"/><Relationship Id="rId2" Type="http://schemas.openxmlformats.org/officeDocument/2006/relationships/tags" Target="../tags/tag4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image" Target="../media/image15.emf"/><Relationship Id="rId2" Type="http://schemas.openxmlformats.org/officeDocument/2006/relationships/tags" Target="../tags/tag45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7" Type="http://schemas.openxmlformats.org/officeDocument/2006/relationships/image" Target="../media/image16.emf"/><Relationship Id="rId2" Type="http://schemas.openxmlformats.org/officeDocument/2006/relationships/tags" Target="../tags/tag48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7" Type="http://schemas.openxmlformats.org/officeDocument/2006/relationships/image" Target="../media/image17.emf"/><Relationship Id="rId2" Type="http://schemas.openxmlformats.org/officeDocument/2006/relationships/tags" Target="../tags/tag51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7" Type="http://schemas.openxmlformats.org/officeDocument/2006/relationships/image" Target="../media/image18.emf"/><Relationship Id="rId2" Type="http://schemas.openxmlformats.org/officeDocument/2006/relationships/tags" Target="../tags/tag54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1.emf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7" Type="http://schemas.openxmlformats.org/officeDocument/2006/relationships/image" Target="../media/image19.emf"/><Relationship Id="rId2" Type="http://schemas.openxmlformats.org/officeDocument/2006/relationships/tags" Target="../tags/tag5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7" Type="http://schemas.openxmlformats.org/officeDocument/2006/relationships/image" Target="../media/image19.emf"/><Relationship Id="rId2" Type="http://schemas.openxmlformats.org/officeDocument/2006/relationships/tags" Target="../tags/tag60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2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7" Type="http://schemas.openxmlformats.org/officeDocument/2006/relationships/image" Target="../media/image19.emf"/><Relationship Id="rId2" Type="http://schemas.openxmlformats.org/officeDocument/2006/relationships/tags" Target="../tags/tag63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2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7" Type="http://schemas.openxmlformats.org/officeDocument/2006/relationships/image" Target="../media/image19.emf"/><Relationship Id="rId2" Type="http://schemas.openxmlformats.org/officeDocument/2006/relationships/tags" Target="../tags/tag66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2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7" Type="http://schemas.openxmlformats.org/officeDocument/2006/relationships/image" Target="../media/image19.emf"/><Relationship Id="rId2" Type="http://schemas.openxmlformats.org/officeDocument/2006/relationships/tags" Target="../tags/tag69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2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7" Type="http://schemas.openxmlformats.org/officeDocument/2006/relationships/image" Target="../media/image19.emf"/><Relationship Id="rId2" Type="http://schemas.openxmlformats.org/officeDocument/2006/relationships/tags" Target="../tags/tag7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2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7" Type="http://schemas.openxmlformats.org/officeDocument/2006/relationships/image" Target="../media/image19.emf"/><Relationship Id="rId2" Type="http://schemas.openxmlformats.org/officeDocument/2006/relationships/tags" Target="../tags/tag75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2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7" Type="http://schemas.openxmlformats.org/officeDocument/2006/relationships/image" Target="../media/image19.emf"/><Relationship Id="rId2" Type="http://schemas.openxmlformats.org/officeDocument/2006/relationships/tags" Target="../tags/tag78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2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2.emf"/><Relationship Id="rId2" Type="http://schemas.openxmlformats.org/officeDocument/2006/relationships/tags" Target="../tags/tag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3.emf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image" Target="../media/image4.emf"/><Relationship Id="rId2" Type="http://schemas.openxmlformats.org/officeDocument/2006/relationships/tags" Target="../tags/tag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5.emf"/><Relationship Id="rId2" Type="http://schemas.openxmlformats.org/officeDocument/2006/relationships/tags" Target="../tags/tag15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6.emf"/><Relationship Id="rId2" Type="http://schemas.openxmlformats.org/officeDocument/2006/relationships/tags" Target="../tags/tag18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image" Target="../media/image7.emf"/><Relationship Id="rId2" Type="http://schemas.openxmlformats.org/officeDocument/2006/relationships/tags" Target="../tags/tag2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image" Target="../media/image8.emf"/><Relationship Id="rId2" Type="http://schemas.openxmlformats.org/officeDocument/2006/relationships/tags" Target="../tags/tag24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 3 Review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55168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I. Which theory is the “darling of pop psychology” but is hard to verify?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Analytic-synthetic theory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Motor theory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Linguistic theory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738213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J. Someone with Broca’s aphasia has problems with…?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Comprehending speech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Producing speech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Reading and Writing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Understanding the emotional content of speech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657768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/>
              <a:t>K. True or False: aphasic patients almost always have damage to subcortical white matter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3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True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False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049012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/>
          <a:p>
            <a:r>
              <a:rPr lang="en-US" dirty="0"/>
              <a:t>L. Which is true?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Aphasias involving large anterior L </a:t>
            </a:r>
            <a:r>
              <a:rPr lang="en-US" sz="2400" dirty="0" err="1"/>
              <a:t>hemis</a:t>
            </a:r>
            <a:r>
              <a:rPr lang="en-US" sz="2400" dirty="0"/>
              <a:t>. lesions usually disrupt speech production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Aphasias involving large posterior L </a:t>
            </a:r>
            <a:r>
              <a:rPr lang="en-US" sz="2400" dirty="0" err="1"/>
              <a:t>hemis</a:t>
            </a:r>
            <a:r>
              <a:rPr lang="en-US" sz="2400" dirty="0"/>
              <a:t>. lesions usually disrupt speech production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Aphasias involving large anterior L </a:t>
            </a:r>
            <a:r>
              <a:rPr lang="en-US" sz="2400" dirty="0" err="1"/>
              <a:t>hemis</a:t>
            </a:r>
            <a:r>
              <a:rPr lang="en-US" sz="2400" dirty="0"/>
              <a:t>. lesions usually disrupt speech comprehension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952615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M. In order to induce LTP at an NMDA receptor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The postsynaptic neuron must already by partially depolarized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Glutamate must bind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Both of the above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Neither of </a:t>
            </a:r>
            <a:r>
              <a:rPr lang="en-US"/>
              <a:t>the above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2770209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N. Leonard (in the book) was a normal child with many friends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True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False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304254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69037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O. </a:t>
            </a:r>
            <a:r>
              <a:rPr lang="en-US" sz="3600" dirty="0"/>
              <a:t>Before the administration of L-Dopa, the post-encephalitic patients could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Walk and talk freely and easily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Catch a ball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Respond to their favorite Music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B and 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None of the above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1442205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P. The Awakenings Movie portrayed the Acute Effects of Encephalitis </a:t>
            </a:r>
            <a:r>
              <a:rPr lang="en-US" dirty="0" err="1"/>
              <a:t>Lethargica</a:t>
            </a:r>
            <a:endParaRPr lang="en-US" dirty="0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True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False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591304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Q. Which of the following was NOT an effect of L-Dopa on Leonard (in the book)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Hallucinations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err="1"/>
              <a:t>Hypersexuality</a:t>
            </a:r>
            <a:endParaRPr lang="en-US" dirty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Mania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Thinking it was 1926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4206740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/>
              <a:t>R. If I put an apple in a split-brain patient’s left hand (under a shelf) will she be able to tell me what it is without looking at it?  What if I put it in her right hand?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973179440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Yes; no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No; yes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670229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A. Which of these tests did H.M. do well on?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648286817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Digit span + 1 test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Block-tapping memory-span test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Incomplete pictures test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err="1"/>
              <a:t>Pavlovian</a:t>
            </a:r>
            <a:r>
              <a:rPr lang="en-US" sz="2800" dirty="0"/>
              <a:t> Conditioning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1 and 2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3 and 4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077488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S</a:t>
            </a:r>
            <a:r>
              <a:rPr lang="en-US" sz="3600" dirty="0"/>
              <a:t>. If LTP is induced experimentally, what happens the next time the neurons are stimulated?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904264434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neurons will respond the same as they did before LTP induction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neurons will respond more (more neurons will fire) than they did before induction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neurons will respond less (less neurons </a:t>
            </a:r>
            <a:r>
              <a:rPr lang="en-US" sz="2400"/>
              <a:t>will fire) than </a:t>
            </a:r>
            <a:r>
              <a:rPr lang="en-US" sz="2400" dirty="0"/>
              <a:t>they did before induction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359545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T</a:t>
            </a:r>
            <a:r>
              <a:rPr lang="en-US" sz="3600" dirty="0"/>
              <a:t>. Which of the following is true of the Wernicke-</a:t>
            </a:r>
            <a:r>
              <a:rPr lang="en-US" sz="3600" dirty="0" err="1"/>
              <a:t>Geshwind</a:t>
            </a:r>
            <a:r>
              <a:rPr lang="en-US" sz="3600" dirty="0"/>
              <a:t> model?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It was influential and led to much research on language and the brain.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It correctly predicted what would happen when certain areas of the brain were damaged (Wernicke’s area, for instance).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It was backed up by results of cognitive studies (seeing what areas of brain were active during reading, for instance).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27156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U</a:t>
            </a:r>
            <a:r>
              <a:rPr lang="en-US" sz="3600" dirty="0"/>
              <a:t>. Which is true of the video we saw of the “split-brain” patient?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He had no problems saying words shown to his right visual field.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He couldn’t say a word presented to his </a:t>
            </a:r>
            <a:r>
              <a:rPr lang="en-US" sz="2400" dirty="0" smtClean="0"/>
              <a:t>left </a:t>
            </a:r>
            <a:r>
              <a:rPr lang="en-US" sz="2400" dirty="0"/>
              <a:t>visual field, but he could write it with </a:t>
            </a:r>
            <a:r>
              <a:rPr lang="en-US" sz="2400"/>
              <a:t>his </a:t>
            </a:r>
            <a:r>
              <a:rPr lang="en-US" sz="2400" smtClean="0"/>
              <a:t>right </a:t>
            </a:r>
            <a:r>
              <a:rPr lang="en-US" sz="2400" dirty="0"/>
              <a:t>hand.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His right hemisphere was able to identify a face made out of vegetables.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All of the above are true of the video.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417447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V</a:t>
            </a:r>
            <a:r>
              <a:rPr lang="en-US" sz="3600" dirty="0"/>
              <a:t>. The capacity of STM is…?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8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7 items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7 +/- 2 items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7 +/- 4 items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4 chunks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7 chunks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2 and 4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3 and 5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453792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W</a:t>
            </a:r>
            <a:r>
              <a:rPr lang="en-US" sz="3600" dirty="0"/>
              <a:t>. Which of these is NOT a spatial memory test in animals?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3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Radial Arm Maze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Morris Water Maze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 err="1"/>
              <a:t>Mumby</a:t>
            </a:r>
            <a:r>
              <a:rPr lang="en-US" sz="2400" dirty="0"/>
              <a:t> Box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Delayed non-matching to sample test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1 and 2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3 and 4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14919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X</a:t>
            </a:r>
            <a:r>
              <a:rPr lang="en-US" sz="3600" dirty="0"/>
              <a:t>. Why were the post-encephalitic patients given L-Dopa?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3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Because it readily crosses the blood-brain barrier.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Because it is converted into Dopamine in the brain.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Because it is a dopamine antagonist.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1 and 2.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All of the above.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160985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Y</a:t>
            </a:r>
            <a:r>
              <a:rPr lang="en-US" sz="3600" dirty="0"/>
              <a:t>. Which of the following is true?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left hemisphere is better than the right at Recognizing faces.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right hemisphere is better than the left at navigating a familiar environment.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left hemisphere is better than the right at doing math problems (e.g. geometry).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83563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Z</a:t>
            </a:r>
            <a:r>
              <a:rPr lang="en-US" sz="3600" dirty="0"/>
              <a:t>. Which is evidence that the linguistic theory of cerebral lateralization is correct?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People with damage to the left hemisphere often have problems with movement.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Deaf people with damage to the left hemisphere often have problems with sign language.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Left hemisphere damage leads to problems with analytical tasks.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734605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B. People with medial temporal lobe amnesia have a harder time with…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79359567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Semantic memory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Episodic memory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Both of these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Neither of these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604968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C. Problems on the Delayed non-matching to sample task are associated with bilateral damage to…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048319999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The hippocampus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The amygdala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The pyramidal cell layer of the CA1 subfield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The medial temporal (rhinal) cortex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197825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D. A cook who could no longer carry out various steps of a recipe in a proper sequence had damage to her…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739778303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Cerebellum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Amygdala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Prefrontal Cortex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Inferotemporal</a:t>
            </a:r>
            <a:r>
              <a:rPr lang="en-US" dirty="0"/>
              <a:t> cortex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990146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/>
              <a:t>E. Which is NOT true of LTP?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150971045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LTP only occurs in the hippocampus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LTP seems to back up </a:t>
            </a:r>
            <a:r>
              <a:rPr lang="en-US" sz="2800" dirty="0" err="1"/>
              <a:t>Hebb’s</a:t>
            </a:r>
            <a:r>
              <a:rPr lang="en-US" sz="2800" dirty="0"/>
              <a:t> hypothesis on the neural basis of memory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LTP only develops if presynaptic neuron then postsynaptic neuron fires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73935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F. Which of the following are both commissures?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Massa </a:t>
            </a:r>
            <a:r>
              <a:rPr lang="en-US" sz="2800" dirty="0" err="1"/>
              <a:t>intermedia</a:t>
            </a:r>
            <a:r>
              <a:rPr lang="en-US" sz="2800" dirty="0"/>
              <a:t> and optic chiasm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Corpus </a:t>
            </a:r>
            <a:r>
              <a:rPr lang="en-US" sz="2800" dirty="0" err="1"/>
              <a:t>callosum</a:t>
            </a:r>
            <a:r>
              <a:rPr lang="en-US" sz="2800" dirty="0"/>
              <a:t> and midline </a:t>
            </a:r>
            <a:r>
              <a:rPr lang="en-US" sz="2800" dirty="0" err="1"/>
              <a:t>commissure</a:t>
            </a:r>
            <a:endParaRPr lang="en-US" sz="2800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Olfactory tubercle and posterior </a:t>
            </a:r>
            <a:r>
              <a:rPr lang="en-US" sz="2800" dirty="0" err="1"/>
              <a:t>commissure</a:t>
            </a:r>
            <a:endParaRPr lang="en-US" sz="2800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err="1"/>
              <a:t>Tectum</a:t>
            </a:r>
            <a:r>
              <a:rPr lang="en-US" sz="2800" dirty="0"/>
              <a:t> and </a:t>
            </a:r>
            <a:r>
              <a:rPr lang="en-US" sz="2800" dirty="0" err="1"/>
              <a:t>tegmentum</a:t>
            </a:r>
            <a:endParaRPr lang="en-US" sz="28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185977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G. What do we know about infantile amnesia?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3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We remember very few events from our infancy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Two studies showed that we do have implicit memories from this time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Both of the above are true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12951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/>
              <a:t>H. Which of the following is a task thought to be mostly controlled by the right hemisphere?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Ipsilateral</a:t>
            </a:r>
            <a:r>
              <a:rPr lang="en-US" dirty="0"/>
              <a:t> movement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Arithmetic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(feeling) tactile patterns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Complex movement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994696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VERSION" val="14.0"/>
  <p:tag name="TPVERSION" val="2008"/>
  <p:tag name="PPVERSION" val="14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GRIDFONTSIZE" val="12"/>
  <p:tag name="POLLINGCYCLE" val="2"/>
  <p:tag name="CHARTCOLORS" val="0"/>
  <p:tag name="CHARTLABELS" val="1"/>
  <p:tag name="RESETCHARTS" val="True"/>
  <p:tag name="INCLUDENONRESPONDERS" val="False"/>
  <p:tag name="MULTIRESPDIVISOR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TASKPANEKEY" val="6bd78def-611a-428d-971b-b56c258f66cb"/>
  <p:tag name="TPFULLVERSION" val="4.3.2.117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95"/>
  <p:tag name="FONTSIZE" val="32"/>
  <p:tag name="BULLETTYPE" val="ppBulletArabicPeriod"/>
  <p:tag name="ANSWERTEXT" val="The hippocampus&#10;The amygdala&#10;The pyramidal cell layer of the CA1 subfield&#10;The perirhinal cortex"/>
  <p:tag name="OLDNUMANSWERS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9F7FFBAA22DE4B30829F32043FB1A15C"/>
  <p:tag name="SLIDEID" val="9F7FFBAA22DE4B30829F32043FB1A15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A cook who could no longer carry out various steps of a recipe in a proper sequence had damage to her…"/>
  <p:tag name="ANSWERSALIAS" val="Cerebellum|smicln|Amygdala|smicln|Prefrontal Cortex|smicln|Inferotemporal cortex"/>
  <p:tag name="VALUES" val="No Value|smicln|No Value|smicln|No Value|smicln|No Val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59"/>
  <p:tag name="FONTSIZE" val="32"/>
  <p:tag name="BULLETTYPE" val="ppBulletArabicPeriod"/>
  <p:tag name="ANSWERTEXT" val="Cerebellum&#10;Amygdala&#10;Prefrontal Cortex&#10;Inferotemporal cortex"/>
  <p:tag name="OLDNUMANSWERS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94A5265071B4425494975D052AE00B7D"/>
  <p:tag name="SLIDEID" val="94A5265071B4425494975D052AE00B7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is NOT true of LTP"/>
  <p:tag name="ANSWERSALIAS" val="It only occurs in the hippocampus|smicln|It seems to back up Hebb’s hypothesis on the neural basis of memory|smicln|It only develops if presynaptic neuron then postsynaptic neuron fires"/>
  <p:tag name="VALUES" val="No Value|smicln|No Value|smicln|No Val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71"/>
  <p:tag name="FONTSIZE" val="28"/>
  <p:tag name="BULLETTYPE" val="ppBulletArabicPeriod"/>
  <p:tag name="ANSWERTEXT" val="It only occurs in the hippocampus&#10;It seems to back up Hebb’s hypothesis on the neural basis of memory&#10;It only develops if presynaptic neuron then postsynaptic neuron fires"/>
  <p:tag name="OLDNUMANSWERS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88A8E97290E5491B9E6FD4F15BEE5647"/>
  <p:tag name="SLIDEID" val="88A8E97290E5491B9E6FD4F15BEE564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of the following are both commissures?"/>
  <p:tag name="ANSWERSALIAS" val="Massa intermedia and optic chiasm|smicln|Corpus callosum and midline commissure|smicln|Olfactory tubercle and posterior commissure|smicln|Tectum and tegmentum"/>
  <p:tag name="VALUES" val="No Value|smicln|No Value|smicln|No Value|smicln|No Val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37"/>
  <p:tag name="FONTSIZE" val="28"/>
  <p:tag name="BULLETTYPE" val="ppBulletArabicPeriod"/>
  <p:tag name="ANSWERTEXT" val="Massa intermedia and optic chiasm&#10;Corpus callosum and midline commissure&#10;Olfactory tubercle and posterior commissure&#10;Tectum and tegmentum"/>
  <p:tag name="OLDNUMANSWERS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6EDC95E1FE8457E9A07ED2AC876CF42"/>
  <p:tag name="SLIDEID" val="E6EDC95E1FE8457E9A07ED2AC876CF42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is the purpose of the Z lens?"/>
  <p:tag name="ANSWERSALIAS" val="To allow for transection of the corpus callosum|smicln|To monitor activity in the left or right hemisphere while reading|smicln|To limit visual input to one hemisphere while reading"/>
  <p:tag name="VALUES" val="No Value|smicln|No Value|smicln|No Val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67"/>
  <p:tag name="FONTSIZE" val="28"/>
  <p:tag name="BULLETTYPE" val="ppBulletArabicPeriod"/>
  <p:tag name="ANSWERTEXT" val="To allow for transection of the corpus callosum&#10;To monitor activity in the left or right hemisphere while reading&#10;To limit visual input to one hemisphere while reading"/>
  <p:tag name="OLDNUMANSWERS" val="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70C08F2744C143E5B1AA0BECF32BE585"/>
  <p:tag name="SLIDEID" val="70C08F2744C143E5B1AA0BECF32BE585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of the following is a task thought to be controlled by the right hemisphere?"/>
  <p:tag name="ANSWERSALIAS" val="Ipsilateral movement|smicln|Arithmetic|smicln|(feeling) tactile patterns|smicln|Complex movement"/>
  <p:tag name="VALUES" val="No Value|smicln|No Value|smicln|No Value|smicln|No Val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75"/>
  <p:tag name="FONTSIZE" val="32"/>
  <p:tag name="BULLETTYPE" val="ppBulletArabicPeriod"/>
  <p:tag name="ANSWERTEXT" val="Ipsilateral movement&#10;Arithmetic&#10;(feeling) tactile patterns&#10;Complex movement"/>
  <p:tag name="OLDNUMANSWERS" val="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73FD5A8075D4B85A5D625E0C9C118AA"/>
  <p:tag name="SLIDEID" val="073FD5A8075D4B85A5D625E0C9C118AA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theory is the “darling of pop psychology” but is hard to verify?"/>
  <p:tag name="ANSWERSALIAS" val="Analytic-synthetic theory|smicln|Motor theory|smicln|Linguistic theory"/>
  <p:tag name="VALUES" val="No Value|smicln|No Value|smicln|No Val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56"/>
  <p:tag name="FONTSIZE" val="32"/>
  <p:tag name="BULLETTYPE" val="ppBulletArabicPeriod"/>
  <p:tag name="ANSWERTEXT" val="Analytic-synthetic theory&#10;Motor theory&#10;Linguistic theory"/>
  <p:tag name="OLDNUMANSWERS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7D41678CB3D4357AC8E2312F2F92F56"/>
  <p:tag name="SLIDEID" val="57D41678CB3D4357AC8E2312F2F92F56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of these tests did H.M. do well on?"/>
  <p:tag name="ANSWERSALIAS" val="Digit span + 1 test|smicln|Block-tapping memory-span test|smicln|Rotary-pursuit test|smicln|Pavlovian Conditioning|smicln|1 and 2|smicln|3 and 4"/>
  <p:tag name="VALUES" val="No Value|smicln|No Value|smicln|No Value|smicln|No Value|smicln|No Value|smicln|No Valu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74CF7D3C635E49D19E4F2DC492DD8DDD"/>
  <p:tag name="SLIDEID" val="74CF7D3C635E49D19E4F2DC492DD8DD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According to Wernicke-Geshwind model, what is the function of the angular gyrus?"/>
  <p:tag name="ANSWERSALIAS" val="Comprehending language-related visual input|smicln|Producing speech|smicln|Connecting Wernicke’s area to Broca’s area"/>
  <p:tag name="VALUES" val="No Value|smicln|No Value|smicln|No Valu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03"/>
  <p:tag name="FONTSIZE" val="32"/>
  <p:tag name="BULLETTYPE" val="ppBulletArabicPeriod"/>
  <p:tag name="ANSWERTEXT" val="Comprehending language-related visual input&#10;Producing speech&#10;Connecting Wernicke’s area to Broca’s area"/>
  <p:tag name="OLDNUMANSWERS" val="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8FB9851365941D2BFF5EB1421AF5C7F"/>
  <p:tag name="SLIDEID" val="58FB9851365941D2BFF5EB1421AF5C7F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True or False: aphasic patients almost always have damage to subcortical white matter"/>
  <p:tag name="ANSWERSALIAS" val="True|smicln|False"/>
  <p:tag name="VALUES" val="No Value|smicln|No Val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0"/>
  <p:tag name="FONTSIZE" val="32"/>
  <p:tag name="BULLETTYPE" val="ppBulletArabicPeriod"/>
  <p:tag name="ANSWERTEXT" val="True&#10;False"/>
  <p:tag name="OLDNUMANSWERS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CE7D112D9C44B1F80D874B2C7FD64DB"/>
  <p:tag name="SLIDEID" val="CCE7D112D9C44B1F80D874B2C7FD64DB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is true?"/>
  <p:tag name="ANSWERSALIAS" val="Aphasias involving large anterior L hemis lesions usually disrupt speech production|smicln|Aphasias involving large posterior L hemis lesions usually disrupt speech production|smicln|Aphasias involving large anterior L hemis lesions usually disrupt speech comprehension"/>
  <p:tag name="VALUES" val="No Value|smicln|No Value|smicln|No Valu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255"/>
  <p:tag name="FONTSIZE" val="24"/>
  <p:tag name="BULLETTYPE" val="ppBulletArabicPeriod"/>
  <p:tag name="ANSWERTEXT" val="Aphasias involving large anterior L hemis lesions usually disrupt speech production&#10;Aphasias involving large posterior L hemis lesions usually disrupt speech production&#10;Aphasias involving large anterior L hemis lesions usually disrupt speech comprehension"/>
  <p:tag name="OLDNUMANSWERS" val="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11CA588AF6DA48AA9DE8512CF1CC49C7&lt;/guid&gt;&#10;        &lt;description /&gt;&#10;        &lt;date&gt;4/24/2018 11:16:21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0EC50E491D194ABB8F51901C17047AB3&lt;/guid&gt;&#10;            &lt;repollguid&gt;C847153F4F8A47CE92F36239150C438D&lt;/repollguid&gt;&#10;            &lt;sourceid&gt;1D0F0BFD9A444DD7B3F7A296BCBA8DD8&lt;/sourceid&gt;&#10;            &lt;questiontext&gt;In order to induce LTP at an NMDA receptor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E2B07AB985684257B7886834AC3CA61F&lt;/guid&gt;&#10;                    &lt;answertext&gt;Enter Answer Text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E374BDB200C442FD88A49870B07156DB&lt;/guid&gt;&#10;        &lt;description /&gt;&#10;        &lt;date&gt;11/29/2016 11:39:02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A98D50D911CC4193BE402212F3A340F0&lt;/guid&gt;&#10;            &lt;repollguid&gt;83459E754B674AF7A8645EFFABE456F4&lt;/repollguid&gt;&#10;            &lt;sourceid&gt;8FF0F8BD101642D7896BB67B7157A760&lt;/sourceid&gt;&#10;            &lt;questiontext&gt;Leonard (in the book) was a normal child with many friends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2D535FFE05F848FD8D9052062B5F0EB0&lt;/guid&gt;&#10;                    &lt;answertext&gt;True&lt;/answertext&gt;&#10;                    &lt;valuetype&gt;0&lt;/valuetype&gt;&#10;                &lt;/answer&gt;&#10;                &lt;answer&gt;&#10;                    &lt;guid&gt;5331C67BD1F54D4F9031472BECB886E3&lt;/guid&gt;&#10;                    &lt;answertext&gt;Fals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A94EF2E2C74E4EE9A818D1B23B830BEC&lt;/guid&gt;&#10;        &lt;description /&gt;&#10;        &lt;date&gt;11/29/2016 11:43:36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18FC6796545A42469835004C960DBEC5&lt;/guid&gt;&#10;            &lt;repollguid&gt;50ACC257ACBD407DBA60A0DBC03E9245&lt;/repollguid&gt;&#10;            &lt;sourceid&gt;19E63BC6DA3B47CFA9D4898270DBE131&lt;/sourceid&gt;&#10;            &lt;questiontext&gt;Before the administration of L-Dopa, the post-encephalitic patients could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EC5E89052AEF45D4820F52EB712979E4&lt;/guid&gt;&#10;                    &lt;answertext&gt;Walk and talk freely and easily&lt;/answertext&gt;&#10;                    &lt;valuetype&gt;0&lt;/valuetype&gt;&#10;                &lt;/answer&gt;&#10;                &lt;answer&gt;&#10;                    &lt;guid&gt;08DAA6A44E8E40299793B0551A53A004&lt;/guid&gt;&#10;                    &lt;answertext&gt;Catch a ball&lt;/answertext&gt;&#10;                    &lt;valuetype&gt;0&lt;/valuetype&gt;&#10;                &lt;/answer&gt;&#10;                &lt;answer&gt;&#10;                    &lt;guid&gt;93F864CA097C4307B48DE10DEA8E8C19&lt;/guid&gt;&#10;                    &lt;answertext&gt;Respond to their favorite Music&lt;/answertext&gt;&#10;                    &lt;valuetype&gt;0&lt;/valuetype&gt;&#10;                &lt;/answer&gt;&#10;                &lt;answer&gt;&#10;                    &lt;guid&gt;BB860F26CFF54062B96510BA36B81D67&lt;/guid&gt;&#10;                    &lt;answertext&gt;B and C&lt;/answertext&gt;&#10;                    &lt;valuetype&gt;0&lt;/valuetype&gt;&#10;                &lt;/answer&gt;&#10;                &lt;answer&gt;&#10;                    &lt;guid&gt;03D64E8FEC854F10BF003D794AAD6866&lt;/guid&gt;&#10;                    &lt;answertext&gt;None of the abov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FE7CBC063ED84522BC35192AE9FBA792&lt;/guid&gt;&#10;        &lt;description /&gt;&#10;        &lt;date&gt;11/29/2016 11:42:15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41E8195F27924F0283315FCCA052A919&lt;/guid&gt;&#10;            &lt;repollguid&gt;83387D21D5BA452E94A86580CF9A3080&lt;/repollguid&gt;&#10;            &lt;sourceid&gt;660EBF7F8ED24E53B758145DBA5A884D&lt;/sourceid&gt;&#10;            &lt;questiontext&gt;The Awakenings Movie portrayed the Acute Effects of Encephalitis Lethargica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0CFB85F6444A41E48569B2DE82E36728&lt;/guid&gt;&#10;                    &lt;answertext&gt;True&lt;/answertext&gt;&#10;                    &lt;valuetype&gt;0&lt;/valuetype&gt;&#10;                &lt;/answer&gt;&#10;                &lt;answer&gt;&#10;                    &lt;guid&gt;942067A4A5274077840C3D47F6FBD095&lt;/guid&gt;&#10;                    &lt;answertext&gt;Fals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09"/>
  <p:tag name="FONTSIZE" val="32"/>
  <p:tag name="BULLETTYPE" val="ppBulletArabicPeriod"/>
  <p:tag name="ANSWERTEXT" val="Digit span + 1 test&#10;Block-tapping memory-span test&#10;Rotary-pursuit test&#10;Pavlovian Conditioning&#10;1 and 2&#10;3 and 4"/>
  <p:tag name="OLDNUMANSWERS" val="6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670BE7802C4C4127B69522D622AC20BC&lt;/guid&gt;&#10;        &lt;description /&gt;&#10;        &lt;date&gt;11/29/2016 11:40:28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185393534EB5444E856F21D78B8B5D3B&lt;/guid&gt;&#10;            &lt;repollguid&gt;015ABA9DBA8744C68B934251D318250C&lt;/repollguid&gt;&#10;            &lt;sourceid&gt;FCA62F9460974AB7BCE34B802DC9C577&lt;/sourceid&gt;&#10;            &lt;questiontext&gt;Which of the following was NOT and effect of L-Dopa on Leonard (in the book)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C8820BDD3258416C86C012A57167BE97&lt;/guid&gt;&#10;                    &lt;answertext&gt;Hallucinations&lt;/answertext&gt;&#10;                    &lt;valuetype&gt;0&lt;/valuetype&gt;&#10;                &lt;/answer&gt;&#10;                &lt;answer&gt;&#10;                    &lt;guid&gt;37F412DCC74F46F9B40AE6FFD1D49007&lt;/guid&gt;&#10;                    &lt;answertext&gt;Hypersexuality&lt;/answertext&gt;&#10;                    &lt;valuetype&gt;0&lt;/valuetype&gt;&#10;                &lt;/answer&gt;&#10;                &lt;answer&gt;&#10;                    &lt;guid&gt;56AFAB8B4D694FE892F36434DB922937&lt;/guid&gt;&#10;                    &lt;answertext&gt;Mania&lt;/answertext&gt;&#10;                    &lt;valuetype&gt;0&lt;/valuetype&gt;&#10;                &lt;/answer&gt;&#10;                &lt;answer&gt;&#10;                    &lt;guid&gt;B41E3631A42544D48456CFF842A19306&lt;/guid&gt;&#10;                    &lt;answertext&gt;Thinking it was 1926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89210FBED2154DFD87AFA419C9031F80"/>
  <p:tag name="SLIDEID" val="89210FBED2154DFD87AFA419C9031F8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. If I put an apple in a split-brain patient’s right hand (under a shelf) will she be able to tell me what it is without looking at it?  What if I put it in her right hand?"/>
  <p:tag name="ANSWERSALIAS" val="Yes; no|smicln|No; yes"/>
  <p:tag name="VALUES" val="No Value|smicln|No Valu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15"/>
  <p:tag name="FONTSIZE" val="32"/>
  <p:tag name="BULLETTYPE" val="ppBulletArabicPeriod"/>
  <p:tag name="ANSWERTEXT" val="Yes; no&#10;No; yes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6BCE88AF8774F619EF152B246E1AE9D"/>
  <p:tag name="SLIDEID" val="56BCE88AF8774F619EF152B246E1AE9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X. If LTP is induced experimentally, what happens the next time the neurons are stimulated?"/>
  <p:tag name="ANSWERSALIAS" val="The neurons will respond the same as they did before LTP induction|smicln|The neurons will respond more (more neurons will fire) than they did before induction|smicln|The neurons will respond less (less neurons will fire) than they did before induction"/>
  <p:tag name="VALUES" val="No Value|smicln|No Value|smicln|No Valu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238"/>
  <p:tag name="FONTSIZE" val="24"/>
  <p:tag name="BULLETTYPE" val="ppBulletArabicPeriod"/>
  <p:tag name="ANSWERTEXT" val="The neurons will respond the same as they did before LTP induction&#10;The neurons will respond more (more neurons will fire) than they did before induction&#10;The neurons will respond less (less neurons will fire) than they did before induction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3B155D7B7CF4AD3B8324817CE0C8127"/>
  <p:tag name="SLIDEID" val="53B155D7B7CF4AD3B8324817CE0C812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People with medial temporal lobe amnesia have a harder time with…"/>
  <p:tag name="ANSWERSALIAS" val="Semantic memory|smicln|Episodic memory|smicln|Both of these|smicln|Neither of these"/>
  <p:tag name="VALUES" val="No Value|smicln|No Value|smicln|No Value|smicln|No Valu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6BCE88AF8774F619EF152B246E1AE9D"/>
  <p:tag name="SLIDEID" val="56BCE88AF8774F619EF152B246E1AE9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X. If LTP is induced experimentally, what happens the next time the neurons are stimulated?"/>
  <p:tag name="ANSWERSALIAS" val="The neurons will respond the same as they did before LTP induction|smicln|The neurons will respond more (more neurons will fire) than they did before induction|smicln|The neurons will respond less (less neurons will fire) than they did before induction"/>
  <p:tag name="VALUES" val="No Value|smicln|No Value|smicln|No Valu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238"/>
  <p:tag name="FONTSIZE" val="24"/>
  <p:tag name="BULLETTYPE" val="ppBulletArabicPeriod"/>
  <p:tag name="ANSWERTEXT" val="The neurons will respond the same as they did before LTP induction&#10;The neurons will respond more (more neurons will fire) than they did before induction&#10;The neurons will respond less (less neurons will fire) than they did before induction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6BCE88AF8774F619EF152B246E1AE9D"/>
  <p:tag name="SLIDEID" val="56BCE88AF8774F619EF152B246E1AE9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X. If LTP is induced experimentally, what happens the next time the neurons are stimulated?"/>
  <p:tag name="ANSWERSALIAS" val="The neurons will respond the same as they did before LTP induction|smicln|The neurons will respond more (more neurons will fire) than they did before induction|smicln|The neurons will respond less (less neurons will fire) than they did before induction"/>
  <p:tag name="VALUES" val="No Value|smicln|No Value|smicln|No Valu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238"/>
  <p:tag name="FONTSIZE" val="24"/>
  <p:tag name="BULLETTYPE" val="ppBulletArabicPeriod"/>
  <p:tag name="ANSWERTEXT" val="The neurons will respond the same as they did before LTP induction&#10;The neurons will respond more (more neurons will fire) than they did before induction&#10;The neurons will respond less (less neurons will fire) than they did before induction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6BCE88AF8774F619EF152B246E1AE9D"/>
  <p:tag name="SLIDEID" val="56BCE88AF8774F619EF152B246E1AE9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X. If LTP is induced experimentally, what happens the next time the neurons are stimulated?"/>
  <p:tag name="ANSWERSALIAS" val="The neurons will respond the same as they did before LTP induction|smicln|The neurons will respond more (more neurons will fire) than they did before induction|smicln|The neurons will respond less (less neurons will fire) than they did before induction"/>
  <p:tag name="VALUES" val="No Value|smicln|No Value|smicln|No Valu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238"/>
  <p:tag name="FONTSIZE" val="24"/>
  <p:tag name="BULLETTYPE" val="ppBulletArabicPeriod"/>
  <p:tag name="ANSWERTEXT" val="The neurons will respond the same as they did before LTP induction&#10;The neurons will respond more (more neurons will fire) than they did before induction&#10;The neurons will respond less (less neurons will fire) than they did before induction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6BCE88AF8774F619EF152B246E1AE9D"/>
  <p:tag name="SLIDEID" val="56BCE88AF8774F619EF152B246E1AE9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X. If LTP is induced experimentally, what happens the next time the neurons are stimulated?"/>
  <p:tag name="ANSWERSALIAS" val="The neurons will respond the same as they did before LTP induction|smicln|The neurons will respond more (more neurons will fire) than they did before induction|smicln|The neurons will respond less (less neurons will fire) than they did before induction"/>
  <p:tag name="VALUES" val="No Value|smicln|No Value|smicln|No Val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238"/>
  <p:tag name="FONTSIZE" val="24"/>
  <p:tag name="BULLETTYPE" val="ppBulletArabicPeriod"/>
  <p:tag name="ANSWERTEXT" val="The neurons will respond the same as they did before LTP induction&#10;The neurons will respond more (more neurons will fire) than they did before induction&#10;The neurons will respond less (less neurons will fire) than they did before induction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6BCE88AF8774F619EF152B246E1AE9D"/>
  <p:tag name="SLIDEID" val="56BCE88AF8774F619EF152B246E1AE9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X. If LTP is induced experimentally, what happens the next time the neurons are stimulated?"/>
  <p:tag name="ANSWERSALIAS" val="The neurons will respond the same as they did before LTP induction|smicln|The neurons will respond more (more neurons will fire) than they did before induction|smicln|The neurons will respond less (less neurons will fire) than they did before induction"/>
  <p:tag name="VALUES" val="No Value|smicln|No Value|smicln|No Valu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238"/>
  <p:tag name="FONTSIZE" val="24"/>
  <p:tag name="BULLETTYPE" val="ppBulletArabicPeriod"/>
  <p:tag name="ANSWERTEXT" val="The neurons will respond the same as they did before LTP induction&#10;The neurons will respond more (more neurons will fire) than they did before induction&#10;The neurons will respond less (less neurons will fire) than they did before induction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6BCE88AF8774F619EF152B246E1AE9D"/>
  <p:tag name="SLIDEID" val="56BCE88AF8774F619EF152B246E1AE9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X. If LTP is induced experimentally, what happens the next time the neurons are stimulated?"/>
  <p:tag name="ANSWERSALIAS" val="The neurons will respond the same as they did before LTP induction|smicln|The neurons will respond more (more neurons will fire) than they did before induction|smicln|The neurons will respond less (less neurons will fire) than they did before induction"/>
  <p:tag name="VALUES" val="No Value|smicln|No Value|smicln|No Valu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238"/>
  <p:tag name="FONTSIZE" val="24"/>
  <p:tag name="BULLETTYPE" val="ppBulletArabicPeriod"/>
  <p:tag name="ANSWERTEXT" val="The neurons will respond the same as they did before LTP induction&#10;The neurons will respond more (more neurons will fire) than they did before induction&#10;The neurons will respond less (less neurons will fire) than they did before induction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6BCE88AF8774F619EF152B246E1AE9D"/>
  <p:tag name="SLIDEID" val="56BCE88AF8774F619EF152B246E1AE9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X. If LTP is induced experimentally, what happens the next time the neurons are stimulated?"/>
  <p:tag name="ANSWERSALIAS" val="The neurons will respond the same as they did before LTP induction|smicln|The neurons will respond more (more neurons will fire) than they did before induction|smicln|The neurons will respond less (less neurons will fire) than they did before induction"/>
  <p:tag name="VALUES" val="No Value|smicln|No Value|smicln|No Valu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62"/>
  <p:tag name="FONTSIZE" val="32"/>
  <p:tag name="BULLETTYPE" val="ppBulletArabicPeriod"/>
  <p:tag name="ANSWERTEXT" val="Semantic memory&#10;Episodic memory&#10;Both of these&#10;Neither of these"/>
  <p:tag name="OLDNUMANSWERS" val="4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238"/>
  <p:tag name="FONTSIZE" val="24"/>
  <p:tag name="BULLETTYPE" val="ppBulletArabicPeriod"/>
  <p:tag name="ANSWERTEXT" val="The neurons will respond the same as they did before LTP induction&#10;The neurons will respond more (more neurons will fire) than they did before induction&#10;The neurons will respond less (less neurons will fire) than they did before induction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B62B8FB4B264CFC9A1FB08BEF5365C4"/>
  <p:tag name="SLIDEID" val="DB62B8FB4B264CFC9A1FB08BEF5365C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Problems on the Delayed non-matching to sample task are associated with bilateral damage to…"/>
  <p:tag name="ANSWERSALIAS" val="The hippocampus|smicln|The amygdala|smicln|The pyramidal cell layer of the CA1 subfield|smicln|The perirhinal cortex"/>
  <p:tag name="VALUES" val="No Value|smicln|No Value|smicln|No Value|smicln|No Valu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951</Words>
  <Application>Microsoft Office PowerPoint</Application>
  <PresentationFormat>On-screen Show (4:3)</PresentationFormat>
  <Paragraphs>124</Paragraphs>
  <Slides>27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Office Theme</vt:lpstr>
      <vt:lpstr>Chart</vt:lpstr>
      <vt:lpstr>Exam 3 Review</vt:lpstr>
      <vt:lpstr>A. Which of these tests did H.M. do well on?</vt:lpstr>
      <vt:lpstr>B. People with medial temporal lobe amnesia have a harder time with…</vt:lpstr>
      <vt:lpstr>C. Problems on the Delayed non-matching to sample task are associated with bilateral damage to…</vt:lpstr>
      <vt:lpstr>D. A cook who could no longer carry out various steps of a recipe in a proper sequence had damage to her…</vt:lpstr>
      <vt:lpstr>E. Which is NOT true of LTP?</vt:lpstr>
      <vt:lpstr>F. Which of the following are both commissures?</vt:lpstr>
      <vt:lpstr>G. What do we know about infantile amnesia?</vt:lpstr>
      <vt:lpstr>H. Which of the following is a task thought to be mostly controlled by the right hemisphere?</vt:lpstr>
      <vt:lpstr>I. Which theory is the “darling of pop psychology” but is hard to verify?</vt:lpstr>
      <vt:lpstr>J. Someone with Broca’s aphasia has problems with…?</vt:lpstr>
      <vt:lpstr>K. True or False: aphasic patients almost always have damage to subcortical white matter</vt:lpstr>
      <vt:lpstr>L. Which is true?</vt:lpstr>
      <vt:lpstr>M. In order to induce LTP at an NMDA receptor</vt:lpstr>
      <vt:lpstr>N. Leonard (in the book) was a normal child with many friends</vt:lpstr>
      <vt:lpstr>O. Before the administration of L-Dopa, the post-encephalitic patients could</vt:lpstr>
      <vt:lpstr>P. The Awakenings Movie portrayed the Acute Effects of Encephalitis Lethargica</vt:lpstr>
      <vt:lpstr>Q. Which of the following was NOT an effect of L-Dopa on Leonard (in the book)</vt:lpstr>
      <vt:lpstr>R. If I put an apple in a split-brain patient’s left hand (under a shelf) will she be able to tell me what it is without looking at it?  What if I put it in her right hand?</vt:lpstr>
      <vt:lpstr>S. If LTP is induced experimentally, what happens the next time the neurons are stimulated?</vt:lpstr>
      <vt:lpstr>T. Which of the following is true of the Wernicke-Geshwind model?</vt:lpstr>
      <vt:lpstr>U. Which is true of the video we saw of the “split-brain” patient?</vt:lpstr>
      <vt:lpstr>V. The capacity of STM is…?</vt:lpstr>
      <vt:lpstr>W. Which of these is NOT a spatial memory test in animals?</vt:lpstr>
      <vt:lpstr>X. Why were the post-encephalitic patients given L-Dopa?</vt:lpstr>
      <vt:lpstr>Y. Which of the following is true?</vt:lpstr>
      <vt:lpstr>Z. Which is evidence that the linguistic theory of cerebral lateralization is correct?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 3 Review</dc:title>
  <dc:creator>Trench, Lynne S.</dc:creator>
  <cp:lastModifiedBy>Trench, Lynne S.</cp:lastModifiedBy>
  <cp:revision>28</cp:revision>
  <dcterms:created xsi:type="dcterms:W3CDTF">2013-04-16T19:29:51Z</dcterms:created>
  <dcterms:modified xsi:type="dcterms:W3CDTF">2022-04-25T15:53:00Z</dcterms:modified>
</cp:coreProperties>
</file>