
<file path=[Content_Types].xml><?xml version="1.0" encoding="utf-8"?>
<Types xmlns="http://schemas.openxmlformats.org/package/2006/content-types">
  <Default Extension="xml" ContentType="application/xml"/>
  <Default Extension="jpeg" ContentType="image/jpeg"/>
  <Default Extension="jpg" ContentType="image/jpeg"/>
  <Default Extension="mp4" ContentType="video/unknown"/>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6.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Lst>
  <p:notesMasterIdLst>
    <p:notesMasterId r:id="rId27"/>
  </p:notesMasterIdLst>
  <p:sldIdLst>
    <p:sldId id="256" r:id="rId2"/>
    <p:sldId id="270" r:id="rId3"/>
    <p:sldId id="272" r:id="rId4"/>
    <p:sldId id="376" r:id="rId5"/>
    <p:sldId id="364" r:id="rId6"/>
    <p:sldId id="284" r:id="rId7"/>
    <p:sldId id="278" r:id="rId8"/>
    <p:sldId id="286" r:id="rId9"/>
    <p:sldId id="293" r:id="rId10"/>
    <p:sldId id="378" r:id="rId11"/>
    <p:sldId id="295" r:id="rId12"/>
    <p:sldId id="296" r:id="rId13"/>
    <p:sldId id="298" r:id="rId14"/>
    <p:sldId id="299" r:id="rId15"/>
    <p:sldId id="291" r:id="rId16"/>
    <p:sldId id="317" r:id="rId17"/>
    <p:sldId id="287" r:id="rId18"/>
    <p:sldId id="327" r:id="rId19"/>
    <p:sldId id="288" r:id="rId20"/>
    <p:sldId id="302" r:id="rId21"/>
    <p:sldId id="343" r:id="rId22"/>
    <p:sldId id="305" r:id="rId23"/>
    <p:sldId id="306" r:id="rId24"/>
    <p:sldId id="307" r:id="rId25"/>
    <p:sldId id="309"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64063" autoAdjust="0"/>
  </p:normalViewPr>
  <p:slideViewPr>
    <p:cSldViewPr snapToGrid="0">
      <p:cViewPr varScale="1">
        <p:scale>
          <a:sx n="85" d="100"/>
          <a:sy n="85" d="100"/>
        </p:scale>
        <p:origin x="-2144" y="-96"/>
      </p:cViewPr>
      <p:guideLst>
        <p:guide orient="horz" pos="2160"/>
        <p:guide pos="3840"/>
      </p:guideLst>
    </p:cSldViewPr>
  </p:slideViewPr>
  <p:notesTextViewPr>
    <p:cViewPr>
      <p:scale>
        <a:sx n="1" d="1"/>
        <a:sy n="1" d="1"/>
      </p:scale>
      <p:origin x="0" y="0"/>
    </p:cViewPr>
  </p:notesTextViewPr>
  <p:sorterViewPr>
    <p:cViewPr>
      <p:scale>
        <a:sx n="66" d="100"/>
        <a:sy n="66" d="100"/>
      </p:scale>
      <p:origin x="0" y="-144"/>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35" tIns="45718" rIns="91435" bIns="45718"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35" tIns="45718" rIns="91435" bIns="45718" rtlCol="0"/>
          <a:lstStyle>
            <a:lvl1pPr algn="r">
              <a:defRPr sz="1200"/>
            </a:lvl1pPr>
          </a:lstStyle>
          <a:p>
            <a:fld id="{23C718E2-9CF8-42D3-B0DA-3738FF62FC21}" type="datetimeFigureOut">
              <a:rPr lang="en-US" smtClean="0"/>
              <a:t>4/25/22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35" tIns="45718" rIns="91435" bIns="45718"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35" tIns="45718" rIns="91435" bIns="4571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4"/>
            <a:ext cx="2971800" cy="458787"/>
          </a:xfrm>
          <a:prstGeom prst="rect">
            <a:avLst/>
          </a:prstGeom>
        </p:spPr>
        <p:txBody>
          <a:bodyPr vert="horz" lIns="91435" tIns="45718" rIns="91435" bIns="45718"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4"/>
            <a:ext cx="2971800" cy="458787"/>
          </a:xfrm>
          <a:prstGeom prst="rect">
            <a:avLst/>
          </a:prstGeom>
        </p:spPr>
        <p:txBody>
          <a:bodyPr vert="horz" lIns="91435" tIns="45718" rIns="91435" bIns="45718" rtlCol="0" anchor="b"/>
          <a:lstStyle>
            <a:lvl1pPr algn="r">
              <a:defRPr sz="1200"/>
            </a:lvl1pPr>
          </a:lstStyle>
          <a:p>
            <a:fld id="{1FE64778-C958-4DCA-8A6B-B5485C2190F4}" type="slidenum">
              <a:rPr lang="en-US" smtClean="0"/>
              <a:t>‹#›</a:t>
            </a:fld>
            <a:endParaRPr lang="en-US"/>
          </a:p>
        </p:txBody>
      </p:sp>
    </p:spTree>
    <p:extLst>
      <p:ext uri="{BB962C8B-B14F-4D97-AF65-F5344CB8AC3E}">
        <p14:creationId xmlns:p14="http://schemas.microsoft.com/office/powerpoint/2010/main" val="35606673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E64778-C958-4DCA-8A6B-B5485C2190F4}" type="slidenum">
              <a:rPr lang="en-US" smtClean="0"/>
              <a:t>1</a:t>
            </a:fld>
            <a:endParaRPr lang="en-US"/>
          </a:p>
        </p:txBody>
      </p:sp>
    </p:spTree>
    <p:extLst>
      <p:ext uri="{BB962C8B-B14F-4D97-AF65-F5344CB8AC3E}">
        <p14:creationId xmlns:p14="http://schemas.microsoft.com/office/powerpoint/2010/main" val="6318186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73C9CD42-237D-45C2-AF81-1FBA4C7F0917}" type="slidenum">
              <a:rPr lang="en-US" smtClean="0">
                <a:ea typeface="ＭＳ Ｐゴシック" pitchFamily="-1" charset="-128"/>
              </a:rPr>
              <a:pPr/>
              <a:t>10</a:t>
            </a:fld>
            <a:endParaRPr lang="en-US" dirty="0" smtClean="0">
              <a:ea typeface="ＭＳ Ｐゴシック" pitchFamily="-1" charset="-128"/>
            </a:endParaRPr>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endParaRPr lang="en-US" sz="1400" dirty="0" smtClean="0">
              <a:ea typeface="ＭＳ Ｐゴシック" pitchFamily="-1" charset="-128"/>
            </a:endParaRPr>
          </a:p>
        </p:txBody>
      </p:sp>
    </p:spTree>
    <p:extLst>
      <p:ext uri="{BB962C8B-B14F-4D97-AF65-F5344CB8AC3E}">
        <p14:creationId xmlns:p14="http://schemas.microsoft.com/office/powerpoint/2010/main" val="10774050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05463E2A-E13A-D54F-965A-6DAAD55AA072}" type="slidenum">
              <a:rPr lang="en-US" smtClean="0"/>
              <a:t>11</a:t>
            </a:fld>
            <a:endParaRPr lang="en-US"/>
          </a:p>
        </p:txBody>
      </p:sp>
    </p:spTree>
    <p:extLst>
      <p:ext uri="{BB962C8B-B14F-4D97-AF65-F5344CB8AC3E}">
        <p14:creationId xmlns:p14="http://schemas.microsoft.com/office/powerpoint/2010/main" val="35296773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FC8110BE-AC63-43F2-A04F-AB19C155B9B8}" type="slidenum">
              <a:rPr lang="en-US" smtClean="0">
                <a:ea typeface="ＭＳ Ｐゴシック" pitchFamily="-1" charset="-128"/>
              </a:rPr>
              <a:pPr/>
              <a:t>12</a:t>
            </a:fld>
            <a:endParaRPr lang="en-US" dirty="0">
              <a:ea typeface="ＭＳ Ｐゴシック" pitchFamily="-1" charset="-128"/>
            </a:endParaRPr>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eaLnBrk="1" hangingPunct="1"/>
            <a:endParaRPr lang="en-US" sz="1400" dirty="0"/>
          </a:p>
        </p:txBody>
      </p:sp>
    </p:spTree>
    <p:extLst>
      <p:ext uri="{BB962C8B-B14F-4D97-AF65-F5344CB8AC3E}">
        <p14:creationId xmlns:p14="http://schemas.microsoft.com/office/powerpoint/2010/main" val="37462287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5F78B4C7-0116-4942-87E1-1D37B7F3C868}" type="slidenum">
              <a:rPr lang="en-US" smtClean="0">
                <a:ea typeface="ＭＳ Ｐゴシック" pitchFamily="-1" charset="-128"/>
              </a:rPr>
              <a:pPr/>
              <a:t>13</a:t>
            </a:fld>
            <a:endParaRPr lang="en-US" dirty="0">
              <a:ea typeface="ＭＳ Ｐゴシック" pitchFamily="-1" charset="-128"/>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sz="1400" dirty="0">
              <a:ea typeface="ＭＳ Ｐゴシック" pitchFamily="-1" charset="-128"/>
            </a:endParaRPr>
          </a:p>
        </p:txBody>
      </p:sp>
    </p:spTree>
    <p:extLst>
      <p:ext uri="{BB962C8B-B14F-4D97-AF65-F5344CB8AC3E}">
        <p14:creationId xmlns:p14="http://schemas.microsoft.com/office/powerpoint/2010/main" val="1395305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pPr>
              <a:defRPr/>
            </a:pPr>
            <a:fld id="{95B42526-DA2B-4257-8F56-E5626407667D}" type="slidenum">
              <a:rPr lang="en-US" smtClean="0"/>
              <a:pPr>
                <a:defRPr/>
              </a:pPr>
              <a:t>14</a:t>
            </a:fld>
            <a:endParaRPr lang="en-US" dirty="0"/>
          </a:p>
        </p:txBody>
      </p:sp>
    </p:spTree>
    <p:extLst>
      <p:ext uri="{BB962C8B-B14F-4D97-AF65-F5344CB8AC3E}">
        <p14:creationId xmlns:p14="http://schemas.microsoft.com/office/powerpoint/2010/main" val="7506399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B42526-DA2B-4257-8F56-E5626407667D}" type="slidenum">
              <a:rPr lang="en-US" smtClean="0"/>
              <a:pPr>
                <a:defRPr/>
              </a:pPr>
              <a:t>15</a:t>
            </a:fld>
            <a:endParaRPr lang="en-US" dirty="0"/>
          </a:p>
        </p:txBody>
      </p:sp>
    </p:spTree>
    <p:extLst>
      <p:ext uri="{BB962C8B-B14F-4D97-AF65-F5344CB8AC3E}">
        <p14:creationId xmlns:p14="http://schemas.microsoft.com/office/powerpoint/2010/main" val="919000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1FE64778-C958-4DCA-8A6B-B5485C2190F4}" type="slidenum">
              <a:rPr lang="en-US" smtClean="0"/>
              <a:t>16</a:t>
            </a:fld>
            <a:endParaRPr lang="en-US"/>
          </a:p>
        </p:txBody>
      </p:sp>
    </p:spTree>
    <p:extLst>
      <p:ext uri="{BB962C8B-B14F-4D97-AF65-F5344CB8AC3E}">
        <p14:creationId xmlns:p14="http://schemas.microsoft.com/office/powerpoint/2010/main" val="11749298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2" defTabSz="914350" eaLnBrk="0" fontAlgn="base" hangingPunct="0">
              <a:spcBef>
                <a:spcPct val="30000"/>
              </a:spcBef>
              <a:spcAft>
                <a:spcPct val="0"/>
              </a:spcAft>
              <a:defRPr/>
            </a:pPr>
            <a:endParaRPr lang="en-US" b="1" dirty="0">
              <a:solidFill>
                <a:srgbClr val="FF0000"/>
              </a:solidFill>
              <a:latin typeface="Arial" charset="0"/>
              <a:ea typeface="ＭＳ Ｐゴシック" pitchFamily="-128" charset="-128"/>
            </a:endParaRPr>
          </a:p>
        </p:txBody>
      </p:sp>
      <p:sp>
        <p:nvSpPr>
          <p:cNvPr id="4" name="Slide Number Placeholder 3"/>
          <p:cNvSpPr>
            <a:spLocks noGrp="1"/>
          </p:cNvSpPr>
          <p:nvPr>
            <p:ph type="sldNum" sz="quarter" idx="10"/>
          </p:nvPr>
        </p:nvSpPr>
        <p:spPr/>
        <p:txBody>
          <a:bodyPr/>
          <a:lstStyle/>
          <a:p>
            <a:fld id="{3FCEABC2-DAB8-4E94-AA03-9DB585FAFF46}" type="slidenum">
              <a:rPr lang="en-US" smtClean="0"/>
              <a:pPr/>
              <a:t>17</a:t>
            </a:fld>
            <a:endParaRPr lang="en-US" dirty="0"/>
          </a:p>
        </p:txBody>
      </p:sp>
    </p:spTree>
    <p:extLst>
      <p:ext uri="{BB962C8B-B14F-4D97-AF65-F5344CB8AC3E}">
        <p14:creationId xmlns:p14="http://schemas.microsoft.com/office/powerpoint/2010/main" val="963308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2" defTabSz="914350" eaLnBrk="0" fontAlgn="base" hangingPunct="0">
              <a:spcBef>
                <a:spcPct val="30000"/>
              </a:spcBef>
              <a:spcAft>
                <a:spcPct val="0"/>
              </a:spcAft>
              <a:defRPr/>
            </a:pPr>
            <a:endParaRPr lang="en-US" dirty="0"/>
          </a:p>
        </p:txBody>
      </p:sp>
      <p:sp>
        <p:nvSpPr>
          <p:cNvPr id="4" name="Slide Number Placeholder 3"/>
          <p:cNvSpPr>
            <a:spLocks noGrp="1"/>
          </p:cNvSpPr>
          <p:nvPr>
            <p:ph type="sldNum" sz="quarter" idx="10"/>
          </p:nvPr>
        </p:nvSpPr>
        <p:spPr/>
        <p:txBody>
          <a:bodyPr/>
          <a:lstStyle/>
          <a:p>
            <a:fld id="{3FCEABC2-DAB8-4E94-AA03-9DB585FAFF46}" type="slidenum">
              <a:rPr lang="en-US" smtClean="0"/>
              <a:pPr/>
              <a:t>18</a:t>
            </a:fld>
            <a:endParaRPr lang="en-US" dirty="0"/>
          </a:p>
        </p:txBody>
      </p:sp>
    </p:spTree>
    <p:extLst>
      <p:ext uri="{BB962C8B-B14F-4D97-AF65-F5344CB8AC3E}">
        <p14:creationId xmlns:p14="http://schemas.microsoft.com/office/powerpoint/2010/main" val="963308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05463E2A-E13A-D54F-965A-6DAAD55AA072}" type="slidenum">
              <a:rPr lang="en-US" smtClean="0"/>
              <a:pPr/>
              <a:t>19</a:t>
            </a:fld>
            <a:endParaRPr lang="en-US"/>
          </a:p>
        </p:txBody>
      </p:sp>
    </p:spTree>
    <p:extLst>
      <p:ext uri="{BB962C8B-B14F-4D97-AF65-F5344CB8AC3E}">
        <p14:creationId xmlns:p14="http://schemas.microsoft.com/office/powerpoint/2010/main" val="3529677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a:t>
            </a:fld>
            <a:endParaRPr lang="en-US" dirty="0"/>
          </a:p>
        </p:txBody>
      </p:sp>
    </p:spTree>
    <p:extLst>
      <p:ext uri="{BB962C8B-B14F-4D97-AF65-F5344CB8AC3E}">
        <p14:creationId xmlns:p14="http://schemas.microsoft.com/office/powerpoint/2010/main" val="41761152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1397B5DA-4341-414B-B54E-33CAFBBF02F2}" type="slidenum">
              <a:rPr lang="en-US" smtClean="0">
                <a:ea typeface="ＭＳ Ｐゴシック" pitchFamily="-1" charset="-128"/>
              </a:rPr>
              <a:pPr/>
              <a:t>20</a:t>
            </a:fld>
            <a:endParaRPr lang="en-US" dirty="0">
              <a:ea typeface="ＭＳ Ｐゴシック" pitchFamily="-1" charset="-128"/>
            </a:endParaRPr>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lnSpc>
                <a:spcPct val="90000"/>
              </a:lnSpc>
            </a:pPr>
            <a:endParaRPr lang="en-US" dirty="0">
              <a:ea typeface="ＭＳ Ｐゴシック" pitchFamily="-1" charset="-128"/>
              <a:cs typeface="Times New Roman" pitchFamily="18" charset="0"/>
            </a:endParaRPr>
          </a:p>
        </p:txBody>
      </p:sp>
    </p:spTree>
    <p:extLst>
      <p:ext uri="{BB962C8B-B14F-4D97-AF65-F5344CB8AC3E}">
        <p14:creationId xmlns:p14="http://schemas.microsoft.com/office/powerpoint/2010/main" val="1912790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88AA1B94-7F7C-4454-908C-23C8DBAEA4FE}" type="slidenum">
              <a:rPr lang="en-US" smtClean="0">
                <a:ea typeface="ＭＳ Ｐゴシック" pitchFamily="-1" charset="-128"/>
              </a:rPr>
              <a:pPr/>
              <a:t>21</a:t>
            </a:fld>
            <a:endParaRPr lang="en-US" dirty="0">
              <a:ea typeface="ＭＳ Ｐゴシック" pitchFamily="-1" charset="-128"/>
            </a:endParaRPr>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p:spPr>
        <p:txBody>
          <a:bodyPr/>
          <a:lstStyle/>
          <a:p>
            <a:pPr defTabSz="914350" fontAlgn="base">
              <a:spcBef>
                <a:spcPct val="30000"/>
              </a:spcBef>
              <a:spcAft>
                <a:spcPct val="0"/>
              </a:spcAft>
              <a:defRPr/>
            </a:pPr>
            <a:endParaRPr lang="en-US" baseline="0" dirty="0">
              <a:ea typeface="ＭＳ Ｐゴシック" pitchFamily="-1" charset="-128"/>
            </a:endParaRPr>
          </a:p>
        </p:txBody>
      </p:sp>
    </p:spTree>
    <p:extLst>
      <p:ext uri="{BB962C8B-B14F-4D97-AF65-F5344CB8AC3E}">
        <p14:creationId xmlns:p14="http://schemas.microsoft.com/office/powerpoint/2010/main" val="6182756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31245" indent="-281248" eaLnBrk="0" hangingPunct="0">
              <a:defRPr>
                <a:solidFill>
                  <a:schemeClr val="tx1"/>
                </a:solidFill>
                <a:latin typeface="Arial" charset="0"/>
                <a:ea typeface="ＭＳ Ｐゴシック" charset="0"/>
              </a:defRPr>
            </a:lvl2pPr>
            <a:lvl3pPr marL="1124993" indent="-224998" eaLnBrk="0" hangingPunct="0">
              <a:defRPr>
                <a:solidFill>
                  <a:schemeClr val="tx1"/>
                </a:solidFill>
                <a:latin typeface="Arial" charset="0"/>
                <a:ea typeface="ＭＳ Ｐゴシック" charset="0"/>
              </a:defRPr>
            </a:lvl3pPr>
            <a:lvl4pPr marL="1574989" indent="-224998" eaLnBrk="0" hangingPunct="0">
              <a:defRPr>
                <a:solidFill>
                  <a:schemeClr val="tx1"/>
                </a:solidFill>
                <a:latin typeface="Arial" charset="0"/>
                <a:ea typeface="ＭＳ Ｐゴシック" charset="0"/>
              </a:defRPr>
            </a:lvl4pPr>
            <a:lvl5pPr marL="2024987" indent="-224998" eaLnBrk="0" hangingPunct="0">
              <a:defRPr>
                <a:solidFill>
                  <a:schemeClr val="tx1"/>
                </a:solidFill>
                <a:latin typeface="Arial" charset="0"/>
                <a:ea typeface="ＭＳ Ｐゴシック" charset="0"/>
              </a:defRPr>
            </a:lvl5pPr>
            <a:lvl6pPr marL="2474984" indent="-224998" eaLnBrk="0" fontAlgn="base" hangingPunct="0">
              <a:spcBef>
                <a:spcPct val="0"/>
              </a:spcBef>
              <a:spcAft>
                <a:spcPct val="0"/>
              </a:spcAft>
              <a:defRPr>
                <a:solidFill>
                  <a:schemeClr val="tx1"/>
                </a:solidFill>
                <a:latin typeface="Arial" charset="0"/>
                <a:ea typeface="ＭＳ Ｐゴシック" charset="0"/>
              </a:defRPr>
            </a:lvl6pPr>
            <a:lvl7pPr marL="2924982" indent="-224998" eaLnBrk="0" fontAlgn="base" hangingPunct="0">
              <a:spcBef>
                <a:spcPct val="0"/>
              </a:spcBef>
              <a:spcAft>
                <a:spcPct val="0"/>
              </a:spcAft>
              <a:defRPr>
                <a:solidFill>
                  <a:schemeClr val="tx1"/>
                </a:solidFill>
                <a:latin typeface="Arial" charset="0"/>
                <a:ea typeface="ＭＳ Ｐゴシック" charset="0"/>
              </a:defRPr>
            </a:lvl7pPr>
            <a:lvl8pPr marL="3374978" indent="-224998" eaLnBrk="0" fontAlgn="base" hangingPunct="0">
              <a:spcBef>
                <a:spcPct val="0"/>
              </a:spcBef>
              <a:spcAft>
                <a:spcPct val="0"/>
              </a:spcAft>
              <a:defRPr>
                <a:solidFill>
                  <a:schemeClr val="tx1"/>
                </a:solidFill>
                <a:latin typeface="Arial" charset="0"/>
                <a:ea typeface="ＭＳ Ｐゴシック" charset="0"/>
              </a:defRPr>
            </a:lvl8pPr>
            <a:lvl9pPr marL="3824976" indent="-224998"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D2E6C953-DA3D-3447-8CE1-02441E750FC9}" type="slidenum">
              <a:rPr lang="en-US">
                <a:latin typeface="Calibri" charset="0"/>
              </a:rPr>
              <a:pPr eaLnBrk="1" hangingPunct="1"/>
              <a:t>22</a:t>
            </a:fld>
            <a:endParaRPr lang="en-US">
              <a:latin typeface="Calibri" charset="0"/>
            </a:endParaRPr>
          </a:p>
        </p:txBody>
      </p:sp>
      <p:sp>
        <p:nvSpPr>
          <p:cNvPr id="118787" name="Rectangle 7"/>
          <p:cNvSpPr txBox="1">
            <a:spLocks noGrp="1" noChangeArrowheads="1"/>
          </p:cNvSpPr>
          <p:nvPr/>
        </p:nvSpPr>
        <p:spPr bwMode="auto">
          <a:xfrm>
            <a:off x="3885684" y="8686800"/>
            <a:ext cx="2972319" cy="45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6" rIns="91413" bIns="45706" anchor="b"/>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fld id="{E88F741B-DAC1-CD4A-9F5E-4225F16970B7}" type="slidenum">
              <a:rPr lang="en-US" sz="1200"/>
              <a:pPr algn="r" eaLnBrk="1" hangingPunct="1"/>
              <a:t>22</a:t>
            </a:fld>
            <a:endParaRPr lang="en-US" sz="1200"/>
          </a:p>
        </p:txBody>
      </p:sp>
      <p:sp>
        <p:nvSpPr>
          <p:cNvPr id="11878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8789" name="Rectangle 3"/>
          <p:cNvSpPr>
            <a:spLocks noGrp="1" noChangeArrowheads="1"/>
          </p:cNvSpPr>
          <p:nvPr>
            <p:ph type="body" idx="1"/>
          </p:nvPr>
        </p:nvSpPr>
        <p:spPr bwMode="auto">
          <a:xfrm>
            <a:off x="914922" y="4343401"/>
            <a:ext cx="5028161" cy="41148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849" tIns="44925" rIns="89849" bIns="44925" numCol="1" anchor="t" anchorCtr="0" compatLnSpc="1">
            <a:prstTxWarp prst="textNoShape">
              <a:avLst/>
            </a:prstTxWarp>
          </a:bodyPr>
          <a:lstStyle/>
          <a:p>
            <a:pPr eaLnBrk="1" hangingPunct="1">
              <a:lnSpc>
                <a:spcPct val="80000"/>
              </a:lnSpc>
            </a:pPr>
            <a:endParaRPr lang="en-US" sz="800" dirty="0">
              <a:latin typeface="Calibri" charset="0"/>
              <a:cs typeface="ＭＳ Ｐゴシック" charset="0"/>
            </a:endParaRPr>
          </a:p>
        </p:txBody>
      </p:sp>
    </p:spTree>
    <p:extLst>
      <p:ext uri="{BB962C8B-B14F-4D97-AF65-F5344CB8AC3E}">
        <p14:creationId xmlns:p14="http://schemas.microsoft.com/office/powerpoint/2010/main" val="30343493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31286" indent="-281264" eaLnBrk="0" hangingPunct="0">
              <a:defRPr>
                <a:solidFill>
                  <a:schemeClr val="tx1"/>
                </a:solidFill>
                <a:latin typeface="Arial" charset="0"/>
                <a:ea typeface="ＭＳ Ｐゴシック" charset="0"/>
              </a:defRPr>
            </a:lvl2pPr>
            <a:lvl3pPr marL="1125055" indent="-225011" eaLnBrk="0" hangingPunct="0">
              <a:defRPr>
                <a:solidFill>
                  <a:schemeClr val="tx1"/>
                </a:solidFill>
                <a:latin typeface="Arial" charset="0"/>
                <a:ea typeface="ＭＳ Ｐゴシック" charset="0"/>
              </a:defRPr>
            </a:lvl3pPr>
            <a:lvl4pPr marL="1575077" indent="-225011" eaLnBrk="0" hangingPunct="0">
              <a:defRPr>
                <a:solidFill>
                  <a:schemeClr val="tx1"/>
                </a:solidFill>
                <a:latin typeface="Arial" charset="0"/>
                <a:ea typeface="ＭＳ Ｐゴシック" charset="0"/>
              </a:defRPr>
            </a:lvl4pPr>
            <a:lvl5pPr marL="2025099" indent="-225011" eaLnBrk="0" hangingPunct="0">
              <a:defRPr>
                <a:solidFill>
                  <a:schemeClr val="tx1"/>
                </a:solidFill>
                <a:latin typeface="Arial" charset="0"/>
                <a:ea typeface="ＭＳ Ｐゴシック" charset="0"/>
              </a:defRPr>
            </a:lvl5pPr>
            <a:lvl6pPr marL="2475121" indent="-225011" eaLnBrk="0" fontAlgn="base" hangingPunct="0">
              <a:spcBef>
                <a:spcPct val="0"/>
              </a:spcBef>
              <a:spcAft>
                <a:spcPct val="0"/>
              </a:spcAft>
              <a:defRPr>
                <a:solidFill>
                  <a:schemeClr val="tx1"/>
                </a:solidFill>
                <a:latin typeface="Arial" charset="0"/>
                <a:ea typeface="ＭＳ Ｐゴシック" charset="0"/>
              </a:defRPr>
            </a:lvl6pPr>
            <a:lvl7pPr marL="2925143" indent="-225011" eaLnBrk="0" fontAlgn="base" hangingPunct="0">
              <a:spcBef>
                <a:spcPct val="0"/>
              </a:spcBef>
              <a:spcAft>
                <a:spcPct val="0"/>
              </a:spcAft>
              <a:defRPr>
                <a:solidFill>
                  <a:schemeClr val="tx1"/>
                </a:solidFill>
                <a:latin typeface="Arial" charset="0"/>
                <a:ea typeface="ＭＳ Ｐゴシック" charset="0"/>
              </a:defRPr>
            </a:lvl7pPr>
            <a:lvl8pPr marL="3375165" indent="-225011" eaLnBrk="0" fontAlgn="base" hangingPunct="0">
              <a:spcBef>
                <a:spcPct val="0"/>
              </a:spcBef>
              <a:spcAft>
                <a:spcPct val="0"/>
              </a:spcAft>
              <a:defRPr>
                <a:solidFill>
                  <a:schemeClr val="tx1"/>
                </a:solidFill>
                <a:latin typeface="Arial" charset="0"/>
                <a:ea typeface="ＭＳ Ｐゴシック" charset="0"/>
              </a:defRPr>
            </a:lvl8pPr>
            <a:lvl9pPr marL="3825187" indent="-225011"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B0077A7E-753A-3C4C-A342-13CB80AB85E3}" type="slidenum">
              <a:rPr lang="en-US">
                <a:latin typeface="Calibri" charset="0"/>
              </a:rPr>
              <a:pPr eaLnBrk="1" hangingPunct="1"/>
              <a:t>23</a:t>
            </a:fld>
            <a:endParaRPr lang="en-US">
              <a:latin typeface="Calibri" charset="0"/>
            </a:endParaRPr>
          </a:p>
        </p:txBody>
      </p:sp>
      <p:sp>
        <p:nvSpPr>
          <p:cNvPr id="1228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28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854" tIns="44927" rIns="89854" bIns="44927" numCol="1" anchor="t" anchorCtr="0" compatLnSpc="1">
            <a:prstTxWarp prst="textNoShape">
              <a:avLst/>
            </a:prstTxWarp>
          </a:bodyPr>
          <a:lstStyle/>
          <a:p>
            <a:pPr eaLnBrk="1" hangingPunct="1"/>
            <a:endParaRPr lang="en-US" sz="1400" dirty="0">
              <a:latin typeface="Calibri" charset="0"/>
              <a:cs typeface="ＭＳ Ｐゴシック" charset="0"/>
            </a:endParaRPr>
          </a:p>
        </p:txBody>
      </p:sp>
    </p:spTree>
    <p:extLst>
      <p:ext uri="{BB962C8B-B14F-4D97-AF65-F5344CB8AC3E}">
        <p14:creationId xmlns:p14="http://schemas.microsoft.com/office/powerpoint/2010/main" val="32819214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CEABC2-DAB8-4E94-AA03-9DB585FAFF46}" type="slidenum">
              <a:rPr lang="en-US" smtClean="0"/>
              <a:pPr/>
              <a:t>24</a:t>
            </a:fld>
            <a:endParaRPr lang="en-US" dirty="0"/>
          </a:p>
        </p:txBody>
      </p:sp>
    </p:spTree>
    <p:extLst>
      <p:ext uri="{BB962C8B-B14F-4D97-AF65-F5344CB8AC3E}">
        <p14:creationId xmlns:p14="http://schemas.microsoft.com/office/powerpoint/2010/main" val="24957402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25</a:t>
            </a:fld>
            <a:endParaRPr lang="en-US"/>
          </a:p>
        </p:txBody>
      </p:sp>
    </p:spTree>
    <p:extLst>
      <p:ext uri="{BB962C8B-B14F-4D97-AF65-F5344CB8AC3E}">
        <p14:creationId xmlns:p14="http://schemas.microsoft.com/office/powerpoint/2010/main" val="1076384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3</a:t>
            </a:fld>
            <a:endParaRPr lang="en-US"/>
          </a:p>
        </p:txBody>
      </p:sp>
    </p:spTree>
    <p:extLst>
      <p:ext uri="{BB962C8B-B14F-4D97-AF65-F5344CB8AC3E}">
        <p14:creationId xmlns:p14="http://schemas.microsoft.com/office/powerpoint/2010/main" val="363511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E64778-C958-4DCA-8A6B-B5485C2190F4}" type="slidenum">
              <a:rPr lang="en-US" smtClean="0"/>
              <a:t>4</a:t>
            </a:fld>
            <a:endParaRPr lang="en-US"/>
          </a:p>
        </p:txBody>
      </p:sp>
    </p:spTree>
    <p:extLst>
      <p:ext uri="{BB962C8B-B14F-4D97-AF65-F5344CB8AC3E}">
        <p14:creationId xmlns:p14="http://schemas.microsoft.com/office/powerpoint/2010/main" val="1014721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5</a:t>
            </a:fld>
            <a:endParaRPr lang="en-US" dirty="0"/>
          </a:p>
        </p:txBody>
      </p:sp>
    </p:spTree>
    <p:extLst>
      <p:ext uri="{BB962C8B-B14F-4D97-AF65-F5344CB8AC3E}">
        <p14:creationId xmlns:p14="http://schemas.microsoft.com/office/powerpoint/2010/main" val="2798367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eaLnBrk="0" fontAlgn="base" hangingPunct="0">
              <a:spcBef>
                <a:spcPct val="30000"/>
              </a:spcBef>
              <a:spcAft>
                <a:spcPct val="0"/>
              </a:spcAft>
              <a:defRPr/>
            </a:pPr>
            <a:endParaRPr lang="en-US" dirty="0"/>
          </a:p>
        </p:txBody>
      </p:sp>
      <p:sp>
        <p:nvSpPr>
          <p:cNvPr id="4" name="Slide Number Placeholder 3"/>
          <p:cNvSpPr>
            <a:spLocks noGrp="1"/>
          </p:cNvSpPr>
          <p:nvPr>
            <p:ph type="sldNum" sz="quarter" idx="10"/>
          </p:nvPr>
        </p:nvSpPr>
        <p:spPr/>
        <p:txBody>
          <a:bodyPr/>
          <a:lstStyle/>
          <a:p>
            <a:pPr>
              <a:defRPr/>
            </a:pPr>
            <a:fld id="{95B42526-DA2B-4257-8F56-E5626407667D}" type="slidenum">
              <a:rPr lang="en-US" smtClean="0"/>
              <a:pPr>
                <a:defRPr/>
              </a:pPr>
              <a:t>6</a:t>
            </a:fld>
            <a:endParaRPr lang="en-US" dirty="0"/>
          </a:p>
        </p:txBody>
      </p:sp>
    </p:spTree>
    <p:extLst>
      <p:ext uri="{BB962C8B-B14F-4D97-AF65-F5344CB8AC3E}">
        <p14:creationId xmlns:p14="http://schemas.microsoft.com/office/powerpoint/2010/main" val="1635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5B42526-DA2B-4257-8F56-E5626407667D}" type="slidenum">
              <a:rPr lang="en-US" smtClean="0"/>
              <a:pPr>
                <a:defRPr/>
              </a:pPr>
              <a:t>7</a:t>
            </a:fld>
            <a:endParaRPr lang="en-US"/>
          </a:p>
        </p:txBody>
      </p:sp>
    </p:spTree>
    <p:extLst>
      <p:ext uri="{BB962C8B-B14F-4D97-AF65-F5344CB8AC3E}">
        <p14:creationId xmlns:p14="http://schemas.microsoft.com/office/powerpoint/2010/main" val="4338357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a:defRPr/>
            </a:pPr>
            <a:fld id="{95B42526-DA2B-4257-8F56-E5626407667D}" type="slidenum">
              <a:rPr lang="en-US" smtClean="0"/>
              <a:pPr>
                <a:defRPr/>
              </a:pPr>
              <a:t>8</a:t>
            </a:fld>
            <a:endParaRPr lang="en-US" dirty="0"/>
          </a:p>
        </p:txBody>
      </p:sp>
    </p:spTree>
    <p:extLst>
      <p:ext uri="{BB962C8B-B14F-4D97-AF65-F5344CB8AC3E}">
        <p14:creationId xmlns:p14="http://schemas.microsoft.com/office/powerpoint/2010/main" val="3094499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0DF40594-2145-4EDA-8118-661E975E042B}" type="slidenum">
              <a:rPr lang="en-US" smtClean="0">
                <a:ea typeface="ＭＳ Ｐゴシック" pitchFamily="-1" charset="-128"/>
              </a:rPr>
              <a:pPr/>
              <a:t>9</a:t>
            </a:fld>
            <a:endParaRPr lang="en-US" dirty="0">
              <a:ea typeface="ＭＳ Ｐゴシック" pitchFamily="-1" charset="-128"/>
            </a:endParaRPr>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endParaRPr lang="en-US" sz="1000" i="1" dirty="0">
              <a:latin typeface="Calibri" panose="020F0502020204030204" pitchFamily="34" charset="0"/>
              <a:ea typeface="ＭＳ Ｐゴシック" pitchFamily="-1" charset="-128"/>
            </a:endParaRPr>
          </a:p>
        </p:txBody>
      </p:sp>
    </p:spTree>
    <p:extLst>
      <p:ext uri="{BB962C8B-B14F-4D97-AF65-F5344CB8AC3E}">
        <p14:creationId xmlns:p14="http://schemas.microsoft.com/office/powerpoint/2010/main" val="250857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EB8136-4330-4480-80D9-0F6FD970617C}"/>
              </a:ext>
            </a:extLst>
          </p:cNvPr>
          <p:cNvSpPr>
            <a:spLocks noGrp="1"/>
          </p:cNvSpPr>
          <p:nvPr>
            <p:ph type="ctrTitle"/>
          </p:nvPr>
        </p:nvSpPr>
        <p:spPr>
          <a:xfrm>
            <a:off x="576072" y="1124712"/>
            <a:ext cx="11036808" cy="3172968"/>
          </a:xfrm>
        </p:spPr>
        <p:txBody>
          <a:bodyPr anchor="b">
            <a:normAutofit/>
          </a:bodyPr>
          <a:lstStyle>
            <a:lvl1pPr algn="l">
              <a:defRPr sz="8000"/>
            </a:lvl1pPr>
          </a:lstStyle>
          <a:p>
            <a:r>
              <a:rPr lang="en-US" dirty="0"/>
              <a:t>Click to edit Master title style</a:t>
            </a:r>
          </a:p>
        </p:txBody>
      </p:sp>
      <p:sp>
        <p:nvSpPr>
          <p:cNvPr id="3" name="Subtitle 2">
            <a:extLst>
              <a:ext uri="{FF2B5EF4-FFF2-40B4-BE49-F238E27FC236}">
                <a16:creationId xmlns="" xmlns:a16="http://schemas.microsoft.com/office/drawing/2014/main" id="{566E5739-DD96-45FB-B609-3E3447A52FED}"/>
              </a:ext>
            </a:extLst>
          </p:cNvPr>
          <p:cNvSpPr>
            <a:spLocks noGrp="1"/>
          </p:cNvSpPr>
          <p:nvPr>
            <p:ph type="subTitle" idx="1"/>
          </p:nvPr>
        </p:nvSpPr>
        <p:spPr>
          <a:xfrm>
            <a:off x="576072" y="4727448"/>
            <a:ext cx="11036808" cy="1481328"/>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 xmlns:a16="http://schemas.microsoft.com/office/drawing/2014/main" id="{1B9FF558-51F9-42A2-9944-DBE23DA8B224}"/>
              </a:ext>
            </a:extLst>
          </p:cNvPr>
          <p:cNvSpPr>
            <a:spLocks noGrp="1"/>
          </p:cNvSpPr>
          <p:nvPr>
            <p:ph type="dt" sz="half" idx="10"/>
          </p:nvPr>
        </p:nvSpPr>
        <p:spPr>
          <a:xfrm>
            <a:off x="576072" y="6356350"/>
            <a:ext cx="2743200" cy="365125"/>
          </a:xfrm>
        </p:spPr>
        <p:txBody>
          <a:bodyPr/>
          <a:lstStyle/>
          <a:p>
            <a:fld id="{02AC24A9-CCB6-4F8D-B8DB-C2F3692CFA5A}" type="datetimeFigureOut">
              <a:rPr lang="en-US" smtClean="0"/>
              <a:t>4/25/22</a:t>
            </a:fld>
            <a:endParaRPr lang="en-US" dirty="0"/>
          </a:p>
        </p:txBody>
      </p:sp>
      <p:sp>
        <p:nvSpPr>
          <p:cNvPr id="5" name="Footer Placeholder 4">
            <a:extLst>
              <a:ext uri="{FF2B5EF4-FFF2-40B4-BE49-F238E27FC236}">
                <a16:creationId xmlns="" xmlns:a16="http://schemas.microsoft.com/office/drawing/2014/main" id="{8B8C0E86-A7F7-4BDC-A637-254E5252DED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C3D10ADE-E9DA-4E57-BF57-1CCB65219839}"/>
              </a:ext>
            </a:extLst>
          </p:cNvPr>
          <p:cNvSpPr>
            <a:spLocks noGrp="1"/>
          </p:cNvSpPr>
          <p:nvPr>
            <p:ph type="sldNum" sz="quarter" idx="12"/>
          </p:nvPr>
        </p:nvSpPr>
        <p:spPr>
          <a:xfrm>
            <a:off x="8869680" y="6356350"/>
            <a:ext cx="2743200" cy="365125"/>
          </a:xfrm>
        </p:spPr>
        <p:txBody>
          <a:bodyPr/>
          <a:lstStyle/>
          <a:p>
            <a:fld id="{B2DC25EE-239B-4C5F-AAD1-255A7D5F1EE2}" type="slidenum">
              <a:rPr lang="en-US" smtClean="0"/>
              <a:t>‹#›</a:t>
            </a:fld>
            <a:endParaRPr lang="en-US" dirty="0"/>
          </a:p>
        </p:txBody>
      </p:sp>
      <p:sp>
        <p:nvSpPr>
          <p:cNvPr id="8" name="Rectangle 7">
            <a:extLst>
              <a:ext uri="{FF2B5EF4-FFF2-40B4-BE49-F238E27FC236}">
                <a16:creationId xmlns="" xmlns:a16="http://schemas.microsoft.com/office/drawing/2014/main" id="{8D06CE56-3881-4ADA-8CEF-D18B02C242A3}"/>
              </a:ext>
            </a:extLst>
          </p:cNvPr>
          <p:cNvSpPr/>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 xmlns:a16="http://schemas.microsoft.com/office/drawing/2014/main" id="{79F3C543-62EC-4433-9C93-A2CD8764E9B4}"/>
              </a:ext>
            </a:extLst>
          </p:cNvPr>
          <p:cNvSpPr/>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760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0B32C18-E430-4EC7-BD7C-99D86D012231}"/>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 xmlns:a16="http://schemas.microsoft.com/office/drawing/2014/main" id="{8FC5012F-7119-4D94-9717-3862E1C9384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19ED9A4A-D287-4207-9037-70DB007A1707}"/>
              </a:ext>
            </a:extLst>
          </p:cNvPr>
          <p:cNvSpPr>
            <a:spLocks noGrp="1"/>
          </p:cNvSpPr>
          <p:nvPr>
            <p:ph type="dt" sz="half" idx="10"/>
          </p:nvPr>
        </p:nvSpPr>
        <p:spPr/>
        <p:txBody>
          <a:bodyPr/>
          <a:lstStyle/>
          <a:p>
            <a:fld id="{02AC24A9-CCB6-4F8D-B8DB-C2F3692CFA5A}" type="datetimeFigureOut">
              <a:rPr lang="en-US" smtClean="0"/>
              <a:t>4/25/22</a:t>
            </a:fld>
            <a:endParaRPr lang="en-US"/>
          </a:p>
        </p:txBody>
      </p:sp>
      <p:sp>
        <p:nvSpPr>
          <p:cNvPr id="5" name="Footer Placeholder 4">
            <a:extLst>
              <a:ext uri="{FF2B5EF4-FFF2-40B4-BE49-F238E27FC236}">
                <a16:creationId xmlns="" xmlns:a16="http://schemas.microsoft.com/office/drawing/2014/main" id="{61ECFCAC-80DB-43BB-B3F1-AC22BACEE3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D7679730-3487-4D94-A0DC-C21684963AB3}"/>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710057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B543C89D-929E-4CD1-BCCC-72A14C0335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a:extLst>
              <a:ext uri="{FF2B5EF4-FFF2-40B4-BE49-F238E27FC236}">
                <a16:creationId xmlns="" xmlns:a16="http://schemas.microsoft.com/office/drawing/2014/main" id="{FED450EA-A577-4B76-A12F-650BEB20FD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41D2603B-9ACE-4FA9-805B-9B91EB63DF7D}"/>
              </a:ext>
            </a:extLst>
          </p:cNvPr>
          <p:cNvSpPr>
            <a:spLocks noGrp="1"/>
          </p:cNvSpPr>
          <p:nvPr>
            <p:ph type="dt" sz="half" idx="10"/>
          </p:nvPr>
        </p:nvSpPr>
        <p:spPr/>
        <p:txBody>
          <a:bodyPr/>
          <a:lstStyle/>
          <a:p>
            <a:fld id="{02AC24A9-CCB6-4F8D-B8DB-C2F3692CFA5A}" type="datetimeFigureOut">
              <a:rPr lang="en-US" smtClean="0"/>
              <a:t>4/25/22</a:t>
            </a:fld>
            <a:endParaRPr lang="en-US"/>
          </a:p>
        </p:txBody>
      </p:sp>
      <p:sp>
        <p:nvSpPr>
          <p:cNvPr id="5" name="Footer Placeholder 4">
            <a:extLst>
              <a:ext uri="{FF2B5EF4-FFF2-40B4-BE49-F238E27FC236}">
                <a16:creationId xmlns="" xmlns:a16="http://schemas.microsoft.com/office/drawing/2014/main" id="{7ECE18AC-D6A9-4A61-885D-68E2B684A4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75197AE4-AA47-4E14-8FFE-171FAE47F49E}"/>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270690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ection Overview">
    <p:spTree>
      <p:nvGrpSpPr>
        <p:cNvPr id="1" name=""/>
        <p:cNvGrpSpPr/>
        <p:nvPr/>
      </p:nvGrpSpPr>
      <p:grpSpPr>
        <a:xfrm>
          <a:off x="0" y="0"/>
          <a:ext cx="0" cy="0"/>
          <a:chOff x="0" y="0"/>
          <a:chExt cx="0" cy="0"/>
        </a:xfrm>
      </p:grpSpPr>
      <p:sp>
        <p:nvSpPr>
          <p:cNvPr id="8" name="TextBox 7"/>
          <p:cNvSpPr txBox="1"/>
          <p:nvPr/>
        </p:nvSpPr>
        <p:spPr>
          <a:xfrm>
            <a:off x="116774" y="5490977"/>
            <a:ext cx="11891031" cy="646331"/>
          </a:xfrm>
          <a:prstGeom prst="rect">
            <a:avLst/>
          </a:prstGeom>
          <a:solidFill>
            <a:srgbClr val="E1E0DF"/>
          </a:solidFill>
          <a:ln w="76200" cmpd="sng">
            <a:solidFill>
              <a:schemeClr val="bg1"/>
            </a:solidFill>
          </a:ln>
        </p:spPr>
        <p:txBody>
          <a:bodyPr wrap="square" rtlCol="0">
            <a:spAutoFit/>
          </a:bodyPr>
          <a:lstStyle/>
          <a:p>
            <a:endParaRPr lang="en-US" sz="3600" b="1" baseline="0" dirty="0">
              <a:solidFill>
                <a:srgbClr val="139B86"/>
              </a:solidFill>
              <a:latin typeface="Arial"/>
              <a:cs typeface="Arial"/>
            </a:endParaRPr>
          </a:p>
        </p:txBody>
      </p:sp>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sp>
        <p:nvSpPr>
          <p:cNvPr id="10" name="TextBox 9"/>
          <p:cNvSpPr txBox="1"/>
          <p:nvPr userDrawn="1"/>
        </p:nvSpPr>
        <p:spPr>
          <a:xfrm>
            <a:off x="116774" y="5490977"/>
            <a:ext cx="11891031" cy="646331"/>
          </a:xfrm>
          <a:prstGeom prst="rect">
            <a:avLst/>
          </a:prstGeom>
          <a:solidFill>
            <a:srgbClr val="E7E6E5"/>
          </a:solidFill>
          <a:ln w="76200" cmpd="sng">
            <a:solidFill>
              <a:schemeClr val="bg1"/>
            </a:solidFill>
          </a:ln>
        </p:spPr>
        <p:txBody>
          <a:bodyPr wrap="square" rtlCol="0">
            <a:spAutoFit/>
          </a:bodyPr>
          <a:lstStyle/>
          <a:p>
            <a:endParaRPr lang="en-US" sz="3600" b="1" baseline="0" dirty="0">
              <a:solidFill>
                <a:srgbClr val="139B86"/>
              </a:solidFill>
              <a:latin typeface="Arial"/>
              <a:cs typeface="Arial"/>
            </a:endParaRPr>
          </a:p>
        </p:txBody>
      </p:sp>
      <p:cxnSp>
        <p:nvCxnSpPr>
          <p:cNvPr id="14" name="Straight Connector 13"/>
          <p:cNvCxnSpPr/>
          <p:nvPr userDrawn="1"/>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hasCustomPrompt="1"/>
          </p:nvPr>
        </p:nvSpPr>
        <p:spPr>
          <a:xfrm>
            <a:off x="585968" y="180509"/>
            <a:ext cx="10972800" cy="1143000"/>
          </a:xfrm>
        </p:spPr>
        <p:txBody>
          <a:bodyPr>
            <a:noAutofit/>
          </a:bodyPr>
          <a:lstStyle>
            <a:lvl1pPr algn="l">
              <a:defRPr sz="5000" b="1">
                <a:solidFill>
                  <a:schemeClr val="accent1"/>
                </a:solidFill>
                <a:latin typeface="Arial" charset="0"/>
                <a:ea typeface="Arial" charset="0"/>
                <a:cs typeface="Arial" charset="0"/>
              </a:defRPr>
            </a:lvl1pPr>
          </a:lstStyle>
          <a:p>
            <a:r>
              <a:rPr lang="en-US" dirty="0"/>
              <a:t>Section Overview Slide</a:t>
            </a:r>
          </a:p>
        </p:txBody>
      </p:sp>
      <p:sp>
        <p:nvSpPr>
          <p:cNvPr id="5" name="Text Placeholder 4"/>
          <p:cNvSpPr>
            <a:spLocks noGrp="1"/>
          </p:cNvSpPr>
          <p:nvPr>
            <p:ph type="body" sz="quarter" idx="10"/>
          </p:nvPr>
        </p:nvSpPr>
        <p:spPr>
          <a:xfrm>
            <a:off x="586317" y="1693863"/>
            <a:ext cx="10972800" cy="36449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54129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pPr>
              <a:defRPr/>
            </a:pPr>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pPr>
              <a:defRPr/>
            </a:pPr>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pPr>
              <a:defRPr/>
            </a:pPr>
            <a:fld id="{F2123D24-548B-4CD4-B714-A4E08220E304}" type="slidenum">
              <a:rPr lang="en-US" smtClean="0"/>
              <a:pPr>
                <a:defRPr/>
              </a:pPr>
              <a:t>‹#›</a:t>
            </a:fld>
            <a:endParaRPr lang="en-US"/>
          </a:p>
        </p:txBody>
      </p:sp>
    </p:spTree>
    <p:extLst>
      <p:ext uri="{BB962C8B-B14F-4D97-AF65-F5344CB8AC3E}">
        <p14:creationId xmlns:p14="http://schemas.microsoft.com/office/powerpoint/2010/main" val="31912663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981200"/>
            <a:ext cx="5080000" cy="19812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7600" y="4114800"/>
            <a:ext cx="5080000" cy="19812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13"/>
          <p:cNvSpPr>
            <a:spLocks noGrp="1"/>
          </p:cNvSpPr>
          <p:nvPr>
            <p:ph type="dt" sz="half" idx="10"/>
          </p:nvPr>
        </p:nvSpPr>
        <p:spPr>
          <a:xfrm>
            <a:off x="1142996" y="6223830"/>
            <a:ext cx="2329075" cy="365125"/>
          </a:xfrm>
          <a:prstGeom prst="rect">
            <a:avLst/>
          </a:prstGeom>
        </p:spPr>
        <p:txBody>
          <a:bodyPr/>
          <a:lstStyle>
            <a:lvl1pPr>
              <a:defRPr/>
            </a:lvl1pPr>
          </a:lstStyle>
          <a:p>
            <a:pPr>
              <a:defRPr/>
            </a:pPr>
            <a:endParaRPr lang="en-US"/>
          </a:p>
        </p:txBody>
      </p:sp>
      <p:sp>
        <p:nvSpPr>
          <p:cNvPr id="7" name="Footer Placeholder 2"/>
          <p:cNvSpPr>
            <a:spLocks noGrp="1"/>
          </p:cNvSpPr>
          <p:nvPr>
            <p:ph type="ftr" sz="quarter" idx="11"/>
          </p:nvPr>
        </p:nvSpPr>
        <p:spPr>
          <a:xfrm>
            <a:off x="3949149" y="6223830"/>
            <a:ext cx="4717775" cy="365125"/>
          </a:xfrm>
          <a:prstGeom prst="rect">
            <a:avLst/>
          </a:prstGeom>
        </p:spPr>
        <p:txBody>
          <a:bodyPr/>
          <a:lstStyle>
            <a:lvl1pPr>
              <a:defRPr/>
            </a:lvl1pPr>
          </a:lstStyle>
          <a:p>
            <a:pPr>
              <a:defRPr/>
            </a:pPr>
            <a:endParaRPr lang="en-US"/>
          </a:p>
        </p:txBody>
      </p:sp>
      <p:sp>
        <p:nvSpPr>
          <p:cNvPr id="8" name="Slide Number Placeholder 22"/>
          <p:cNvSpPr>
            <a:spLocks noGrp="1"/>
          </p:cNvSpPr>
          <p:nvPr>
            <p:ph type="sldNum" sz="quarter" idx="12"/>
          </p:nvPr>
        </p:nvSpPr>
        <p:spPr>
          <a:xfrm>
            <a:off x="9329532" y="6223830"/>
            <a:ext cx="1706217" cy="365125"/>
          </a:xfrm>
          <a:prstGeom prst="rect">
            <a:avLst/>
          </a:prstGeom>
        </p:spPr>
        <p:txBody>
          <a:bodyPr/>
          <a:lstStyle>
            <a:lvl1pPr>
              <a:defRPr/>
            </a:lvl1pPr>
          </a:lstStyle>
          <a:p>
            <a:pPr>
              <a:defRPr/>
            </a:pPr>
            <a:fld id="{C6CBEC32-C81E-4B99-97C9-1B742647375C}" type="slidenum">
              <a:rPr lang="en-US"/>
              <a:pPr>
                <a:defRPr/>
              </a:pPr>
              <a:t>‹#›</a:t>
            </a:fld>
            <a:endParaRPr lang="en-US"/>
          </a:p>
        </p:txBody>
      </p:sp>
    </p:spTree>
    <p:extLst>
      <p:ext uri="{BB962C8B-B14F-4D97-AF65-F5344CB8AC3E}">
        <p14:creationId xmlns:p14="http://schemas.microsoft.com/office/powerpoint/2010/main" val="23608282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2D6FBB9D-1CAA-4D05-AB33-BABDFE17B843}"/>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0" name="Rectangle 9">
            <a:extLst>
              <a:ext uri="{FF2B5EF4-FFF2-40B4-BE49-F238E27FC236}">
                <a16:creationId xmlns="" xmlns:a16="http://schemas.microsoft.com/office/drawing/2014/main" id="{04727B71-B4B6-4823-80A1-68C40B475118}"/>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 xmlns:a16="http://schemas.microsoft.com/office/drawing/2014/main" id="{79A6DB05-9FB5-4B07-8675-74C23D4FD89D}"/>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 xmlns:a16="http://schemas.microsoft.com/office/drawing/2014/main" id="{48D358CF-0758-490A-A084-C46443B9ABE8}"/>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 xmlns:a16="http://schemas.microsoft.com/office/drawing/2014/main" id="{21671183-B3CE-4F45-92FB-98290CA0E2CA}"/>
              </a:ext>
            </a:extLst>
          </p:cNvPr>
          <p:cNvSpPr>
            <a:spLocks noGrp="1"/>
          </p:cNvSpPr>
          <p:nvPr>
            <p:ph idx="1"/>
          </p:nvPr>
        </p:nvSpPr>
        <p:spPr>
          <a:xfrm>
            <a:off x="1115568" y="2478024"/>
            <a:ext cx="10168128"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 xmlns:a16="http://schemas.microsoft.com/office/drawing/2014/main" id="{3D7DED67-27EC-4D43-A21C-093C1DB04813}"/>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4/25/22</a:t>
            </a:fld>
            <a:endParaRPr lang="en-US"/>
          </a:p>
        </p:txBody>
      </p:sp>
      <p:sp>
        <p:nvSpPr>
          <p:cNvPr id="5" name="Footer Placeholder 4">
            <a:extLst>
              <a:ext uri="{FF2B5EF4-FFF2-40B4-BE49-F238E27FC236}">
                <a16:creationId xmlns="" xmlns:a16="http://schemas.microsoft.com/office/drawing/2014/main" id="{36747CE3-4890-4BC1-94DB-5D49D02C99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093C5AD3-D79A-4D46-B25B-822FE0252511}"/>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444541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85AEDC5C-2E87-49C6-AB07-A95E5F39ED8E}"/>
              </a:ext>
            </a:extLst>
          </p:cNvPr>
          <p:cNvSpPr/>
          <p:nvPr/>
        </p:nvSpPr>
        <p:spPr>
          <a:xfrm>
            <a:off x="558210" y="4981421"/>
            <a:ext cx="11134956" cy="822960"/>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 xmlns:a16="http://schemas.microsoft.com/office/drawing/2014/main" id="{A57D88DE-E462-4C8A-BF99-609390DFB781}"/>
              </a:ext>
            </a:extLst>
          </p:cNvPr>
          <p:cNvSpPr/>
          <p:nvPr/>
        </p:nvSpPr>
        <p:spPr>
          <a:xfrm>
            <a:off x="498834" y="5118581"/>
            <a:ext cx="146304"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 xmlns:a16="http://schemas.microsoft.com/office/drawing/2014/main" id="{B8E44900-E8BF-4B12-8BCB-41076E2B68C7}"/>
              </a:ext>
            </a:extLst>
          </p:cNvPr>
          <p:cNvSpPr>
            <a:spLocks noGrp="1"/>
          </p:cNvSpPr>
          <p:nvPr>
            <p:ph type="title"/>
          </p:nvPr>
        </p:nvSpPr>
        <p:spPr>
          <a:xfrm>
            <a:off x="557784" y="640080"/>
            <a:ext cx="10890504" cy="4114800"/>
          </a:xfrm>
        </p:spPr>
        <p:txBody>
          <a:bodyPr anchor="b">
            <a:normAutofit/>
          </a:bodyPr>
          <a:lstStyle>
            <a:lvl1pPr>
              <a:defRPr sz="6600"/>
            </a:lvl1pPr>
          </a:lstStyle>
          <a:p>
            <a:r>
              <a:rPr lang="en-US" dirty="0"/>
              <a:t>Click to edit Master title style</a:t>
            </a:r>
          </a:p>
        </p:txBody>
      </p:sp>
      <p:sp>
        <p:nvSpPr>
          <p:cNvPr id="3" name="Text Placeholder 2">
            <a:extLst>
              <a:ext uri="{FF2B5EF4-FFF2-40B4-BE49-F238E27FC236}">
                <a16:creationId xmlns="" xmlns:a16="http://schemas.microsoft.com/office/drawing/2014/main" id="{917741F9-B00F-4463-A257-6B66DABD9B4E}"/>
              </a:ext>
            </a:extLst>
          </p:cNvPr>
          <p:cNvSpPr>
            <a:spLocks noGrp="1"/>
          </p:cNvSpPr>
          <p:nvPr>
            <p:ph type="body" idx="1"/>
          </p:nvPr>
        </p:nvSpPr>
        <p:spPr>
          <a:xfrm>
            <a:off x="841248" y="5102352"/>
            <a:ext cx="10607040" cy="585216"/>
          </a:xfrm>
        </p:spPr>
        <p:txBody>
          <a:bodyPr anchor="ct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 xmlns:a16="http://schemas.microsoft.com/office/drawing/2014/main" id="{D48BFA7D-4401-4285-802B-1579165F0D6D}"/>
              </a:ext>
            </a:extLst>
          </p:cNvPr>
          <p:cNvSpPr>
            <a:spLocks noGrp="1"/>
          </p:cNvSpPr>
          <p:nvPr>
            <p:ph type="dt" sz="half" idx="10"/>
          </p:nvPr>
        </p:nvSpPr>
        <p:spPr/>
        <p:txBody>
          <a:bodyPr/>
          <a:lstStyle/>
          <a:p>
            <a:fld id="{02AC24A9-CCB6-4F8D-B8DB-C2F3692CFA5A}" type="datetimeFigureOut">
              <a:rPr lang="en-US" smtClean="0"/>
              <a:t>4/25/22</a:t>
            </a:fld>
            <a:endParaRPr lang="en-US"/>
          </a:p>
        </p:txBody>
      </p:sp>
      <p:sp>
        <p:nvSpPr>
          <p:cNvPr id="5" name="Footer Placeholder 4">
            <a:extLst>
              <a:ext uri="{FF2B5EF4-FFF2-40B4-BE49-F238E27FC236}">
                <a16:creationId xmlns="" xmlns:a16="http://schemas.microsoft.com/office/drawing/2014/main" id="{49A909C5-AA19-4195-8376-9002D5DF46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53AC3F32-46E0-47C8-8565-5969A475FDB0}"/>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0901814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useBgFill="1">
        <p:nvSpPr>
          <p:cNvPr id="9" name="Rectangle 8">
            <a:extLst>
              <a:ext uri="{FF2B5EF4-FFF2-40B4-BE49-F238E27FC236}">
                <a16:creationId xmlns="" xmlns:a16="http://schemas.microsoft.com/office/drawing/2014/main" id="{2076262E-36A0-40C6-ADE6-90CD9FB9B9EA}"/>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Rectangle 10">
            <a:extLst>
              <a:ext uri="{FF2B5EF4-FFF2-40B4-BE49-F238E27FC236}">
                <a16:creationId xmlns="" xmlns:a16="http://schemas.microsoft.com/office/drawing/2014/main" id="{42677A9B-4D1D-4D80-912C-24570140A650}"/>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 xmlns:a16="http://schemas.microsoft.com/office/drawing/2014/main" id="{03DC8C98-510F-48C9-82B2-9E4F760A68DF}"/>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 xmlns:a16="http://schemas.microsoft.com/office/drawing/2014/main" id="{17A078AE-0BC3-48F9-87EC-2DB0CCE7E2AE}"/>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 xmlns:a16="http://schemas.microsoft.com/office/drawing/2014/main" id="{292A20DF-0829-4336-B59F-FF9D7AA9D8B6}"/>
              </a:ext>
            </a:extLst>
          </p:cNvPr>
          <p:cNvSpPr>
            <a:spLocks noGrp="1"/>
          </p:cNvSpPr>
          <p:nvPr>
            <p:ph sz="half" idx="1"/>
          </p:nvPr>
        </p:nvSpPr>
        <p:spPr>
          <a:xfrm>
            <a:off x="1115568"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 xmlns:a16="http://schemas.microsoft.com/office/drawing/2014/main" id="{7935D01C-CF67-4DF6-B96C-FFC9D5BF847B}"/>
              </a:ext>
            </a:extLst>
          </p:cNvPr>
          <p:cNvSpPr>
            <a:spLocks noGrp="1"/>
          </p:cNvSpPr>
          <p:nvPr>
            <p:ph sz="half" idx="2"/>
          </p:nvPr>
        </p:nvSpPr>
        <p:spPr>
          <a:xfrm>
            <a:off x="6345936"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 xmlns:a16="http://schemas.microsoft.com/office/drawing/2014/main" id="{29BBD797-6031-4F82-8726-EAB757027FF5}"/>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4/25/22</a:t>
            </a:fld>
            <a:endParaRPr lang="en-US"/>
          </a:p>
        </p:txBody>
      </p:sp>
      <p:sp>
        <p:nvSpPr>
          <p:cNvPr id="6" name="Footer Placeholder 5">
            <a:extLst>
              <a:ext uri="{FF2B5EF4-FFF2-40B4-BE49-F238E27FC236}">
                <a16:creationId xmlns="" xmlns:a16="http://schemas.microsoft.com/office/drawing/2014/main" id="{76B3F71C-B897-4909-A75E-8716AD49C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4F78BC14-5BB1-405F-A6F3-C07230F085C8}"/>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367638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useBgFill="1">
        <p:nvSpPr>
          <p:cNvPr id="11" name="Rectangle 10">
            <a:extLst>
              <a:ext uri="{FF2B5EF4-FFF2-40B4-BE49-F238E27FC236}">
                <a16:creationId xmlns="" xmlns:a16="http://schemas.microsoft.com/office/drawing/2014/main" id="{6B671BDE-E45C-41A1-9B98-4A607D703855}"/>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 xmlns:a16="http://schemas.microsoft.com/office/drawing/2014/main" id="{299500CE-917A-4D03-A7DF-71D8EBBC1537}"/>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 xmlns:a16="http://schemas.microsoft.com/office/drawing/2014/main" id="{C3D0D377-28B0-417D-886B-9483AF064975}"/>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 xmlns:a16="http://schemas.microsoft.com/office/drawing/2014/main" id="{0F8F91F8-0767-40B5-A3AA-72931FC192EA}"/>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Text Placeholder 2">
            <a:extLst>
              <a:ext uri="{FF2B5EF4-FFF2-40B4-BE49-F238E27FC236}">
                <a16:creationId xmlns="" xmlns:a16="http://schemas.microsoft.com/office/drawing/2014/main" id="{AAAE0554-8BEE-4BF6-9519-51B8475D35E1}"/>
              </a:ext>
            </a:extLst>
          </p:cNvPr>
          <p:cNvSpPr>
            <a:spLocks noGrp="1"/>
          </p:cNvSpPr>
          <p:nvPr>
            <p:ph type="body" idx="1"/>
          </p:nvPr>
        </p:nvSpPr>
        <p:spPr>
          <a:xfrm>
            <a:off x="1115568"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 xmlns:a16="http://schemas.microsoft.com/office/drawing/2014/main" id="{FD4A358D-C930-48E0-B372-06A826B74C47}"/>
              </a:ext>
            </a:extLst>
          </p:cNvPr>
          <p:cNvSpPr>
            <a:spLocks noGrp="1"/>
          </p:cNvSpPr>
          <p:nvPr>
            <p:ph sz="half" idx="2"/>
          </p:nvPr>
        </p:nvSpPr>
        <p:spPr>
          <a:xfrm>
            <a:off x="1115568" y="3203688"/>
            <a:ext cx="4937760" cy="2968512"/>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 xmlns:a16="http://schemas.microsoft.com/office/drawing/2014/main" id="{83B6615E-4966-4150-83B6-C47591B36383}"/>
              </a:ext>
            </a:extLst>
          </p:cNvPr>
          <p:cNvSpPr>
            <a:spLocks noGrp="1"/>
          </p:cNvSpPr>
          <p:nvPr>
            <p:ph type="body" sz="quarter" idx="3"/>
          </p:nvPr>
        </p:nvSpPr>
        <p:spPr>
          <a:xfrm>
            <a:off x="6345936"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 xmlns:a16="http://schemas.microsoft.com/office/drawing/2014/main" id="{BD409F6B-C17B-4B4F-9F35-5068BDC4E2FD}"/>
              </a:ext>
            </a:extLst>
          </p:cNvPr>
          <p:cNvSpPr>
            <a:spLocks noGrp="1"/>
          </p:cNvSpPr>
          <p:nvPr>
            <p:ph sz="quarter" idx="4"/>
          </p:nvPr>
        </p:nvSpPr>
        <p:spPr>
          <a:xfrm>
            <a:off x="6345936" y="3203687"/>
            <a:ext cx="4937760" cy="2968511"/>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 xmlns:a16="http://schemas.microsoft.com/office/drawing/2014/main" id="{C8BC356D-052B-4A9B-8B2F-6665FD325AB3}"/>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4/25/22</a:t>
            </a:fld>
            <a:endParaRPr lang="en-US"/>
          </a:p>
        </p:txBody>
      </p:sp>
      <p:sp>
        <p:nvSpPr>
          <p:cNvPr id="8" name="Footer Placeholder 7">
            <a:extLst>
              <a:ext uri="{FF2B5EF4-FFF2-40B4-BE49-F238E27FC236}">
                <a16:creationId xmlns="" xmlns:a16="http://schemas.microsoft.com/office/drawing/2014/main" id="{69C5E5FA-26A9-467C-93E3-8476142D1D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D279E50C-1E40-4B48-871B-E392428D20A3}"/>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118510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useBgFill="1">
        <p:nvSpPr>
          <p:cNvPr id="7" name="Rectangle 6">
            <a:extLst>
              <a:ext uri="{FF2B5EF4-FFF2-40B4-BE49-F238E27FC236}">
                <a16:creationId xmlns="" xmlns:a16="http://schemas.microsoft.com/office/drawing/2014/main" id="{8C0689C4-0DB3-408B-A956-40326B4AE4C4}"/>
              </a:ext>
            </a:extLst>
          </p:cNvPr>
          <p:cNvSpPr/>
          <p:nvPr/>
        </p:nvSpPr>
        <p:spPr>
          <a:xfrm>
            <a:off x="665853" y="1533525"/>
            <a:ext cx="10917063" cy="3790950"/>
          </a:xfrm>
          <a:prstGeom prst="rect">
            <a:avLst/>
          </a:prstGeom>
          <a:ln w="12700">
            <a:solidFill>
              <a:schemeClr val="tx2">
                <a:lumMod val="10000"/>
                <a:lumOff val="90000"/>
              </a:schemeClr>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 xmlns:a16="http://schemas.microsoft.com/office/drawing/2014/main" id="{56E1D10E-1C30-41BF-8C3B-C460C9B5597B}"/>
              </a:ext>
            </a:extLst>
          </p:cNvPr>
          <p:cNvSpPr/>
          <p:nvPr/>
        </p:nvSpPr>
        <p:spPr>
          <a:xfrm>
            <a:off x="609084" y="2971798"/>
            <a:ext cx="128016"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 xmlns:a16="http://schemas.microsoft.com/office/drawing/2014/main" id="{779454F2-0EE5-4888-AF4C-82F825E6226E}"/>
              </a:ext>
            </a:extLst>
          </p:cNvPr>
          <p:cNvSpPr>
            <a:spLocks noGrp="1"/>
          </p:cNvSpPr>
          <p:nvPr>
            <p:ph type="title"/>
          </p:nvPr>
        </p:nvSpPr>
        <p:spPr>
          <a:xfrm>
            <a:off x="1078992" y="1938528"/>
            <a:ext cx="10177272" cy="2990088"/>
          </a:xfrm>
        </p:spPr>
        <p:txBody>
          <a:bodyPr>
            <a:normAutofit/>
          </a:bodyPr>
          <a:lstStyle>
            <a:lvl1pPr>
              <a:defRPr sz="5400"/>
            </a:lvl1pPr>
          </a:lstStyle>
          <a:p>
            <a:r>
              <a:rPr lang="en-US" dirty="0"/>
              <a:t>Click to edit Master title style</a:t>
            </a:r>
          </a:p>
        </p:txBody>
      </p:sp>
      <p:sp>
        <p:nvSpPr>
          <p:cNvPr id="3" name="Date Placeholder 2">
            <a:extLst>
              <a:ext uri="{FF2B5EF4-FFF2-40B4-BE49-F238E27FC236}">
                <a16:creationId xmlns="" xmlns:a16="http://schemas.microsoft.com/office/drawing/2014/main" id="{67C91241-A315-4643-91E5-CF2C25CC903A}"/>
              </a:ext>
            </a:extLst>
          </p:cNvPr>
          <p:cNvSpPr>
            <a:spLocks noGrp="1"/>
          </p:cNvSpPr>
          <p:nvPr>
            <p:ph type="dt" sz="half" idx="10"/>
          </p:nvPr>
        </p:nvSpPr>
        <p:spPr/>
        <p:txBody>
          <a:bodyPr/>
          <a:lstStyle/>
          <a:p>
            <a:fld id="{02AC24A9-CCB6-4F8D-B8DB-C2F3692CFA5A}" type="datetimeFigureOut">
              <a:rPr lang="en-US" smtClean="0"/>
              <a:t>4/25/22</a:t>
            </a:fld>
            <a:endParaRPr lang="en-US"/>
          </a:p>
        </p:txBody>
      </p:sp>
      <p:sp>
        <p:nvSpPr>
          <p:cNvPr id="4" name="Footer Placeholder 3">
            <a:extLst>
              <a:ext uri="{FF2B5EF4-FFF2-40B4-BE49-F238E27FC236}">
                <a16:creationId xmlns="" xmlns:a16="http://schemas.microsoft.com/office/drawing/2014/main" id="{22706D86-5479-487D-94C8-76093D84F3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A7739411-CED6-43D4-868D-A65C4161A72B}"/>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9020762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EAC447E0-1D4D-4EF2-B81B-4B2400EE3EDB}"/>
              </a:ext>
            </a:extLst>
          </p:cNvPr>
          <p:cNvSpPr>
            <a:spLocks noGrp="1"/>
          </p:cNvSpPr>
          <p:nvPr>
            <p:ph type="dt" sz="half" idx="10"/>
          </p:nvPr>
        </p:nvSpPr>
        <p:spPr/>
        <p:txBody>
          <a:bodyPr/>
          <a:lstStyle/>
          <a:p>
            <a:fld id="{02AC24A9-CCB6-4F8D-B8DB-C2F3692CFA5A}" type="datetimeFigureOut">
              <a:rPr lang="en-US" smtClean="0"/>
              <a:t>4/25/22</a:t>
            </a:fld>
            <a:endParaRPr lang="en-US"/>
          </a:p>
        </p:txBody>
      </p:sp>
      <p:sp>
        <p:nvSpPr>
          <p:cNvPr id="3" name="Footer Placeholder 2">
            <a:extLst>
              <a:ext uri="{FF2B5EF4-FFF2-40B4-BE49-F238E27FC236}">
                <a16:creationId xmlns="" xmlns:a16="http://schemas.microsoft.com/office/drawing/2014/main" id="{C9984CA0-2A78-4600-9F3D-19B09E790FE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38440955-B18E-49D3-AE7B-B331200E34C5}"/>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610766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useBgFill="1">
        <p:nvSpPr>
          <p:cNvPr id="9" name="Rectangle 8">
            <a:extLst>
              <a:ext uri="{FF2B5EF4-FFF2-40B4-BE49-F238E27FC236}">
                <a16:creationId xmlns="" xmlns:a16="http://schemas.microsoft.com/office/drawing/2014/main" id="{1FA417FE-CD1A-486F-A4AC-E4000A2FB18E}"/>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 xmlns:a16="http://schemas.microsoft.com/office/drawing/2014/main" id="{1318F0F5-812B-472C-9408-B80F2553F5E0}"/>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 xmlns:a16="http://schemas.microsoft.com/office/drawing/2014/main" id="{47F7751B-CD8F-4F5B-A903-1DCE5D1E8306}"/>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Content Placeholder 2">
            <a:extLst>
              <a:ext uri="{FF2B5EF4-FFF2-40B4-BE49-F238E27FC236}">
                <a16:creationId xmlns="" xmlns:a16="http://schemas.microsoft.com/office/drawing/2014/main" id="{EFA55C8A-A0BB-441D-976F-EB56D4382DB6}"/>
              </a:ext>
            </a:extLst>
          </p:cNvPr>
          <p:cNvSpPr>
            <a:spLocks noGrp="1"/>
          </p:cNvSpPr>
          <p:nvPr>
            <p:ph idx="1"/>
          </p:nvPr>
        </p:nvSpPr>
        <p:spPr>
          <a:xfrm>
            <a:off x="4965192" y="1709928"/>
            <a:ext cx="6729984" cy="4096512"/>
          </a:xfrm>
        </p:spPr>
        <p:txBody>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 xmlns:a16="http://schemas.microsoft.com/office/drawing/2014/main" id="{37DE6A51-A2E5-4BFA-B571-9FDFE1BBFB44}"/>
              </a:ext>
            </a:extLst>
          </p:cNvPr>
          <p:cNvSpPr>
            <a:spLocks noGrp="1"/>
          </p:cNvSpPr>
          <p:nvPr>
            <p:ph type="body" sz="half" idx="2"/>
          </p:nvPr>
        </p:nvSpPr>
        <p:spPr>
          <a:xfrm>
            <a:off x="868680" y="3429000"/>
            <a:ext cx="3099816" cy="206654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 xmlns:a16="http://schemas.microsoft.com/office/drawing/2014/main" id="{3D92778A-DD4C-4651-9C53-8B0C44CD8805}"/>
              </a:ext>
            </a:extLst>
          </p:cNvPr>
          <p:cNvSpPr>
            <a:spLocks noGrp="1"/>
          </p:cNvSpPr>
          <p:nvPr>
            <p:ph type="dt" sz="half" idx="10"/>
          </p:nvPr>
        </p:nvSpPr>
        <p:spPr>
          <a:xfrm>
            <a:off x="868680" y="6356350"/>
            <a:ext cx="2743200" cy="365125"/>
          </a:xfrm>
        </p:spPr>
        <p:txBody>
          <a:bodyPr/>
          <a:lstStyle/>
          <a:p>
            <a:fld id="{02AC24A9-CCB6-4F8D-B8DB-C2F3692CFA5A}" type="datetimeFigureOut">
              <a:rPr lang="en-US" smtClean="0"/>
              <a:t>4/25/22</a:t>
            </a:fld>
            <a:endParaRPr lang="en-US" dirty="0"/>
          </a:p>
        </p:txBody>
      </p:sp>
      <p:sp>
        <p:nvSpPr>
          <p:cNvPr id="6" name="Footer Placeholder 5">
            <a:extLst>
              <a:ext uri="{FF2B5EF4-FFF2-40B4-BE49-F238E27FC236}">
                <a16:creationId xmlns="" xmlns:a16="http://schemas.microsoft.com/office/drawing/2014/main" id="{9D6C7F66-2DFA-4146-BE1A-CE2890FE45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D285D185-B1B6-4D62-81BE-BE82C80ACA6C}"/>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163635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useBgFill="1">
        <p:nvSpPr>
          <p:cNvPr id="9" name="Rectangle 8">
            <a:extLst>
              <a:ext uri="{FF2B5EF4-FFF2-40B4-BE49-F238E27FC236}">
                <a16:creationId xmlns="" xmlns:a16="http://schemas.microsoft.com/office/drawing/2014/main" id="{168B77B5-211C-456E-B79F-306CC3619347}"/>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 xmlns:a16="http://schemas.microsoft.com/office/drawing/2014/main" id="{3B63C338-194D-4F23-ABEC-60A7EA96F302}"/>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 xmlns:a16="http://schemas.microsoft.com/office/drawing/2014/main" id="{A0C04DCC-0E3E-4F05-9FAC-9FA6CA4B2BAE}"/>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Picture Placeholder 2">
            <a:extLst>
              <a:ext uri="{FF2B5EF4-FFF2-40B4-BE49-F238E27FC236}">
                <a16:creationId xmlns="" xmlns:a16="http://schemas.microsoft.com/office/drawing/2014/main" id="{EBA29649-B19F-499E-8E9A-3577EAC8F031}"/>
              </a:ext>
            </a:extLst>
          </p:cNvPr>
          <p:cNvSpPr>
            <a:spLocks noGrp="1"/>
          </p:cNvSpPr>
          <p:nvPr>
            <p:ph type="pic" idx="1"/>
          </p:nvPr>
        </p:nvSpPr>
        <p:spPr>
          <a:xfrm>
            <a:off x="4965192" y="1161288"/>
            <a:ext cx="6729984" cy="4645152"/>
          </a:xfrm>
        </p:spPr>
        <p:txBody>
          <a:bodyPr>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 xmlns:a16="http://schemas.microsoft.com/office/drawing/2014/main" id="{1BC9EF2E-A8CD-41A1-B11A-0D8842797A98}"/>
              </a:ext>
            </a:extLst>
          </p:cNvPr>
          <p:cNvSpPr>
            <a:spLocks noGrp="1"/>
          </p:cNvSpPr>
          <p:nvPr>
            <p:ph type="body" sz="half" idx="2"/>
          </p:nvPr>
        </p:nvSpPr>
        <p:spPr>
          <a:xfrm>
            <a:off x="868680" y="3438144"/>
            <a:ext cx="3099816" cy="205740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 xmlns:a16="http://schemas.microsoft.com/office/drawing/2014/main" id="{B44257B5-0DE0-401F-9171-E8687A97DBA7}"/>
              </a:ext>
            </a:extLst>
          </p:cNvPr>
          <p:cNvSpPr>
            <a:spLocks noGrp="1"/>
          </p:cNvSpPr>
          <p:nvPr>
            <p:ph type="dt" sz="half" idx="10"/>
          </p:nvPr>
        </p:nvSpPr>
        <p:spPr>
          <a:xfrm>
            <a:off x="868680" y="6356350"/>
            <a:ext cx="2743200" cy="365125"/>
          </a:xfrm>
        </p:spPr>
        <p:txBody>
          <a:bodyPr/>
          <a:lstStyle/>
          <a:p>
            <a:fld id="{02AC24A9-CCB6-4F8D-B8DB-C2F3692CFA5A}" type="datetimeFigureOut">
              <a:rPr lang="en-US" smtClean="0"/>
              <a:t>4/25/22</a:t>
            </a:fld>
            <a:endParaRPr lang="en-US"/>
          </a:p>
        </p:txBody>
      </p:sp>
      <p:sp>
        <p:nvSpPr>
          <p:cNvPr id="6" name="Footer Placeholder 5">
            <a:extLst>
              <a:ext uri="{FF2B5EF4-FFF2-40B4-BE49-F238E27FC236}">
                <a16:creationId xmlns="" xmlns:a16="http://schemas.microsoft.com/office/drawing/2014/main" id="{788CD9AD-D667-4FD4-AA34-428AA0BCD0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18770FB6-F273-4BA6-8B97-9835AC537871}"/>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45070071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BB325BDE-35A4-4AAD-960B-C1415864AD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BE459C78-0CC4-4552-93DD-49B4194D00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 xmlns:a16="http://schemas.microsoft.com/office/drawing/2014/main" id="{06744A3C-9C54-46A6-B3EF-5B36362423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AC24A9-CCB6-4F8D-B8DB-C2F3692CFA5A}" type="datetimeFigureOut">
              <a:rPr lang="en-US" smtClean="0"/>
              <a:t>4/25/22</a:t>
            </a:fld>
            <a:endParaRPr lang="en-US"/>
          </a:p>
        </p:txBody>
      </p:sp>
      <p:sp>
        <p:nvSpPr>
          <p:cNvPr id="5" name="Footer Placeholder 4">
            <a:extLst>
              <a:ext uri="{FF2B5EF4-FFF2-40B4-BE49-F238E27FC236}">
                <a16:creationId xmlns="" xmlns:a16="http://schemas.microsoft.com/office/drawing/2014/main" id="{07D5A696-7B4B-4181-A961-7D66556D50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23038CB5-8F4A-401D-A3A9-B27DC15B7A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DC25EE-239B-4C5F-AAD1-255A7D5F1EE2}" type="slidenum">
              <a:rPr lang="en-US" smtClean="0"/>
              <a:t>‹#›</a:t>
            </a:fld>
            <a:endParaRPr lang="en-US"/>
          </a:p>
        </p:txBody>
      </p:sp>
    </p:spTree>
    <p:extLst>
      <p:ext uri="{BB962C8B-B14F-4D97-AF65-F5344CB8AC3E}">
        <p14:creationId xmlns:p14="http://schemas.microsoft.com/office/powerpoint/2010/main" val="144978055"/>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18" r:id="rId6"/>
    <p:sldLayoutId id="2147483714" r:id="rId7"/>
    <p:sldLayoutId id="2147483715" r:id="rId8"/>
    <p:sldLayoutId id="2147483716" r:id="rId9"/>
    <p:sldLayoutId id="2147483717" r:id="rId10"/>
    <p:sldLayoutId id="2147483719" r:id="rId11"/>
    <p:sldLayoutId id="2147483726" r:id="rId12"/>
    <p:sldLayoutId id="2147483727" r:id="rId13"/>
    <p:sldLayoutId id="2147483730" r:id="rId14"/>
  </p:sldLayoutIdLst>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image" Target="../media/image2.png"/><Relationship Id="rId1" Type="http://schemas.openxmlformats.org/officeDocument/2006/relationships/tags" Target="../tags/tag2.xml"/><Relationship Id="rId2"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image" Target="../media/image14.png"/><Relationship Id="rId5" Type="http://schemas.openxmlformats.org/officeDocument/2006/relationships/image" Target="../media/image2.png"/><Relationship Id="rId6" Type="http://schemas.openxmlformats.org/officeDocument/2006/relationships/image" Target="../media/image15.png"/><Relationship Id="rId7" Type="http://schemas.openxmlformats.org/officeDocument/2006/relationships/image" Target="../media/image16.png"/><Relationship Id="rId1" Type="http://schemas.openxmlformats.org/officeDocument/2006/relationships/tags" Target="../tags/tag3.x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video" Target="../media/media1.mp4"/><Relationship Id="rId4" Type="http://schemas.openxmlformats.org/officeDocument/2006/relationships/slideLayout" Target="../slideLayouts/slideLayout2.xml"/><Relationship Id="rId5" Type="http://schemas.openxmlformats.org/officeDocument/2006/relationships/notesSlide" Target="../notesSlides/notesSlide12.xml"/><Relationship Id="rId6" Type="http://schemas.openxmlformats.org/officeDocument/2006/relationships/image" Target="../media/image17.jpeg"/><Relationship Id="rId7" Type="http://schemas.openxmlformats.org/officeDocument/2006/relationships/image" Target="../media/image18.png"/><Relationship Id="rId8" Type="http://schemas.openxmlformats.org/officeDocument/2006/relationships/image" Target="../media/image19.png"/><Relationship Id="rId1" Type="http://schemas.openxmlformats.org/officeDocument/2006/relationships/tags" Target="../tags/tag4.xml"/><Relationship Id="rId2" Type="http://schemas.microsoft.com/office/2007/relationships/media" Target="../media/media1.mp4"/></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1.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image" Target="../media/image25.png"/><Relationship Id="rId5" Type="http://schemas.openxmlformats.org/officeDocument/2006/relationships/image" Target="../media/image26.png"/><Relationship Id="rId1" Type="http://schemas.openxmlformats.org/officeDocument/2006/relationships/tags" Target="../tags/tag5.xml"/><Relationship Id="rId2"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4" Type="http://schemas.openxmlformats.org/officeDocument/2006/relationships/hyperlink" Target="https://www.youtube.com/watch?v=Yuz5wPMTPok" TargetMode="External"/><Relationship Id="rId5" Type="http://schemas.openxmlformats.org/officeDocument/2006/relationships/image" Target="../media/image28.png"/><Relationship Id="rId6" Type="http://schemas.openxmlformats.org/officeDocument/2006/relationships/image" Target="../media/image29.jpg"/><Relationship Id="rId1" Type="http://schemas.openxmlformats.org/officeDocument/2006/relationships/tags" Target="../tags/tag6.xml"/><Relationship Id="rId2"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9.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tags" Target="../tags/tag1.xml"/><Relationship Id="rId2"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 name="Rectangle 32">
            <a:extLst>
              <a:ext uri="{FF2B5EF4-FFF2-40B4-BE49-F238E27FC236}">
                <a16:creationId xmlns="" xmlns:a16="http://schemas.microsoft.com/office/drawing/2014/main" id="{5A59F003-E00A-43F9-91DC-CC54E3B8746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3">
            <a:extLst>
              <a:ext uri="{FF2B5EF4-FFF2-40B4-BE49-F238E27FC236}">
                <a16:creationId xmlns="" xmlns:a16="http://schemas.microsoft.com/office/drawing/2014/main" id="{6282E4A3-3EAC-4B2E-A6E1-75C3BF291E92}"/>
              </a:ext>
            </a:extLst>
          </p:cNvPr>
          <p:cNvPicPr>
            <a:picLocks noChangeAspect="1"/>
          </p:cNvPicPr>
          <p:nvPr/>
        </p:nvPicPr>
        <p:blipFill rotWithShape="1">
          <a:blip r:embed="rId3"/>
          <a:srcRect t="4819" b="4819"/>
          <a:stretch/>
        </p:blipFill>
        <p:spPr>
          <a:xfrm>
            <a:off x="20" y="10"/>
            <a:ext cx="12191981" cy="6857990"/>
          </a:xfrm>
          <a:prstGeom prst="rect">
            <a:avLst/>
          </a:prstGeom>
        </p:spPr>
      </p:pic>
      <p:sp>
        <p:nvSpPr>
          <p:cNvPr id="42" name="Rectangle 34">
            <a:extLst>
              <a:ext uri="{FF2B5EF4-FFF2-40B4-BE49-F238E27FC236}">
                <a16:creationId xmlns="" xmlns:a16="http://schemas.microsoft.com/office/drawing/2014/main" id="{D74A4382-E3AD-430A-9A1F-DFA3E0E77A7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6200000">
            <a:off x="3799868" y="-1534136"/>
            <a:ext cx="4592270" cy="12192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BF53E184-B973-4649-93D5-32F732D18F8F}"/>
              </a:ext>
            </a:extLst>
          </p:cNvPr>
          <p:cNvSpPr>
            <a:spLocks noGrp="1"/>
          </p:cNvSpPr>
          <p:nvPr>
            <p:ph type="ctrTitle"/>
          </p:nvPr>
        </p:nvSpPr>
        <p:spPr>
          <a:xfrm>
            <a:off x="404553" y="3091928"/>
            <a:ext cx="9078562" cy="2387600"/>
          </a:xfrm>
        </p:spPr>
        <p:txBody>
          <a:bodyPr>
            <a:normAutofit/>
          </a:bodyPr>
          <a:lstStyle/>
          <a:p>
            <a:r>
              <a:rPr lang="en-US" sz="5400" i="1" dirty="0">
                <a:latin typeface="Trebuchet MS" charset="0"/>
              </a:rPr>
              <a:t>The Research Process: Scientific thinking YOU CAN USE IN EVERYDAY LIFE</a:t>
            </a:r>
            <a:endParaRPr lang="en-US" sz="5100" dirty="0"/>
          </a:p>
        </p:txBody>
      </p:sp>
      <p:sp>
        <p:nvSpPr>
          <p:cNvPr id="43" name="Rectangle: Rounded Corners 36">
            <a:extLst>
              <a:ext uri="{FF2B5EF4-FFF2-40B4-BE49-F238E27FC236}">
                <a16:creationId xmlns="" xmlns:a16="http://schemas.microsoft.com/office/drawing/2014/main" id="{79F40191-0F44-4FD1-82CC-ACB507C14BE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5575039"/>
            <a:ext cx="9785897" cy="6858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 xmlns:a16="http://schemas.microsoft.com/office/drawing/2014/main" id="{19D26B1B-05CA-4C59-9F5E-8F563D1E0A26}"/>
              </a:ext>
            </a:extLst>
          </p:cNvPr>
          <p:cNvSpPr>
            <a:spLocks noGrp="1"/>
          </p:cNvSpPr>
          <p:nvPr>
            <p:ph type="subTitle" idx="1"/>
          </p:nvPr>
        </p:nvSpPr>
        <p:spPr>
          <a:xfrm>
            <a:off x="404553" y="5624945"/>
            <a:ext cx="9078562" cy="592975"/>
          </a:xfrm>
        </p:spPr>
        <p:txBody>
          <a:bodyPr anchor="ctr">
            <a:normAutofit/>
          </a:bodyPr>
          <a:lstStyle/>
          <a:p>
            <a:pPr>
              <a:lnSpc>
                <a:spcPct val="100000"/>
              </a:lnSpc>
            </a:pPr>
            <a:endParaRPr lang="en-US" sz="2400" dirty="0"/>
          </a:p>
        </p:txBody>
      </p:sp>
      <p:pic>
        <p:nvPicPr>
          <p:cNvPr id="8" name="Picture 7"/>
          <p:cNvPicPr>
            <a:picLocks noChangeAspect="1"/>
          </p:cNvPicPr>
          <p:nvPr/>
        </p:nvPicPr>
        <p:blipFill>
          <a:blip r:embed="rId4"/>
          <a:stretch>
            <a:fillRect/>
          </a:stretch>
        </p:blipFill>
        <p:spPr>
          <a:xfrm>
            <a:off x="3962400" y="0"/>
            <a:ext cx="6485467" cy="3657600"/>
          </a:xfrm>
          <a:prstGeom prst="rect">
            <a:avLst/>
          </a:prstGeom>
        </p:spPr>
      </p:pic>
      <p:sp>
        <p:nvSpPr>
          <p:cNvPr id="9" name="Cloud Callout 8"/>
          <p:cNvSpPr/>
          <p:nvPr/>
        </p:nvSpPr>
        <p:spPr>
          <a:xfrm>
            <a:off x="9310540" y="296019"/>
            <a:ext cx="2238989" cy="1104405"/>
          </a:xfrm>
          <a:prstGeom prst="cloudCallout">
            <a:avLst>
              <a:gd name="adj1" fmla="val -60372"/>
              <a:gd name="adj2" fmla="val 7755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9487573" y="664928"/>
            <a:ext cx="1920588" cy="307777"/>
          </a:xfrm>
          <a:prstGeom prst="rect">
            <a:avLst/>
          </a:prstGeom>
          <a:noFill/>
        </p:spPr>
        <p:txBody>
          <a:bodyPr wrap="square" rtlCol="0">
            <a:spAutoFit/>
          </a:bodyPr>
          <a:lstStyle/>
          <a:p>
            <a:r>
              <a:rPr lang="en-US" sz="1400" b="1" dirty="0"/>
              <a:t>SCIENCE IS COOL!</a:t>
            </a:r>
          </a:p>
        </p:txBody>
      </p:sp>
    </p:spTree>
    <p:extLst>
      <p:ext uri="{BB962C8B-B14F-4D97-AF65-F5344CB8AC3E}">
        <p14:creationId xmlns:p14="http://schemas.microsoft.com/office/powerpoint/2010/main" val="426301767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normAutofit/>
          </a:bodyPr>
          <a:lstStyle/>
          <a:p>
            <a:pPr algn="ctr" eaLnBrk="1" fontAlgn="auto" hangingPunct="1">
              <a:spcAft>
                <a:spcPts val="0"/>
              </a:spcAft>
              <a:defRPr/>
            </a:pPr>
            <a:r>
              <a:rPr lang="en-US" dirty="0" smtClean="0">
                <a:solidFill>
                  <a:schemeClr val="tx1"/>
                </a:solidFill>
              </a:rPr>
              <a:t>Falsifiability</a:t>
            </a:r>
          </a:p>
        </p:txBody>
      </p:sp>
      <p:sp>
        <p:nvSpPr>
          <p:cNvPr id="835587" name="Rectangle 3"/>
          <p:cNvSpPr>
            <a:spLocks noGrp="1" noChangeArrowheads="1"/>
          </p:cNvSpPr>
          <p:nvPr>
            <p:ph sz="half" idx="1"/>
          </p:nvPr>
        </p:nvSpPr>
        <p:spPr>
          <a:xfrm>
            <a:off x="532046" y="2460863"/>
            <a:ext cx="5092213" cy="3694176"/>
          </a:xfrm>
        </p:spPr>
        <p:txBody>
          <a:bodyPr>
            <a:normAutofit/>
          </a:bodyPr>
          <a:lstStyle/>
          <a:p>
            <a:pPr eaLnBrk="1" hangingPunct="1">
              <a:lnSpc>
                <a:spcPct val="90000"/>
              </a:lnSpc>
              <a:spcBef>
                <a:spcPts val="0"/>
              </a:spcBef>
              <a:spcAft>
                <a:spcPts val="600"/>
              </a:spcAft>
            </a:pPr>
            <a:r>
              <a:rPr lang="en-US" sz="3000" dirty="0" smtClean="0"/>
              <a:t>Example: Fire-breathing dragon in my </a:t>
            </a:r>
            <a:r>
              <a:rPr lang="en-US" sz="3000" dirty="0" smtClean="0"/>
              <a:t>garage</a:t>
            </a:r>
            <a:endParaRPr lang="en-US" sz="3000" dirty="0" smtClean="0"/>
          </a:p>
        </p:txBody>
      </p:sp>
      <p:sp>
        <p:nvSpPr>
          <p:cNvPr id="5" name="Content Placeholder 4"/>
          <p:cNvSpPr>
            <a:spLocks noGrp="1"/>
          </p:cNvSpPr>
          <p:nvPr>
            <p:ph sz="half" idx="2"/>
          </p:nvPr>
        </p:nvSpPr>
        <p:spPr>
          <a:xfrm>
            <a:off x="6277284" y="2495185"/>
            <a:ext cx="5204606" cy="3802934"/>
          </a:xfrm>
        </p:spPr>
        <p:txBody>
          <a:bodyPr>
            <a:normAutofit/>
          </a:bodyPr>
          <a:lstStyle/>
          <a:p>
            <a:r>
              <a:rPr lang="en-US" dirty="0">
                <a:ea typeface="ＭＳ Ｐゴシック" pitchFamily="-1" charset="-128"/>
              </a:rPr>
              <a:t>Science progresses by eliminating mistaken ideas through careful experimentation and this requires </a:t>
            </a:r>
            <a:r>
              <a:rPr lang="en-US" i="1" dirty="0">
                <a:ea typeface="ＭＳ Ｐゴシック" pitchFamily="-1" charset="-128"/>
              </a:rPr>
              <a:t>not</a:t>
            </a:r>
            <a:r>
              <a:rPr lang="en-US" dirty="0">
                <a:ea typeface="ＭＳ Ｐゴシック" pitchFamily="-1" charset="-128"/>
              </a:rPr>
              <a:t> that a hypothesis </a:t>
            </a:r>
            <a:r>
              <a:rPr lang="en-US" i="1" dirty="0">
                <a:ea typeface="ＭＳ Ｐゴシック" pitchFamily="-1" charset="-128"/>
              </a:rPr>
              <a:t>be false </a:t>
            </a:r>
            <a:r>
              <a:rPr lang="en-US" dirty="0">
                <a:ea typeface="ＭＳ Ｐゴシック" pitchFamily="-1" charset="-128"/>
              </a:rPr>
              <a:t>– but that there must be some way to test the hypotheses, that they </a:t>
            </a:r>
            <a:r>
              <a:rPr lang="en-US" i="1" dirty="0">
                <a:ea typeface="ＭＳ Ｐゴシック" pitchFamily="-1" charset="-128"/>
              </a:rPr>
              <a:t>are </a:t>
            </a:r>
            <a:r>
              <a:rPr lang="en-US" i="1" dirty="0" smtClean="0">
                <a:ea typeface="ＭＳ Ｐゴシック" pitchFamily="-1" charset="-128"/>
              </a:rPr>
              <a:t>falsifiable</a:t>
            </a:r>
            <a:r>
              <a:rPr lang="mr-IN" dirty="0" smtClean="0">
                <a:ea typeface="ＭＳ Ｐゴシック" pitchFamily="-1" charset="-128"/>
              </a:rPr>
              <a:t>…</a:t>
            </a:r>
            <a:endParaRPr lang="en-US" dirty="0">
              <a:ea typeface="ＭＳ Ｐゴシック" pitchFamily="-1" charset="-128"/>
            </a:endParaRPr>
          </a:p>
        </p:txBody>
      </p:sp>
      <p:sp>
        <p:nvSpPr>
          <p:cNvPr id="3" name="Slide Number Placeholder 2"/>
          <p:cNvSpPr>
            <a:spLocks noGrp="1"/>
          </p:cNvSpPr>
          <p:nvPr>
            <p:ph type="sldNum" sz="quarter" idx="12"/>
          </p:nvPr>
        </p:nvSpPr>
        <p:spPr/>
        <p:txBody>
          <a:bodyPr/>
          <a:lstStyle/>
          <a:p>
            <a:pPr>
              <a:defRPr/>
            </a:pPr>
            <a:fld id="{C6CBEC32-C81E-4B99-97C9-1B742647375C}" type="slidenum">
              <a:rPr lang="en-US" smtClean="0"/>
              <a:pPr>
                <a:defRPr/>
              </a:pPr>
              <a:t>10</a:t>
            </a:fld>
            <a:endParaRPr lang="en-US" dirty="0"/>
          </a:p>
        </p:txBody>
      </p:sp>
      <p:pic>
        <p:nvPicPr>
          <p:cNvPr id="7" name="Picture 6"/>
          <p:cNvPicPr>
            <a:picLocks noChangeAspect="1"/>
          </p:cNvPicPr>
          <p:nvPr/>
        </p:nvPicPr>
        <p:blipFill>
          <a:blip r:embed="rId4"/>
          <a:stretch>
            <a:fillRect/>
          </a:stretch>
        </p:blipFill>
        <p:spPr>
          <a:xfrm>
            <a:off x="2" y="33867"/>
            <a:ext cx="3655668" cy="2061682"/>
          </a:xfrm>
          <a:prstGeom prst="rect">
            <a:avLst/>
          </a:prstGeom>
        </p:spPr>
      </p:pic>
      <p:sp>
        <p:nvSpPr>
          <p:cNvPr id="2" name="Rectangle 1"/>
          <p:cNvSpPr/>
          <p:nvPr/>
        </p:nvSpPr>
        <p:spPr>
          <a:xfrm>
            <a:off x="6961112" y="5912665"/>
            <a:ext cx="6096000" cy="369332"/>
          </a:xfrm>
          <a:prstGeom prst="rect">
            <a:avLst/>
          </a:prstGeom>
        </p:spPr>
        <p:txBody>
          <a:bodyPr>
            <a:spAutoFit/>
          </a:bodyPr>
          <a:lstStyle/>
          <a:p>
            <a:endParaRPr lang="en-US" b="1" dirty="0">
              <a:ea typeface="ＭＳ Ｐゴシック" pitchFamily="-1" charset="-128"/>
            </a:endParaRPr>
          </a:p>
        </p:txBody>
      </p:sp>
    </p:spTree>
    <p:custDataLst>
      <p:tags r:id="rId1"/>
    </p:custDataLst>
    <p:extLst>
      <p:ext uri="{BB962C8B-B14F-4D97-AF65-F5344CB8AC3E}">
        <p14:creationId xmlns:p14="http://schemas.microsoft.com/office/powerpoint/2010/main" val="286376280"/>
      </p:ext>
    </p:extLst>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835587">
                                            <p:txEl>
                                              <p:pRg st="0" end="0"/>
                                            </p:txEl>
                                          </p:spTgt>
                                        </p:tgtEl>
                                        <p:attrNameLst>
                                          <p:attrName>style.visibility</p:attrName>
                                        </p:attrNameLst>
                                      </p:cBhvr>
                                      <p:to>
                                        <p:strVal val="visible"/>
                                      </p:to>
                                    </p:set>
                                    <p:anim to="" calcmode="lin" valueType="num">
                                      <p:cBhvr>
                                        <p:cTn id="7" dur="1" fill="hold"/>
                                        <p:tgtEl>
                                          <p:spTgt spid="835587">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5587" grpId="0" build="p" bldLvl="3" autoUpdateAnimBg="0"/>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381000"/>
            <a:ext cx="11885084" cy="612244"/>
          </a:xfrm>
        </p:spPr>
        <p:txBody>
          <a:bodyPr>
            <a:normAutofit/>
          </a:bodyPr>
          <a:lstStyle/>
          <a:p>
            <a:r>
              <a:rPr lang="en-US" sz="2600" dirty="0">
                <a:solidFill>
                  <a:schemeClr val="tx1"/>
                </a:solidFill>
              </a:rPr>
              <a:t>Falsifiability = Specific, testable predictions</a:t>
            </a:r>
          </a:p>
        </p:txBody>
      </p:sp>
      <p:sp>
        <p:nvSpPr>
          <p:cNvPr id="9" name="Content Placeholder 2"/>
          <p:cNvSpPr>
            <a:spLocks noGrp="1"/>
          </p:cNvSpPr>
          <p:nvPr>
            <p:ph idx="1"/>
          </p:nvPr>
        </p:nvSpPr>
        <p:spPr>
          <a:xfrm>
            <a:off x="402336" y="2143705"/>
            <a:ext cx="11338560" cy="4278631"/>
          </a:xfrm>
        </p:spPr>
        <p:txBody>
          <a:bodyPr>
            <a:normAutofit/>
          </a:bodyPr>
          <a:lstStyle/>
          <a:p>
            <a:pPr>
              <a:lnSpc>
                <a:spcPct val="120000"/>
              </a:lnSpc>
              <a:spcAft>
                <a:spcPts val="1200"/>
              </a:spcAft>
            </a:pPr>
            <a:r>
              <a:rPr lang="en-US" sz="2400" dirty="0">
                <a:latin typeface="Century Gothic"/>
                <a:cs typeface="Century Gothic"/>
              </a:rPr>
              <a:t>Specificity and testability</a:t>
            </a:r>
          </a:p>
          <a:p>
            <a:pPr lvl="1">
              <a:lnSpc>
                <a:spcPct val="120000"/>
              </a:lnSpc>
              <a:spcAft>
                <a:spcPts val="1200"/>
              </a:spcAft>
            </a:pPr>
            <a:r>
              <a:rPr lang="en-US" sz="2200" dirty="0">
                <a:latin typeface="Century Gothic"/>
                <a:cs typeface="Century Gothic"/>
              </a:rPr>
              <a:t>Falsifiability and “</a:t>
            </a:r>
            <a:r>
              <a:rPr lang="en-US" sz="2200" b="1" u="sng" dirty="0">
                <a:latin typeface="Century Gothic"/>
                <a:cs typeface="Century Gothic"/>
              </a:rPr>
              <a:t>risky</a:t>
            </a:r>
            <a:r>
              <a:rPr lang="en-US" sz="2200" b="1" i="1" u="sng" dirty="0">
                <a:latin typeface="Century Gothic"/>
                <a:cs typeface="Century Gothic"/>
              </a:rPr>
              <a:t> predictions</a:t>
            </a:r>
            <a:r>
              <a:rPr lang="en-US" sz="2200" dirty="0">
                <a:latin typeface="Century Gothic"/>
                <a:cs typeface="Century Gothic"/>
              </a:rPr>
              <a:t>” </a:t>
            </a:r>
          </a:p>
          <a:p>
            <a:pPr>
              <a:lnSpc>
                <a:spcPct val="120000"/>
              </a:lnSpc>
              <a:spcAft>
                <a:spcPts val="1200"/>
              </a:spcAft>
            </a:pPr>
            <a:r>
              <a:rPr lang="en-US" sz="1800" dirty="0">
                <a:latin typeface="Century Gothic"/>
                <a:cs typeface="Century Gothic"/>
              </a:rPr>
              <a:t>Ex: Theory of knocking rhythms</a:t>
            </a:r>
          </a:p>
        </p:txBody>
      </p:sp>
      <p:pic>
        <p:nvPicPr>
          <p:cNvPr id="10" name="Picture 9"/>
          <p:cNvPicPr>
            <a:picLocks noChangeAspect="1"/>
          </p:cNvPicPr>
          <p:nvPr/>
        </p:nvPicPr>
        <p:blipFill>
          <a:blip r:embed="rId4"/>
          <a:stretch>
            <a:fillRect/>
          </a:stretch>
        </p:blipFill>
        <p:spPr>
          <a:xfrm>
            <a:off x="8701452" y="1108867"/>
            <a:ext cx="2714131" cy="2035598"/>
          </a:xfrm>
          <a:prstGeom prst="rect">
            <a:avLst/>
          </a:prstGeom>
          <a:ln>
            <a:solidFill>
              <a:srgbClr val="333333"/>
            </a:solidFill>
          </a:ln>
        </p:spPr>
      </p:pic>
      <p:pic>
        <p:nvPicPr>
          <p:cNvPr id="5" name="Picture 4"/>
          <p:cNvPicPr>
            <a:picLocks noChangeAspect="1"/>
          </p:cNvPicPr>
          <p:nvPr/>
        </p:nvPicPr>
        <p:blipFill>
          <a:blip r:embed="rId5"/>
          <a:stretch>
            <a:fillRect/>
          </a:stretch>
        </p:blipFill>
        <p:spPr>
          <a:xfrm>
            <a:off x="370253" y="4714295"/>
            <a:ext cx="3512961" cy="1981200"/>
          </a:xfrm>
          <a:prstGeom prst="rect">
            <a:avLst/>
          </a:prstGeom>
        </p:spPr>
      </p:pic>
      <p:pic>
        <p:nvPicPr>
          <p:cNvPr id="6" name="Picture 5"/>
          <p:cNvPicPr>
            <a:picLocks noChangeAspect="1"/>
          </p:cNvPicPr>
          <p:nvPr/>
        </p:nvPicPr>
        <p:blipFill>
          <a:blip r:embed="rId6"/>
          <a:stretch>
            <a:fillRect/>
          </a:stretch>
        </p:blipFill>
        <p:spPr>
          <a:xfrm>
            <a:off x="4739052" y="4638095"/>
            <a:ext cx="3075392" cy="1905000"/>
          </a:xfrm>
          <a:prstGeom prst="rect">
            <a:avLst/>
          </a:prstGeom>
        </p:spPr>
      </p:pic>
      <p:pic>
        <p:nvPicPr>
          <p:cNvPr id="7" name="Picture 6"/>
          <p:cNvPicPr>
            <a:picLocks noChangeAspect="1"/>
          </p:cNvPicPr>
          <p:nvPr/>
        </p:nvPicPr>
        <p:blipFill>
          <a:blip r:embed="rId7"/>
          <a:stretch>
            <a:fillRect/>
          </a:stretch>
        </p:blipFill>
        <p:spPr>
          <a:xfrm>
            <a:off x="8701452" y="4638095"/>
            <a:ext cx="2455333" cy="1841500"/>
          </a:xfrm>
          <a:prstGeom prst="rect">
            <a:avLst/>
          </a:prstGeom>
        </p:spPr>
      </p:pic>
    </p:spTree>
    <p:custDataLst>
      <p:tags r:id="rId1"/>
    </p:custDataLst>
    <p:extLst>
      <p:ext uri="{BB962C8B-B14F-4D97-AF65-F5344CB8AC3E}">
        <p14:creationId xmlns:p14="http://schemas.microsoft.com/office/powerpoint/2010/main" val="896318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762688" y="810027"/>
            <a:ext cx="10972800" cy="457200"/>
          </a:xfrm>
        </p:spPr>
        <p:txBody>
          <a:bodyPr>
            <a:normAutofit fontScale="90000"/>
          </a:bodyPr>
          <a:lstStyle/>
          <a:p>
            <a:r>
              <a:rPr lang="en-US" dirty="0"/>
              <a:t>What do you think?</a:t>
            </a:r>
          </a:p>
        </p:txBody>
      </p:sp>
      <p:sp>
        <p:nvSpPr>
          <p:cNvPr id="55299" name="Rectangle 3"/>
          <p:cNvSpPr>
            <a:spLocks noGrp="1" noChangeArrowheads="1"/>
          </p:cNvSpPr>
          <p:nvPr>
            <p:ph idx="1"/>
          </p:nvPr>
        </p:nvSpPr>
        <p:spPr>
          <a:xfrm>
            <a:off x="601007" y="1936750"/>
            <a:ext cx="10160000" cy="4419600"/>
          </a:xfrm>
        </p:spPr>
        <p:txBody>
          <a:bodyPr>
            <a:normAutofit fontScale="92500" lnSpcReduction="10000"/>
          </a:bodyPr>
          <a:lstStyle/>
          <a:p>
            <a:pPr lvl="1" eaLnBrk="1" hangingPunct="1"/>
            <a:r>
              <a:rPr lang="en-US" sz="2400" dirty="0">
                <a:cs typeface="Times New Roman" pitchFamily="18" charset="0"/>
              </a:rPr>
              <a:t>"</a:t>
            </a:r>
            <a:r>
              <a:rPr lang="en-US" sz="2400" i="1" dirty="0">
                <a:cs typeface="Times New Roman" pitchFamily="18" charset="0"/>
              </a:rPr>
              <a:t>I’ve done </a:t>
            </a:r>
            <a:r>
              <a:rPr lang="en-US" sz="2400" i="1" dirty="0" err="1">
                <a:cs typeface="Times New Roman" pitchFamily="18" charset="0"/>
              </a:rPr>
              <a:t>firewalks</a:t>
            </a:r>
            <a:r>
              <a:rPr lang="en-US" sz="2400" i="1" dirty="0">
                <a:cs typeface="Times New Roman" pitchFamily="18" charset="0"/>
              </a:rPr>
              <a:t> myself, … and my experience has convinced me that the only variable that prevents getting burned is the mind set of the firewalker, which is strongly influenced by the group energy.”</a:t>
            </a:r>
          </a:p>
          <a:p>
            <a:pPr lvl="2"/>
            <a:r>
              <a:rPr lang="en-US" sz="2000" i="1" dirty="0">
                <a:cs typeface="Times New Roman" pitchFamily="18" charset="0"/>
              </a:rPr>
              <a:t>https://</a:t>
            </a:r>
            <a:r>
              <a:rPr lang="en-US" sz="2000" i="1" dirty="0" err="1">
                <a:cs typeface="Times New Roman" pitchFamily="18" charset="0"/>
              </a:rPr>
              <a:t>www.drweil.com</a:t>
            </a:r>
            <a:r>
              <a:rPr lang="en-US" sz="2000" i="1" dirty="0">
                <a:cs typeface="Times New Roman" pitchFamily="18" charset="0"/>
              </a:rPr>
              <a:t>/health-wellness/balanced-living/meditation-inspiration/put-some-sizzle-in-your-walk/</a:t>
            </a:r>
          </a:p>
          <a:p>
            <a:pPr marL="205740" lvl="1" indent="0">
              <a:buNone/>
            </a:pPr>
            <a:endParaRPr lang="en-US" sz="2400" dirty="0">
              <a:cs typeface="Times New Roman" pitchFamily="18" charset="0"/>
            </a:endParaRPr>
          </a:p>
          <a:p>
            <a:pPr marL="205740" lvl="1" indent="0">
              <a:buNone/>
            </a:pPr>
            <a:endParaRPr lang="en-US" sz="2400" dirty="0">
              <a:cs typeface="Times New Roman" pitchFamily="18" charset="0"/>
            </a:endParaRPr>
          </a:p>
          <a:p>
            <a:pPr marL="205740" lvl="1" indent="0">
              <a:buNone/>
            </a:pPr>
            <a:endParaRPr lang="en-US" sz="2400" dirty="0">
              <a:cs typeface="Times New Roman" pitchFamily="18" charset="0"/>
            </a:endParaRPr>
          </a:p>
          <a:p>
            <a:pPr marL="205740" lvl="1" indent="0">
              <a:buNone/>
            </a:pPr>
            <a:endParaRPr lang="en-US" sz="2400" dirty="0">
              <a:cs typeface="Times New Roman" pitchFamily="18" charset="0"/>
            </a:endParaRPr>
          </a:p>
          <a:p>
            <a:pPr marL="205740" lvl="1" indent="0">
              <a:buNone/>
            </a:pPr>
            <a:endParaRPr lang="en-US" sz="2400" dirty="0">
              <a:cs typeface="Times New Roman" pitchFamily="18" charset="0"/>
            </a:endParaRPr>
          </a:p>
          <a:p>
            <a:pPr marL="205740" lvl="1" indent="0">
              <a:buNone/>
            </a:pPr>
            <a:r>
              <a:rPr lang="en-US" sz="2400" dirty="0">
                <a:cs typeface="Times New Roman" pitchFamily="18" charset="0"/>
              </a:rPr>
              <a:t>Dr. Andrew Weil</a:t>
            </a:r>
            <a:endParaRPr lang="en-US" sz="2400" i="1" dirty="0">
              <a:cs typeface="Times New Roman" pitchFamily="18" charset="0"/>
            </a:endParaRPr>
          </a:p>
        </p:txBody>
      </p:sp>
      <p:sp>
        <p:nvSpPr>
          <p:cNvPr id="3" name="Slide Number Placeholder 2"/>
          <p:cNvSpPr>
            <a:spLocks noGrp="1"/>
          </p:cNvSpPr>
          <p:nvPr>
            <p:ph type="sldNum" sz="quarter" idx="12"/>
          </p:nvPr>
        </p:nvSpPr>
        <p:spPr/>
        <p:txBody>
          <a:bodyPr/>
          <a:lstStyle/>
          <a:p>
            <a:pPr>
              <a:defRPr/>
            </a:pPr>
            <a:fld id="{E4CD7A4C-6259-4953-BEFE-179476F80481}" type="slidenum">
              <a:rPr lang="en-US" smtClean="0"/>
              <a:pPr>
                <a:defRPr/>
              </a:pPr>
              <a:t>12</a:t>
            </a:fld>
            <a:endParaRPr lang="en-US"/>
          </a:p>
        </p:txBody>
      </p:sp>
      <p:pic>
        <p:nvPicPr>
          <p:cNvPr id="637956" name="Picture 4" descr="Weil_Headshot"/>
          <p:cNvPicPr>
            <a:picLocks noChangeAspect="1" noChangeArrowheads="1"/>
          </p:cNvPicPr>
          <p:nvPr/>
        </p:nvPicPr>
        <p:blipFill>
          <a:blip r:embed="rId6" cstate="print"/>
          <a:srcRect/>
          <a:stretch>
            <a:fillRect/>
          </a:stretch>
        </p:blipFill>
        <p:spPr bwMode="auto">
          <a:xfrm>
            <a:off x="863867" y="3743565"/>
            <a:ext cx="2446993" cy="1901702"/>
          </a:xfrm>
          <a:prstGeom prst="rect">
            <a:avLst/>
          </a:prstGeom>
          <a:noFill/>
          <a:ln w="9525">
            <a:noFill/>
            <a:miter lim="800000"/>
            <a:headEnd/>
            <a:tailEnd/>
          </a:ln>
        </p:spPr>
      </p:pic>
      <p:pic>
        <p:nvPicPr>
          <p:cNvPr id="6" name="Picture 5"/>
          <p:cNvPicPr>
            <a:picLocks noChangeAspect="1"/>
          </p:cNvPicPr>
          <p:nvPr/>
        </p:nvPicPr>
        <p:blipFill>
          <a:blip r:embed="rId7"/>
          <a:stretch>
            <a:fillRect/>
          </a:stretch>
        </p:blipFill>
        <p:spPr>
          <a:xfrm>
            <a:off x="3988845" y="4170217"/>
            <a:ext cx="2650170" cy="2424905"/>
          </a:xfrm>
          <a:prstGeom prst="rect">
            <a:avLst/>
          </a:prstGeom>
        </p:spPr>
      </p:pic>
      <p:pic>
        <p:nvPicPr>
          <p:cNvPr id="7" name="Penn  Teller Debunk Firewalking.mp4">
            <a:hlinkClick r:id="" action="ppaction://media"/>
            <a:extLst>
              <a:ext uri="{FF2B5EF4-FFF2-40B4-BE49-F238E27FC236}">
                <a16:creationId xmlns="" xmlns:a16="http://schemas.microsoft.com/office/drawing/2014/main" id="{23AB58CC-3E4E-4238-9FAE-D48F553E0320}"/>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200184" y="3743565"/>
            <a:ext cx="4645453" cy="2612785"/>
          </a:xfrm>
          <a:prstGeom prst="rect">
            <a:avLst/>
          </a:prstGeom>
        </p:spPr>
      </p:pic>
    </p:spTree>
    <p:custDataLst>
      <p:tags r:id="rId1"/>
    </p:custDataLst>
    <p:extLst>
      <p:ext uri="{BB962C8B-B14F-4D97-AF65-F5344CB8AC3E}">
        <p14:creationId xmlns:p14="http://schemas.microsoft.com/office/powerpoint/2010/main" val="156250487"/>
      </p:ext>
    </p:extLst>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379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916516" y="407767"/>
            <a:ext cx="11275484" cy="914400"/>
          </a:xfrm>
        </p:spPr>
        <p:txBody>
          <a:bodyPr>
            <a:noAutofit/>
          </a:bodyPr>
          <a:lstStyle/>
          <a:p>
            <a:r>
              <a:rPr lang="en-US" sz="2800" dirty="0"/>
              <a:t>A couple of ways the criterion of falsifiability is </a:t>
            </a:r>
            <a:br>
              <a:rPr lang="en-US" sz="2800" dirty="0"/>
            </a:br>
            <a:r>
              <a:rPr lang="en-US" sz="2800" dirty="0"/>
              <a:t>side-stepped</a:t>
            </a:r>
            <a:endParaRPr lang="en-US" altLang="en-US" sz="2800" dirty="0"/>
          </a:p>
        </p:txBody>
      </p:sp>
      <p:sp>
        <p:nvSpPr>
          <p:cNvPr id="52227" name="Rectangle 3"/>
          <p:cNvSpPr>
            <a:spLocks noGrp="1" noChangeArrowheads="1"/>
          </p:cNvSpPr>
          <p:nvPr>
            <p:ph idx="1"/>
          </p:nvPr>
        </p:nvSpPr>
        <p:spPr>
          <a:xfrm>
            <a:off x="812800" y="1990685"/>
            <a:ext cx="10240021" cy="4358917"/>
          </a:xfrm>
        </p:spPr>
        <p:txBody>
          <a:bodyPr>
            <a:normAutofit/>
          </a:bodyPr>
          <a:lstStyle/>
          <a:p>
            <a:pPr eaLnBrk="1" hangingPunct="1"/>
            <a:r>
              <a:rPr lang="en-US" altLang="en-US" sz="2800" dirty="0"/>
              <a:t>1. </a:t>
            </a:r>
            <a:r>
              <a:rPr lang="en-US" sz="2800" u="sng" dirty="0"/>
              <a:t>Vague claims </a:t>
            </a:r>
            <a:endParaRPr lang="en-US" sz="2800" dirty="0"/>
          </a:p>
          <a:p>
            <a:pPr lvl="1"/>
            <a:r>
              <a:rPr lang="en-US" altLang="en-US" sz="2000" dirty="0">
                <a:ea typeface="ＭＳ Ｐゴシック" pitchFamily="-1" charset="-128"/>
              </a:rPr>
              <a:t>An acupuncturist can heal you by stimulating points within your body’s meridian channels to release the negative qi (</a:t>
            </a:r>
            <a:r>
              <a:rPr lang="en-US" altLang="en-US" sz="2000" dirty="0" err="1">
                <a:ea typeface="ＭＳ Ｐゴシック" pitchFamily="-1" charset="-128"/>
              </a:rPr>
              <a:t>chee</a:t>
            </a:r>
            <a:r>
              <a:rPr lang="en-US" altLang="en-US" sz="2000" dirty="0">
                <a:ea typeface="ＭＳ Ｐゴシック" pitchFamily="-1" charset="-128"/>
              </a:rPr>
              <a:t>) or energy that is causing the problem. </a:t>
            </a:r>
          </a:p>
          <a:p>
            <a:pPr marL="0" indent="0">
              <a:lnSpc>
                <a:spcPct val="90000"/>
              </a:lnSpc>
              <a:buNone/>
            </a:pPr>
            <a:endParaRPr lang="en-US" sz="2800" dirty="0"/>
          </a:p>
          <a:p>
            <a:pPr marL="34290" indent="0">
              <a:lnSpc>
                <a:spcPct val="90000"/>
              </a:lnSpc>
              <a:buNone/>
            </a:pPr>
            <a:r>
              <a:rPr lang="en-US" sz="2800" dirty="0"/>
              <a:t>2. “</a:t>
            </a:r>
            <a:r>
              <a:rPr lang="en-US" sz="2800" u="sng" dirty="0"/>
              <a:t>Multiple out</a:t>
            </a:r>
            <a:r>
              <a:rPr lang="en-US" sz="2800" dirty="0"/>
              <a:t>” (</a:t>
            </a:r>
            <a:r>
              <a:rPr lang="en-US" sz="2800" i="1" dirty="0"/>
              <a:t>ad-hoc immunizing hypotheses; </a:t>
            </a:r>
            <a:r>
              <a:rPr lang="en-US" sz="2800" dirty="0"/>
              <a:t>“special-pleading”)</a:t>
            </a:r>
            <a:endParaRPr lang="en-US" dirty="0"/>
          </a:p>
          <a:p>
            <a:pPr lvl="1"/>
            <a:r>
              <a:rPr lang="en-US" dirty="0"/>
              <a:t>Like the dragon example</a:t>
            </a:r>
          </a:p>
          <a:p>
            <a:pPr lvl="1">
              <a:lnSpc>
                <a:spcPct val="90000"/>
              </a:lnSpc>
            </a:pPr>
            <a:r>
              <a:rPr lang="en-US" dirty="0"/>
              <a:t>ESP – your negative energy interfered with the subtle, delicate nature of the ESP signals. </a:t>
            </a:r>
          </a:p>
          <a:p>
            <a:pPr lvl="1">
              <a:lnSpc>
                <a:spcPct val="90000"/>
              </a:lnSpc>
            </a:pPr>
            <a:r>
              <a:rPr lang="en-US" dirty="0"/>
              <a:t>Freudian psychoanalysis</a:t>
            </a:r>
          </a:p>
          <a:p>
            <a:pPr marL="0" indent="0">
              <a:lnSpc>
                <a:spcPct val="90000"/>
              </a:lnSpc>
              <a:buNone/>
            </a:pPr>
            <a:endParaRPr lang="en-US" sz="2800" dirty="0"/>
          </a:p>
        </p:txBody>
      </p:sp>
      <p:sp>
        <p:nvSpPr>
          <p:cNvPr id="3" name="Slide Number Placeholder 2"/>
          <p:cNvSpPr>
            <a:spLocks noGrp="1"/>
          </p:cNvSpPr>
          <p:nvPr>
            <p:ph type="sldNum" sz="quarter" idx="12"/>
          </p:nvPr>
        </p:nvSpPr>
        <p:spPr/>
        <p:txBody>
          <a:bodyPr/>
          <a:lstStyle/>
          <a:p>
            <a:pPr>
              <a:defRPr/>
            </a:pPr>
            <a:fld id="{E4CD7A4C-6259-4953-BEFE-179476F80481}" type="slidenum">
              <a:rPr lang="en-US" smtClean="0"/>
              <a:pPr>
                <a:defRPr/>
              </a:pPr>
              <a:t>13</a:t>
            </a:fld>
            <a:endParaRPr lang="en-US"/>
          </a:p>
        </p:txBody>
      </p:sp>
    </p:spTree>
    <p:extLst>
      <p:ext uri="{BB962C8B-B14F-4D97-AF65-F5344CB8AC3E}">
        <p14:creationId xmlns:p14="http://schemas.microsoft.com/office/powerpoint/2010/main" val="36882959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22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222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222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222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222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30126" y="691118"/>
            <a:ext cx="7187569" cy="4897948"/>
          </a:xfrm>
        </p:spPr>
        <p:txBody>
          <a:bodyPr>
            <a:normAutofit fontScale="92500" lnSpcReduction="10000"/>
          </a:bodyPr>
          <a:lstStyle/>
          <a:p>
            <a:r>
              <a:rPr lang="en-US" sz="4500" dirty="0"/>
              <a:t>Denying the relevance of the facts!</a:t>
            </a:r>
          </a:p>
          <a:p>
            <a:pPr lvl="1"/>
            <a:endParaRPr lang="en-GB" altLang="en-US" sz="3600" dirty="0"/>
          </a:p>
          <a:p>
            <a:pPr lvl="1"/>
            <a:endParaRPr lang="en-GB" altLang="en-US" sz="3600" dirty="0"/>
          </a:p>
          <a:p>
            <a:pPr lvl="1"/>
            <a:r>
              <a:rPr lang="en-GB" altLang="en-US" sz="3600" dirty="0"/>
              <a:t>We take confirming evidence @ face value; disconfirming evidence we reinterpret to diminish impact.</a:t>
            </a:r>
          </a:p>
          <a:p>
            <a:pPr marL="457200" lvl="1" indent="0">
              <a:buNone/>
            </a:pPr>
            <a:endParaRPr lang="en-US" sz="4100" dirty="0"/>
          </a:p>
          <a:p>
            <a:pPr marL="0" indent="0">
              <a:buNone/>
            </a:pPr>
            <a:endParaRPr lang="en-US" dirty="0"/>
          </a:p>
          <a:p>
            <a:pPr lvl="1"/>
            <a:endParaRPr lang="en-US" sz="3600" dirty="0"/>
          </a:p>
          <a:p>
            <a:pPr marL="0" indent="0">
              <a:buNone/>
            </a:pPr>
            <a:endParaRPr lang="en-US" dirty="0"/>
          </a:p>
          <a:p>
            <a:pPr marL="34290" indent="0">
              <a:buNone/>
            </a:pPr>
            <a:endParaRPr lang="en-US" dirty="0"/>
          </a:p>
        </p:txBody>
      </p:sp>
      <p:sp>
        <p:nvSpPr>
          <p:cNvPr id="4" name="Slide Number Placeholder 3"/>
          <p:cNvSpPr>
            <a:spLocks noGrp="1"/>
          </p:cNvSpPr>
          <p:nvPr>
            <p:ph type="sldNum" sz="quarter" idx="12"/>
          </p:nvPr>
        </p:nvSpPr>
        <p:spPr/>
        <p:txBody>
          <a:bodyPr/>
          <a:lstStyle/>
          <a:p>
            <a:pPr>
              <a:defRPr/>
            </a:pPr>
            <a:fld id="{E4CD7A4C-6259-4953-BEFE-179476F80481}" type="slidenum">
              <a:rPr lang="en-US" smtClean="0"/>
              <a:pPr>
                <a:defRPr/>
              </a:pPr>
              <a:t>14</a:t>
            </a:fld>
            <a:endParaRPr lang="en-US"/>
          </a:p>
        </p:txBody>
      </p:sp>
      <p:pic>
        <p:nvPicPr>
          <p:cNvPr id="2" name="Picture 1"/>
          <p:cNvPicPr>
            <a:picLocks noChangeAspect="1"/>
          </p:cNvPicPr>
          <p:nvPr/>
        </p:nvPicPr>
        <p:blipFill>
          <a:blip r:embed="rId3"/>
          <a:stretch>
            <a:fillRect/>
          </a:stretch>
        </p:blipFill>
        <p:spPr>
          <a:xfrm>
            <a:off x="174305" y="0"/>
            <a:ext cx="4450804" cy="6858000"/>
          </a:xfrm>
          <a:prstGeom prst="rect">
            <a:avLst/>
          </a:prstGeom>
        </p:spPr>
      </p:pic>
    </p:spTree>
    <p:extLst>
      <p:ext uri="{BB962C8B-B14F-4D97-AF65-F5344CB8AC3E}">
        <p14:creationId xmlns:p14="http://schemas.microsoft.com/office/powerpoint/2010/main" val="34170375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5899" y="156642"/>
            <a:ext cx="4090746" cy="1179576"/>
          </a:xfrm>
        </p:spPr>
        <p:txBody>
          <a:bodyPr/>
          <a:lstStyle/>
          <a:p>
            <a:r>
              <a:rPr lang="en-US" dirty="0"/>
              <a:t>Hypotheses</a:t>
            </a:r>
          </a:p>
        </p:txBody>
      </p:sp>
      <p:sp>
        <p:nvSpPr>
          <p:cNvPr id="3" name="Content Placeholder 2"/>
          <p:cNvSpPr>
            <a:spLocks noGrp="1"/>
          </p:cNvSpPr>
          <p:nvPr>
            <p:ph idx="1"/>
          </p:nvPr>
        </p:nvSpPr>
        <p:spPr>
          <a:xfrm>
            <a:off x="721727" y="1508600"/>
            <a:ext cx="10795634" cy="5202401"/>
          </a:xfrm>
        </p:spPr>
        <p:txBody>
          <a:bodyPr>
            <a:normAutofit/>
          </a:bodyPr>
          <a:lstStyle/>
          <a:p>
            <a:pPr lvl="0"/>
            <a:r>
              <a:rPr lang="en-US" sz="2400" dirty="0">
                <a:cs typeface="Century Gothic"/>
              </a:rPr>
              <a:t>Hypotheses and theory are not the same thing</a:t>
            </a:r>
          </a:p>
          <a:p>
            <a:pPr marL="0" lvl="0" indent="0">
              <a:buNone/>
            </a:pPr>
            <a:endParaRPr lang="en-US" dirty="0">
              <a:cs typeface="Century Gothic"/>
            </a:endParaRPr>
          </a:p>
          <a:p>
            <a:pPr lvl="0"/>
            <a:r>
              <a:rPr lang="en-US" sz="2400" dirty="0">
                <a:cs typeface="Century Gothic"/>
              </a:rPr>
              <a:t>Hypothesis: a specific </a:t>
            </a:r>
            <a:r>
              <a:rPr lang="en-US" sz="2400" i="1" dirty="0">
                <a:cs typeface="Century Gothic"/>
              </a:rPr>
              <a:t>prediction</a:t>
            </a:r>
            <a:r>
              <a:rPr lang="en-US" sz="2400" dirty="0">
                <a:cs typeface="Century Gothic"/>
              </a:rPr>
              <a:t> about the variables involved in a phenomenon under study.</a:t>
            </a:r>
          </a:p>
          <a:p>
            <a:pPr lvl="0"/>
            <a:endParaRPr lang="en-US" sz="2400" dirty="0">
              <a:cs typeface="Century Gothic"/>
            </a:endParaRPr>
          </a:p>
          <a:p>
            <a:pPr lvl="0"/>
            <a:r>
              <a:rPr lang="en-US" sz="2400" dirty="0">
                <a:cs typeface="Century Gothic"/>
              </a:rPr>
              <a:t>Often come in the form of “If-Then” statements (at least implicitly)</a:t>
            </a:r>
          </a:p>
          <a:p>
            <a:pPr lvl="1"/>
            <a:r>
              <a:rPr lang="en-US" sz="2200" dirty="0">
                <a:cs typeface="Century Gothic"/>
              </a:rPr>
              <a:t>Hypothesis: Monkeys will spend more time with objects (“mothers”) that provide comfort than they will with objects that provide food. </a:t>
            </a:r>
          </a:p>
          <a:p>
            <a:pPr lvl="1"/>
            <a:r>
              <a:rPr lang="en-US" sz="2200" dirty="0">
                <a:cs typeface="Century Gothic"/>
              </a:rPr>
              <a:t>IF monkeys are given the choice, THEN they will spend more time with comfort objects than with sustenance objects. </a:t>
            </a:r>
          </a:p>
          <a:p>
            <a:pPr lvl="1"/>
            <a:r>
              <a:rPr lang="en-US" sz="2200" dirty="0">
                <a:solidFill>
                  <a:srgbClr val="FF0000"/>
                </a:solidFill>
                <a:cs typeface="Century Gothic"/>
              </a:rPr>
              <a:t>Tell us your hypothesis in an if-then manner</a:t>
            </a:r>
            <a:endParaRPr lang="en-US" dirty="0">
              <a:solidFill>
                <a:srgbClr val="FF0000"/>
              </a:solidFill>
            </a:endParaRPr>
          </a:p>
        </p:txBody>
      </p:sp>
      <p:sp>
        <p:nvSpPr>
          <p:cNvPr id="4" name="Slide Number Placeholder 3"/>
          <p:cNvSpPr>
            <a:spLocks noGrp="1"/>
          </p:cNvSpPr>
          <p:nvPr>
            <p:ph type="sldNum" sz="quarter" idx="12"/>
          </p:nvPr>
        </p:nvSpPr>
        <p:spPr/>
        <p:txBody>
          <a:bodyPr/>
          <a:lstStyle/>
          <a:p>
            <a:pPr>
              <a:defRPr/>
            </a:pPr>
            <a:fld id="{E4CD7A4C-6259-4953-BEFE-179476F80481}" type="slidenum">
              <a:rPr lang="en-US" smtClean="0"/>
              <a:pPr>
                <a:defRPr/>
              </a:pPr>
              <a:t>15</a:t>
            </a:fld>
            <a:endParaRPr lang="en-US"/>
          </a:p>
        </p:txBody>
      </p:sp>
    </p:spTree>
    <p:extLst>
      <p:ext uri="{BB962C8B-B14F-4D97-AF65-F5344CB8AC3E}">
        <p14:creationId xmlns:p14="http://schemas.microsoft.com/office/powerpoint/2010/main" val="5429497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Misconception alert: “Just a Theory”</a:t>
            </a:r>
          </a:p>
        </p:txBody>
      </p:sp>
      <p:sp>
        <p:nvSpPr>
          <p:cNvPr id="3" name="Content Placeholder 2"/>
          <p:cNvSpPr>
            <a:spLocks noGrp="1"/>
          </p:cNvSpPr>
          <p:nvPr>
            <p:ph idx="1"/>
          </p:nvPr>
        </p:nvSpPr>
        <p:spPr>
          <a:xfrm>
            <a:off x="689855" y="2425101"/>
            <a:ext cx="5550192" cy="3694176"/>
          </a:xfrm>
        </p:spPr>
        <p:txBody>
          <a:bodyPr/>
          <a:lstStyle/>
          <a:p>
            <a:r>
              <a:rPr lang="en-US" dirty="0"/>
              <a:t>If a scientific claim falls short of “proof,” “truth,” or “verification” then it is “just a theory” and should not be believed, or another theory is just as likely to be true or could be true. </a:t>
            </a:r>
          </a:p>
          <a:p>
            <a:pPr marL="0" indent="0">
              <a:buNone/>
            </a:pPr>
            <a:endParaRPr lang="en-US" dirty="0"/>
          </a:p>
          <a:p>
            <a:pPr marL="0" indent="0">
              <a:buNone/>
            </a:pPr>
            <a:endParaRPr lang="en-US" dirty="0"/>
          </a:p>
        </p:txBody>
      </p:sp>
      <p:pic>
        <p:nvPicPr>
          <p:cNvPr id="4" name="Picture 3" descr="giphy.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2492" y="2389349"/>
            <a:ext cx="3739750" cy="3739750"/>
          </a:xfrm>
          <a:prstGeom prst="rect">
            <a:avLst/>
          </a:prstGeom>
        </p:spPr>
      </p:pic>
    </p:spTree>
    <p:extLst>
      <p:ext uri="{BB962C8B-B14F-4D97-AF65-F5344CB8AC3E}">
        <p14:creationId xmlns:p14="http://schemas.microsoft.com/office/powerpoint/2010/main" val="1122490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b="1" dirty="0"/>
              <a:t>What is a theory </a:t>
            </a:r>
          </a:p>
        </p:txBody>
      </p:sp>
      <p:sp>
        <p:nvSpPr>
          <p:cNvPr id="4" name="Content Placeholder 3"/>
          <p:cNvSpPr>
            <a:spLocks noGrp="1"/>
          </p:cNvSpPr>
          <p:nvPr>
            <p:ph idx="1"/>
          </p:nvPr>
        </p:nvSpPr>
        <p:spPr>
          <a:xfrm>
            <a:off x="554295" y="1951699"/>
            <a:ext cx="10128719" cy="4020748"/>
          </a:xfrm>
        </p:spPr>
        <p:txBody>
          <a:bodyPr>
            <a:normAutofit/>
          </a:bodyPr>
          <a:lstStyle/>
          <a:p>
            <a:pPr>
              <a:spcAft>
                <a:spcPts val="450"/>
              </a:spcAft>
            </a:pPr>
            <a:r>
              <a:rPr lang="en-US" sz="2800" dirty="0">
                <a:solidFill>
                  <a:srgbClr val="000000"/>
                </a:solidFill>
                <a:latin typeface="+mj-lt"/>
                <a:ea typeface="ＭＳ Ｐゴシック" pitchFamily="-128" charset="-128"/>
              </a:rPr>
              <a:t>A theory is the result of a hypothesis that has been shaped by its clash with the data and has survived rigorous testing.</a:t>
            </a:r>
          </a:p>
          <a:p>
            <a:pPr>
              <a:spcAft>
                <a:spcPts val="450"/>
              </a:spcAft>
            </a:pPr>
            <a:r>
              <a:rPr lang="en-US" sz="2800" dirty="0">
                <a:solidFill>
                  <a:srgbClr val="000000"/>
                </a:solidFill>
                <a:latin typeface="+mj-lt"/>
                <a:ea typeface="ＭＳ Ｐゴシック" pitchFamily="-128" charset="-128"/>
              </a:rPr>
              <a:t>Theories: a coherent </a:t>
            </a:r>
            <a:r>
              <a:rPr lang="en-US" sz="2800" i="1" dirty="0">
                <a:solidFill>
                  <a:srgbClr val="FF0000"/>
                </a:solidFill>
                <a:latin typeface="+mj-lt"/>
                <a:ea typeface="ＭＳ Ｐゴシック" pitchFamily="-128" charset="-128"/>
              </a:rPr>
              <a:t>explanation</a:t>
            </a:r>
            <a:r>
              <a:rPr lang="en-US" sz="2800" dirty="0">
                <a:solidFill>
                  <a:srgbClr val="000000"/>
                </a:solidFill>
                <a:latin typeface="+mj-lt"/>
                <a:ea typeface="ＭＳ Ｐゴシック" pitchFamily="-128" charset="-128"/>
              </a:rPr>
              <a:t> or interpretation of one or more phenomena</a:t>
            </a:r>
          </a:p>
          <a:p>
            <a:pPr lvl="1">
              <a:spcAft>
                <a:spcPts val="450"/>
              </a:spcAft>
            </a:pPr>
            <a:r>
              <a:rPr lang="en-US" sz="2400" dirty="0">
                <a:solidFill>
                  <a:srgbClr val="000000"/>
                </a:solidFill>
                <a:latin typeface="+mj-lt"/>
                <a:ea typeface="ＭＳ Ｐゴシック" pitchFamily="-128" charset="-128"/>
              </a:rPr>
              <a:t>Evolutionary theory; theory of cognitive dissonance; theory of classical and operant conditioning; ambivalent sexism theory; prospect theory of decision making; </a:t>
            </a:r>
            <a:r>
              <a:rPr lang="en-US" sz="2400" dirty="0">
                <a:solidFill>
                  <a:srgbClr val="000000"/>
                </a:solidFill>
                <a:ea typeface="ＭＳ Ｐゴシック" pitchFamily="-128" charset="-128"/>
              </a:rPr>
              <a:t>stress-vulnerability theory of mental disorders, </a:t>
            </a:r>
            <a:r>
              <a:rPr lang="en-US" sz="2400" dirty="0" err="1">
                <a:solidFill>
                  <a:srgbClr val="000000"/>
                </a:solidFill>
                <a:ea typeface="ＭＳ Ｐゴシック" pitchFamily="-128" charset="-128"/>
              </a:rPr>
              <a:t>etc</a:t>
            </a:r>
            <a:r>
              <a:rPr lang="mr-IN" sz="2400" dirty="0">
                <a:solidFill>
                  <a:srgbClr val="000000"/>
                </a:solidFill>
                <a:ea typeface="ＭＳ Ｐゴシック" pitchFamily="-128" charset="-128"/>
              </a:rPr>
              <a:t>…</a:t>
            </a:r>
            <a:endParaRPr lang="en-US" sz="2400" dirty="0">
              <a:solidFill>
                <a:srgbClr val="000000"/>
              </a:solidFill>
              <a:latin typeface="+mj-lt"/>
              <a:ea typeface="ＭＳ Ｐゴシック" pitchFamily="-128" charset="-128"/>
            </a:endParaRPr>
          </a:p>
          <a:p>
            <a:pPr marL="457200" lvl="1" indent="0">
              <a:spcAft>
                <a:spcPts val="450"/>
              </a:spcAft>
              <a:buNone/>
            </a:pPr>
            <a:endParaRPr lang="en-US" sz="2400" dirty="0">
              <a:solidFill>
                <a:srgbClr val="000000"/>
              </a:solidFill>
              <a:latin typeface="+mj-lt"/>
              <a:ea typeface="ＭＳ Ｐゴシック" pitchFamily="-128" charset="-128"/>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0927" y="0"/>
            <a:ext cx="2418080" cy="1813560"/>
          </a:xfrm>
          <a:prstGeom prst="rect">
            <a:avLst/>
          </a:prstGeom>
        </p:spPr>
      </p:pic>
    </p:spTree>
    <p:extLst>
      <p:ext uri="{BB962C8B-B14F-4D97-AF65-F5344CB8AC3E}">
        <p14:creationId xmlns:p14="http://schemas.microsoft.com/office/powerpoint/2010/main" val="16637929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b="1" dirty="0"/>
              <a:t>What is a theory? </a:t>
            </a:r>
          </a:p>
        </p:txBody>
      </p:sp>
      <p:sp>
        <p:nvSpPr>
          <p:cNvPr id="4" name="Content Placeholder 3"/>
          <p:cNvSpPr>
            <a:spLocks noGrp="1"/>
          </p:cNvSpPr>
          <p:nvPr>
            <p:ph idx="1"/>
          </p:nvPr>
        </p:nvSpPr>
        <p:spPr>
          <a:xfrm>
            <a:off x="742437" y="2108498"/>
            <a:ext cx="10128719" cy="4020748"/>
          </a:xfrm>
        </p:spPr>
        <p:txBody>
          <a:bodyPr>
            <a:normAutofit/>
          </a:bodyPr>
          <a:lstStyle/>
          <a:p>
            <a:pPr>
              <a:spcAft>
                <a:spcPts val="450"/>
              </a:spcAft>
            </a:pPr>
            <a:r>
              <a:rPr lang="en-US" sz="2800" dirty="0">
                <a:solidFill>
                  <a:srgbClr val="000000"/>
                </a:solidFill>
                <a:latin typeface="+mj-lt"/>
                <a:ea typeface="ＭＳ Ｐゴシック" pitchFamily="-128" charset="-128"/>
              </a:rPr>
              <a:t>What do theories do?</a:t>
            </a:r>
          </a:p>
          <a:p>
            <a:pPr lvl="1"/>
            <a:r>
              <a:rPr lang="en-US" sz="2000" dirty="0">
                <a:latin typeface="Arial" charset="0"/>
                <a:ea typeface="ＭＳ Ｐゴシック" pitchFamily="-128" charset="-128"/>
              </a:rPr>
              <a:t>Identify pattern in our experience (</a:t>
            </a:r>
            <a:r>
              <a:rPr lang="en-US" sz="2000" dirty="0">
                <a:solidFill>
                  <a:srgbClr val="FF0000"/>
                </a:solidFill>
                <a:latin typeface="Arial" charset="0"/>
                <a:ea typeface="ＭＳ Ｐゴシック" pitchFamily="-128" charset="-128"/>
              </a:rPr>
              <a:t>organization</a:t>
            </a:r>
            <a:r>
              <a:rPr lang="en-US" sz="2000" dirty="0">
                <a:latin typeface="Arial" charset="0"/>
                <a:ea typeface="ＭＳ Ｐゴシック" pitchFamily="-128" charset="-128"/>
              </a:rPr>
              <a:t> of known phenomena) </a:t>
            </a:r>
          </a:p>
          <a:p>
            <a:pPr lvl="1"/>
            <a:r>
              <a:rPr lang="en-US" sz="2000" dirty="0">
                <a:latin typeface="Arial" charset="0"/>
                <a:ea typeface="ＭＳ Ｐゴシック" pitchFamily="-128" charset="-128"/>
              </a:rPr>
              <a:t>Support </a:t>
            </a:r>
            <a:r>
              <a:rPr lang="en-US" sz="2000" dirty="0">
                <a:solidFill>
                  <a:srgbClr val="FF0000"/>
                </a:solidFill>
                <a:latin typeface="Arial" charset="0"/>
                <a:ea typeface="ＭＳ Ｐゴシック" pitchFamily="-128" charset="-128"/>
              </a:rPr>
              <a:t>predictions</a:t>
            </a:r>
            <a:r>
              <a:rPr lang="en-US" sz="2000" dirty="0">
                <a:latin typeface="Arial" charset="0"/>
                <a:ea typeface="ＭＳ Ｐゴシック" pitchFamily="-128" charset="-128"/>
              </a:rPr>
              <a:t> of that pattern or outcomes in the future and in new situations </a:t>
            </a:r>
          </a:p>
          <a:p>
            <a:pPr lvl="1"/>
            <a:r>
              <a:rPr lang="en-US" sz="2000" dirty="0">
                <a:latin typeface="Arial" charset="0"/>
                <a:ea typeface="ＭＳ Ｐゴシック" pitchFamily="-128" charset="-128"/>
              </a:rPr>
              <a:t>Explains </a:t>
            </a:r>
            <a:r>
              <a:rPr lang="en-US" sz="2000" dirty="0">
                <a:solidFill>
                  <a:srgbClr val="FF0000"/>
                </a:solidFill>
                <a:latin typeface="Arial" charset="0"/>
                <a:ea typeface="ＭＳ Ｐゴシック" pitchFamily="-128" charset="-128"/>
              </a:rPr>
              <a:t>why</a:t>
            </a:r>
            <a:r>
              <a:rPr lang="en-US" sz="2000" dirty="0">
                <a:latin typeface="Arial" charset="0"/>
                <a:ea typeface="ＭＳ Ｐゴシック" pitchFamily="-128" charset="-128"/>
              </a:rPr>
              <a:t> that pattern / set of outcomes exists. </a:t>
            </a:r>
          </a:p>
          <a:p>
            <a:pPr lvl="1"/>
            <a:r>
              <a:rPr lang="en-US" dirty="0">
                <a:latin typeface="Arial" charset="0"/>
                <a:ea typeface="ＭＳ Ｐゴシック" pitchFamily="-128" charset="-128"/>
              </a:rPr>
              <a:t>(</a:t>
            </a:r>
            <a:r>
              <a:rPr lang="en-US" sz="2000" dirty="0">
                <a:latin typeface="Arial" charset="0"/>
                <a:ea typeface="ＭＳ Ｐゴシック" pitchFamily="-128" charset="-128"/>
              </a:rPr>
              <a:t>and the </a:t>
            </a:r>
            <a:r>
              <a:rPr lang="en-US" sz="2000" dirty="0">
                <a:solidFill>
                  <a:srgbClr val="FF0000"/>
                </a:solidFill>
                <a:latin typeface="Arial" charset="0"/>
                <a:ea typeface="ＭＳ Ｐゴシック" pitchFamily="-128" charset="-128"/>
              </a:rPr>
              <a:t>generation</a:t>
            </a:r>
            <a:r>
              <a:rPr lang="en-US" sz="2000" dirty="0">
                <a:latin typeface="Arial" charset="0"/>
                <a:ea typeface="ＭＳ Ｐゴシック" pitchFamily="-128" charset="-128"/>
              </a:rPr>
              <a:t> of new research.</a:t>
            </a:r>
          </a:p>
          <a:p>
            <a:pPr marL="457200" lvl="1" indent="0">
              <a:spcAft>
                <a:spcPts val="450"/>
              </a:spcAft>
              <a:buNone/>
            </a:pPr>
            <a:endParaRPr lang="en-US" sz="2400" dirty="0">
              <a:solidFill>
                <a:srgbClr val="000000"/>
              </a:solidFill>
              <a:latin typeface="+mj-lt"/>
              <a:ea typeface="ＭＳ Ｐゴシック" pitchFamily="-128" charset="-128"/>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48800" y="152400"/>
            <a:ext cx="2418080" cy="1813560"/>
          </a:xfrm>
          <a:prstGeom prst="rect">
            <a:avLst/>
          </a:prstGeom>
        </p:spPr>
      </p:pic>
    </p:spTree>
    <p:extLst>
      <p:ext uri="{BB962C8B-B14F-4D97-AF65-F5344CB8AC3E}">
        <p14:creationId xmlns:p14="http://schemas.microsoft.com/office/powerpoint/2010/main" val="42759782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0704" y="425583"/>
            <a:ext cx="7737164" cy="612244"/>
          </a:xfrm>
        </p:spPr>
        <p:txBody>
          <a:bodyPr>
            <a:normAutofit/>
          </a:bodyPr>
          <a:lstStyle/>
          <a:p>
            <a:r>
              <a:rPr lang="en-US" sz="2600" dirty="0"/>
              <a:t>A visual analogy for you</a:t>
            </a:r>
          </a:p>
        </p:txBody>
      </p:sp>
      <p:sp>
        <p:nvSpPr>
          <p:cNvPr id="5" name="Content Placeholder 2"/>
          <p:cNvSpPr>
            <a:spLocks noGrp="1"/>
          </p:cNvSpPr>
          <p:nvPr>
            <p:ph idx="1"/>
          </p:nvPr>
        </p:nvSpPr>
        <p:spPr>
          <a:xfrm>
            <a:off x="203200" y="1371600"/>
            <a:ext cx="11789664" cy="5278324"/>
          </a:xfrm>
        </p:spPr>
        <p:txBody>
          <a:bodyPr>
            <a:normAutofit/>
          </a:bodyPr>
          <a:lstStyle/>
          <a:p>
            <a:pPr marL="0" indent="0">
              <a:spcBef>
                <a:spcPts val="600"/>
              </a:spcBef>
              <a:buNone/>
            </a:pPr>
            <a:endParaRPr lang="en-US" dirty="0">
              <a:cs typeface="Century Gothic"/>
            </a:endParaRPr>
          </a:p>
          <a:p>
            <a:pPr marL="0" indent="0">
              <a:spcBef>
                <a:spcPts val="600"/>
              </a:spcBef>
              <a:buNone/>
            </a:pPr>
            <a:endParaRPr lang="en-US" dirty="0">
              <a:cs typeface="Century Gothic"/>
            </a:endParaRPr>
          </a:p>
          <a:p>
            <a:pPr marL="0" indent="0">
              <a:spcBef>
                <a:spcPts val="600"/>
              </a:spcBef>
              <a:buNone/>
            </a:pPr>
            <a:endParaRPr lang="en-US" dirty="0">
              <a:cs typeface="Century Gothic"/>
            </a:endParaRPr>
          </a:p>
          <a:p>
            <a:pPr marL="0" indent="0">
              <a:spcBef>
                <a:spcPts val="600"/>
              </a:spcBef>
              <a:buNone/>
            </a:pPr>
            <a:endParaRPr lang="en-US" dirty="0">
              <a:cs typeface="Century Gothic"/>
            </a:endParaRPr>
          </a:p>
          <a:p>
            <a:pPr marL="0" indent="0">
              <a:spcBef>
                <a:spcPts val="600"/>
              </a:spcBef>
              <a:buNone/>
            </a:pPr>
            <a:endParaRPr lang="en-US" dirty="0">
              <a:cs typeface="Century Gothic"/>
            </a:endParaRPr>
          </a:p>
          <a:p>
            <a:pPr marL="0" indent="0">
              <a:spcBef>
                <a:spcPts val="600"/>
              </a:spcBef>
              <a:buNone/>
            </a:pPr>
            <a:endParaRPr lang="en-US" dirty="0">
              <a:cs typeface="Century Gothic"/>
            </a:endParaRPr>
          </a:p>
          <a:p>
            <a:pPr marL="0" indent="0">
              <a:spcBef>
                <a:spcPts val="600"/>
              </a:spcBef>
              <a:buNone/>
            </a:pPr>
            <a:endParaRPr lang="en-US" dirty="0">
              <a:cs typeface="Century Gothic"/>
            </a:endParaRPr>
          </a:p>
          <a:p>
            <a:pPr marL="0" indent="0">
              <a:spcBef>
                <a:spcPts val="600"/>
              </a:spcBef>
              <a:buNone/>
            </a:pPr>
            <a:endParaRPr lang="en-US" dirty="0">
              <a:cs typeface="Century Gothic"/>
            </a:endParaRPr>
          </a:p>
          <a:p>
            <a:pPr marL="0" indent="0">
              <a:spcBef>
                <a:spcPts val="600"/>
              </a:spcBef>
              <a:buNone/>
            </a:pPr>
            <a:endParaRPr lang="en-US" dirty="0">
              <a:cs typeface="Century Gothic"/>
            </a:endParaRPr>
          </a:p>
          <a:p>
            <a:pPr marL="0" indent="0">
              <a:spcBef>
                <a:spcPts val="600"/>
              </a:spcBef>
              <a:buNone/>
            </a:pPr>
            <a:endParaRPr lang="en-US" dirty="0">
              <a:cs typeface="Century Gothic"/>
            </a:endParaRPr>
          </a:p>
          <a:p>
            <a:pPr marL="0" indent="0">
              <a:spcBef>
                <a:spcPts val="600"/>
              </a:spcBef>
              <a:buNone/>
            </a:pPr>
            <a:endParaRPr lang="en-US" dirty="0">
              <a:cs typeface="Century Gothic"/>
            </a:endParaRPr>
          </a:p>
          <a:p>
            <a:pPr marL="0" indent="0">
              <a:spcBef>
                <a:spcPts val="600"/>
              </a:spcBef>
              <a:buNone/>
            </a:pPr>
            <a:endParaRPr lang="en-US" dirty="0">
              <a:cs typeface="Century Gothic"/>
            </a:endParaRPr>
          </a:p>
          <a:p>
            <a:pPr marL="0" indent="0">
              <a:spcBef>
                <a:spcPts val="600"/>
              </a:spcBef>
              <a:buNone/>
            </a:pPr>
            <a:endParaRPr lang="en-US" dirty="0">
              <a:cs typeface="Century Gothic"/>
            </a:endParaRPr>
          </a:p>
        </p:txBody>
      </p:sp>
      <p:sp>
        <p:nvSpPr>
          <p:cNvPr id="4" name="Slide Number Placeholder 3"/>
          <p:cNvSpPr>
            <a:spLocks noGrp="1"/>
          </p:cNvSpPr>
          <p:nvPr>
            <p:ph type="sldNum" sz="quarter" idx="12"/>
          </p:nvPr>
        </p:nvSpPr>
        <p:spPr/>
        <p:txBody>
          <a:bodyPr/>
          <a:lstStyle/>
          <a:p>
            <a:pPr>
              <a:defRPr/>
            </a:pPr>
            <a:fld id="{E4CD7A4C-6259-4953-BEFE-179476F80481}" type="slidenum">
              <a:rPr lang="en-US" smtClean="0"/>
              <a:pPr>
                <a:defRPr/>
              </a:pPr>
              <a:t>19</a:t>
            </a:fld>
            <a:endParaRPr lang="en-US"/>
          </a:p>
        </p:txBody>
      </p:sp>
      <p:pic>
        <p:nvPicPr>
          <p:cNvPr id="6" name="Picture 5"/>
          <p:cNvPicPr>
            <a:picLocks noChangeAspect="1"/>
          </p:cNvPicPr>
          <p:nvPr/>
        </p:nvPicPr>
        <p:blipFill>
          <a:blip r:embed="rId3"/>
          <a:stretch>
            <a:fillRect/>
          </a:stretch>
        </p:blipFill>
        <p:spPr>
          <a:xfrm>
            <a:off x="641597" y="2971801"/>
            <a:ext cx="3579610" cy="2443638"/>
          </a:xfrm>
          <a:prstGeom prst="rect">
            <a:avLst/>
          </a:prstGeom>
        </p:spPr>
      </p:pic>
      <p:pic>
        <p:nvPicPr>
          <p:cNvPr id="7" name="Picture 6"/>
          <p:cNvPicPr>
            <a:picLocks noChangeAspect="1"/>
          </p:cNvPicPr>
          <p:nvPr/>
        </p:nvPicPr>
        <p:blipFill>
          <a:blip r:embed="rId4"/>
          <a:stretch>
            <a:fillRect/>
          </a:stretch>
        </p:blipFill>
        <p:spPr>
          <a:xfrm>
            <a:off x="5382880" y="1849398"/>
            <a:ext cx="6452661" cy="3629622"/>
          </a:xfrm>
          <a:prstGeom prst="rect">
            <a:avLst/>
          </a:prstGeom>
        </p:spPr>
      </p:pic>
      <p:sp>
        <p:nvSpPr>
          <p:cNvPr id="8" name="TextBox 7"/>
          <p:cNvSpPr txBox="1"/>
          <p:nvPr/>
        </p:nvSpPr>
        <p:spPr>
          <a:xfrm>
            <a:off x="1850863" y="2484647"/>
            <a:ext cx="723538" cy="369332"/>
          </a:xfrm>
          <a:prstGeom prst="rect">
            <a:avLst/>
          </a:prstGeom>
          <a:noFill/>
        </p:spPr>
        <p:txBody>
          <a:bodyPr wrap="none" rtlCol="0">
            <a:spAutoFit/>
          </a:bodyPr>
          <a:lstStyle/>
          <a:p>
            <a:r>
              <a:rPr lang="en-US" b="1" dirty="0"/>
              <a:t>facts</a:t>
            </a:r>
          </a:p>
        </p:txBody>
      </p:sp>
      <p:sp>
        <p:nvSpPr>
          <p:cNvPr id="9" name="TextBox 8"/>
          <p:cNvSpPr txBox="1"/>
          <p:nvPr/>
        </p:nvSpPr>
        <p:spPr>
          <a:xfrm>
            <a:off x="8074319" y="1295400"/>
            <a:ext cx="915635" cy="369332"/>
          </a:xfrm>
          <a:prstGeom prst="rect">
            <a:avLst/>
          </a:prstGeom>
          <a:noFill/>
        </p:spPr>
        <p:txBody>
          <a:bodyPr wrap="none" rtlCol="0">
            <a:spAutoFit/>
          </a:bodyPr>
          <a:lstStyle/>
          <a:p>
            <a:r>
              <a:rPr lang="en-US" b="1" dirty="0"/>
              <a:t>theory</a:t>
            </a:r>
          </a:p>
        </p:txBody>
      </p:sp>
    </p:spTree>
    <p:extLst>
      <p:ext uri="{BB962C8B-B14F-4D97-AF65-F5344CB8AC3E}">
        <p14:creationId xmlns:p14="http://schemas.microsoft.com/office/powerpoint/2010/main" val="39727672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Outline</a:t>
            </a:r>
          </a:p>
        </p:txBody>
      </p:sp>
      <p:sp>
        <p:nvSpPr>
          <p:cNvPr id="3" name="Text Placeholder 2"/>
          <p:cNvSpPr>
            <a:spLocks noGrp="1"/>
          </p:cNvSpPr>
          <p:nvPr>
            <p:ph type="body" sz="quarter" idx="10"/>
          </p:nvPr>
        </p:nvSpPr>
        <p:spPr>
          <a:xfrm>
            <a:off x="128836" y="1600200"/>
            <a:ext cx="10972800" cy="4646176"/>
          </a:xfrm>
        </p:spPr>
        <p:txBody>
          <a:bodyPr>
            <a:normAutofit/>
          </a:bodyPr>
          <a:lstStyle/>
          <a:p>
            <a:pPr marL="457200" lvl="1" indent="0">
              <a:buNone/>
            </a:pPr>
            <a:r>
              <a:rPr lang="en-US" sz="2400" u="sng" dirty="0"/>
              <a:t>A. Basic, fundamental characteristics of Science:</a:t>
            </a:r>
          </a:p>
          <a:p>
            <a:pPr lvl="1"/>
            <a:r>
              <a:rPr lang="en-US" sz="2400" dirty="0"/>
              <a:t>Open-minded skepticism</a:t>
            </a:r>
          </a:p>
          <a:p>
            <a:pPr lvl="1"/>
            <a:r>
              <a:rPr lang="en-US" sz="2400" dirty="0"/>
              <a:t>Empirical </a:t>
            </a:r>
          </a:p>
          <a:p>
            <a:pPr lvl="1"/>
            <a:r>
              <a:rPr lang="en-US" sz="2400" dirty="0"/>
              <a:t>Tests Theories</a:t>
            </a:r>
          </a:p>
          <a:p>
            <a:pPr lvl="1"/>
            <a:r>
              <a:rPr lang="en-US" sz="2400" dirty="0"/>
              <a:t>Falsifiability (Testable, operational definitions)</a:t>
            </a:r>
          </a:p>
          <a:p>
            <a:pPr lvl="1"/>
            <a:r>
              <a:rPr lang="en-US" sz="2400" dirty="0"/>
              <a:t>Conservatism/Connectivity; Parsimony</a:t>
            </a:r>
          </a:p>
          <a:p>
            <a:pPr lvl="1"/>
            <a:r>
              <a:rPr lang="en-US" sz="2400" dirty="0"/>
              <a:t>Public (Peer Review); Self-Correcting</a:t>
            </a:r>
          </a:p>
          <a:p>
            <a:pPr marL="457200" lvl="1" indent="0">
              <a:buNone/>
            </a:pPr>
            <a:r>
              <a:rPr lang="en-US" sz="2400" dirty="0"/>
              <a:t>B. Science in the News</a:t>
            </a:r>
          </a:p>
          <a:p>
            <a:pPr marL="457200" lvl="1" indent="0">
              <a:buNone/>
            </a:pPr>
            <a:r>
              <a:rPr lang="en-US" sz="2400" dirty="0"/>
              <a:t>C. Characteristics of Pseudoscience</a:t>
            </a:r>
          </a:p>
        </p:txBody>
      </p:sp>
      <p:sp>
        <p:nvSpPr>
          <p:cNvPr id="5" name="Rectangle 4"/>
          <p:cNvSpPr/>
          <p:nvPr/>
        </p:nvSpPr>
        <p:spPr>
          <a:xfrm>
            <a:off x="7728066" y="1916935"/>
            <a:ext cx="3873762" cy="23083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spcBef>
                <a:spcPct val="30000"/>
              </a:spcBef>
              <a:defRPr/>
            </a:pPr>
            <a:r>
              <a:rPr lang="en-US" sz="2400" dirty="0"/>
              <a:t>“The aim of science is not to open the door to everlasting wisdom, but rather to set a limit on everlasting error.” – </a:t>
            </a:r>
            <a:r>
              <a:rPr lang="en-US" sz="2400" dirty="0" err="1"/>
              <a:t>Bertolt</a:t>
            </a:r>
            <a:r>
              <a:rPr lang="en-US" sz="2400" dirty="0"/>
              <a:t> Brecht</a:t>
            </a:r>
          </a:p>
        </p:txBody>
      </p:sp>
      <p:sp>
        <p:nvSpPr>
          <p:cNvPr id="6" name="Rectangle 5"/>
          <p:cNvSpPr/>
          <p:nvPr/>
        </p:nvSpPr>
        <p:spPr>
          <a:xfrm>
            <a:off x="7749721" y="4829785"/>
            <a:ext cx="3873762" cy="15696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spcBef>
                <a:spcPct val="30000"/>
              </a:spcBef>
              <a:defRPr/>
            </a:pPr>
            <a:r>
              <a:rPr lang="en-US" sz="2400" dirty="0"/>
              <a:t>“Science is what we do to keep from lying to ourselves.”  - Richard Feynman</a:t>
            </a:r>
          </a:p>
        </p:txBody>
      </p:sp>
    </p:spTree>
    <p:extLst>
      <p:ext uri="{BB962C8B-B14F-4D97-AF65-F5344CB8AC3E}">
        <p14:creationId xmlns:p14="http://schemas.microsoft.com/office/powerpoint/2010/main" val="37777466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914400" y="457200"/>
            <a:ext cx="10160000" cy="1143000"/>
          </a:xfrm>
        </p:spPr>
        <p:txBody>
          <a:bodyPr>
            <a:normAutofit/>
          </a:bodyPr>
          <a:lstStyle/>
          <a:p>
            <a:pPr eaLnBrk="1" fontAlgn="auto" hangingPunct="1">
              <a:spcAft>
                <a:spcPts val="0"/>
              </a:spcAft>
              <a:defRPr/>
            </a:pPr>
            <a:r>
              <a:rPr lang="en-US" dirty="0"/>
              <a:t>Occam’s Razor / Principle of Parsimony</a:t>
            </a:r>
          </a:p>
        </p:txBody>
      </p:sp>
      <p:sp>
        <p:nvSpPr>
          <p:cNvPr id="64515" name="Rectangle 3"/>
          <p:cNvSpPr>
            <a:spLocks noGrp="1" noChangeArrowheads="1"/>
          </p:cNvSpPr>
          <p:nvPr>
            <p:ph idx="1"/>
          </p:nvPr>
        </p:nvSpPr>
        <p:spPr>
          <a:xfrm>
            <a:off x="711200" y="1905000"/>
            <a:ext cx="10363200" cy="4114800"/>
          </a:xfrm>
        </p:spPr>
        <p:txBody>
          <a:bodyPr/>
          <a:lstStyle/>
          <a:p>
            <a:pPr eaLnBrk="1" hangingPunct="1">
              <a:spcBef>
                <a:spcPct val="50000"/>
              </a:spcBef>
              <a:buFontTx/>
              <a:buChar char="•"/>
            </a:pPr>
            <a:r>
              <a:rPr lang="en-US" sz="2400" dirty="0" smtClean="0"/>
              <a:t>The case of Clever Hans: Simplest </a:t>
            </a:r>
            <a:r>
              <a:rPr lang="en-US" sz="2400" dirty="0"/>
              <a:t>explanation (</a:t>
            </a:r>
            <a:r>
              <a:rPr lang="en-US" sz="2400" dirty="0">
                <a:solidFill>
                  <a:srgbClr val="FF0000"/>
                </a:solidFill>
              </a:rPr>
              <a:t>one with the fewest embedded assumptions</a:t>
            </a:r>
            <a:r>
              <a:rPr lang="en-US" sz="2400" dirty="0"/>
              <a:t>) is preferred until ruled out by conflicting evidence</a:t>
            </a:r>
          </a:p>
        </p:txBody>
      </p:sp>
      <p:sp>
        <p:nvSpPr>
          <p:cNvPr id="3" name="Slide Number Placeholder 2"/>
          <p:cNvSpPr>
            <a:spLocks noGrp="1"/>
          </p:cNvSpPr>
          <p:nvPr>
            <p:ph type="sldNum" sz="quarter" idx="12"/>
          </p:nvPr>
        </p:nvSpPr>
        <p:spPr/>
        <p:txBody>
          <a:bodyPr/>
          <a:lstStyle/>
          <a:p>
            <a:pPr>
              <a:defRPr/>
            </a:pPr>
            <a:fld id="{E4CD7A4C-6259-4953-BEFE-179476F80481}" type="slidenum">
              <a:rPr lang="en-US" smtClean="0"/>
              <a:pPr>
                <a:defRPr/>
              </a:pPr>
              <a:t>20</a:t>
            </a:fld>
            <a:endParaRPr lang="en-US"/>
          </a:p>
        </p:txBody>
      </p:sp>
      <p:pic>
        <p:nvPicPr>
          <p:cNvPr id="6" name="Picture 5"/>
          <p:cNvPicPr>
            <a:picLocks noChangeAspect="1"/>
          </p:cNvPicPr>
          <p:nvPr/>
        </p:nvPicPr>
        <p:blipFill>
          <a:blip r:embed="rId4"/>
          <a:stretch>
            <a:fillRect/>
          </a:stretch>
        </p:blipFill>
        <p:spPr>
          <a:xfrm>
            <a:off x="304800" y="3276600"/>
            <a:ext cx="4569245" cy="3225350"/>
          </a:xfrm>
          <a:prstGeom prst="rect">
            <a:avLst/>
          </a:prstGeom>
        </p:spPr>
      </p:pic>
      <p:pic>
        <p:nvPicPr>
          <p:cNvPr id="2" name="Picture 1" descr="Screen Shot 2015-02-04 at 11.28.18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3352800"/>
            <a:ext cx="6757864" cy="3237642"/>
          </a:xfrm>
          <a:prstGeom prst="rect">
            <a:avLst/>
          </a:prstGeom>
        </p:spPr>
      </p:pic>
    </p:spTree>
    <p:custDataLst>
      <p:tags r:id="rId1"/>
    </p:custDataLst>
    <p:extLst>
      <p:ext uri="{BB962C8B-B14F-4D97-AF65-F5344CB8AC3E}">
        <p14:creationId xmlns:p14="http://schemas.microsoft.com/office/powerpoint/2010/main" val="2879851758"/>
      </p:ext>
    </p:extLst>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1495012" y="516790"/>
            <a:ext cx="8913813" cy="1047656"/>
          </a:xfrm>
        </p:spPr>
        <p:txBody>
          <a:bodyPr>
            <a:normAutofit fontScale="90000"/>
          </a:bodyPr>
          <a:lstStyle/>
          <a:p>
            <a:r>
              <a:rPr lang="en-US" dirty="0"/>
              <a:t>Principles of </a:t>
            </a:r>
            <a:r>
              <a:rPr lang="en-US" i="1" dirty="0"/>
              <a:t>Conservatism-Connectivity </a:t>
            </a:r>
            <a:r>
              <a:rPr lang="en-US" dirty="0"/>
              <a:t> </a:t>
            </a:r>
            <a:br>
              <a:rPr lang="en-US" dirty="0"/>
            </a:br>
            <a:endParaRPr lang="en-US" dirty="0"/>
          </a:p>
        </p:txBody>
      </p:sp>
      <p:sp>
        <p:nvSpPr>
          <p:cNvPr id="667651" name="Rectangle 3"/>
          <p:cNvSpPr>
            <a:spLocks noGrp="1" noChangeArrowheads="1"/>
          </p:cNvSpPr>
          <p:nvPr>
            <p:ph idx="1"/>
          </p:nvPr>
        </p:nvSpPr>
        <p:spPr>
          <a:xfrm>
            <a:off x="705293" y="2025043"/>
            <a:ext cx="10781414" cy="4343400"/>
          </a:xfrm>
        </p:spPr>
        <p:txBody>
          <a:bodyPr>
            <a:normAutofit/>
          </a:bodyPr>
          <a:lstStyle/>
          <a:p>
            <a:pPr lvl="1">
              <a:lnSpc>
                <a:spcPct val="120000"/>
              </a:lnSpc>
              <a:spcAft>
                <a:spcPts val="600"/>
              </a:spcAft>
            </a:pPr>
            <a:r>
              <a:rPr lang="en-US" sz="2700" dirty="0"/>
              <a:t>Conservatism: the claim, theory, explanation that conflicts with the fewest well-established findings and understandings is the more plausible one.  </a:t>
            </a:r>
          </a:p>
          <a:p>
            <a:pPr lvl="1">
              <a:lnSpc>
                <a:spcPct val="120000"/>
              </a:lnSpc>
              <a:spcAft>
                <a:spcPts val="600"/>
              </a:spcAft>
            </a:pPr>
            <a:r>
              <a:rPr lang="en-US" sz="2700" dirty="0"/>
              <a:t>Connectivity: “ “ that connects with established knowledge </a:t>
            </a:r>
          </a:p>
          <a:p>
            <a:pPr marL="914400" lvl="2" indent="0">
              <a:lnSpc>
                <a:spcPct val="120000"/>
              </a:lnSpc>
              <a:spcAft>
                <a:spcPts val="600"/>
              </a:spcAft>
              <a:buNone/>
            </a:pPr>
            <a:endParaRPr lang="en-US" sz="2600" i="1" dirty="0"/>
          </a:p>
        </p:txBody>
      </p:sp>
      <p:sp>
        <p:nvSpPr>
          <p:cNvPr id="3" name="Slide Number Placeholder 2"/>
          <p:cNvSpPr>
            <a:spLocks noGrp="1"/>
          </p:cNvSpPr>
          <p:nvPr>
            <p:ph type="sldNum" sz="quarter" idx="12"/>
          </p:nvPr>
        </p:nvSpPr>
        <p:spPr/>
        <p:txBody>
          <a:bodyPr/>
          <a:lstStyle/>
          <a:p>
            <a:pPr>
              <a:defRPr/>
            </a:pPr>
            <a:fld id="{E4CD7A4C-6259-4953-BEFE-179476F80481}" type="slidenum">
              <a:rPr lang="en-US" smtClean="0"/>
              <a:pPr>
                <a:defRPr/>
              </a:pPr>
              <a:t>21</a:t>
            </a:fld>
            <a:endParaRPr lang="en-US"/>
          </a:p>
        </p:txBody>
      </p:sp>
    </p:spTree>
    <p:extLst>
      <p:ext uri="{BB962C8B-B14F-4D97-AF65-F5344CB8AC3E}">
        <p14:creationId xmlns:p14="http://schemas.microsoft.com/office/powerpoint/2010/main" val="34927217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765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6765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7651"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a:xfrm>
            <a:off x="448270" y="343652"/>
            <a:ext cx="10363200" cy="1143000"/>
          </a:xfrm>
        </p:spPr>
        <p:txBody>
          <a:bodyPr/>
          <a:lstStyle/>
          <a:p>
            <a:pPr eaLnBrk="1" hangingPunct="1"/>
            <a:r>
              <a:rPr lang="en-US" sz="3200" b="1" dirty="0">
                <a:latin typeface="Corbel" charset="0"/>
                <a:ea typeface="ＭＳ Ｐゴシック" charset="0"/>
                <a:cs typeface="ＭＳ Ｐゴシック" charset="0"/>
              </a:rPr>
              <a:t>Proof and Disproof in Science</a:t>
            </a:r>
          </a:p>
        </p:txBody>
      </p:sp>
      <p:sp>
        <p:nvSpPr>
          <p:cNvPr id="41987" name="Rectangle 3"/>
          <p:cNvSpPr>
            <a:spLocks noGrp="1" noChangeArrowheads="1"/>
          </p:cNvSpPr>
          <p:nvPr>
            <p:ph type="body" idx="4294967295"/>
          </p:nvPr>
        </p:nvSpPr>
        <p:spPr>
          <a:xfrm>
            <a:off x="527372" y="1676400"/>
            <a:ext cx="10160000" cy="4648200"/>
          </a:xfrm>
          <a:prstGeom prst="rect">
            <a:avLst/>
          </a:prstGeom>
        </p:spPr>
        <p:txBody>
          <a:bodyPr>
            <a:normAutofit/>
          </a:bodyPr>
          <a:lstStyle/>
          <a:p>
            <a:pPr eaLnBrk="1" hangingPunct="1">
              <a:lnSpc>
                <a:spcPct val="80000"/>
              </a:lnSpc>
            </a:pPr>
            <a:r>
              <a:rPr lang="en-US" sz="3200" i="1" dirty="0">
                <a:ea typeface="ＭＳ Ｐゴシック" charset="0"/>
                <a:cs typeface="ＭＳ Ｐゴシック" charset="0"/>
              </a:rPr>
              <a:t>Logical</a:t>
            </a:r>
            <a:r>
              <a:rPr lang="en-US" sz="3200" dirty="0">
                <a:ea typeface="ＭＳ Ｐゴシック" charset="0"/>
                <a:cs typeface="ＭＳ Ｐゴシック" charset="0"/>
              </a:rPr>
              <a:t> Impossibility of Proof </a:t>
            </a:r>
          </a:p>
          <a:p>
            <a:pPr eaLnBrk="1" hangingPunct="1">
              <a:lnSpc>
                <a:spcPct val="80000"/>
              </a:lnSpc>
              <a:buFont typeface="Wingdings" charset="0"/>
              <a:buNone/>
            </a:pPr>
            <a:r>
              <a:rPr lang="en-US" sz="2600" dirty="0">
                <a:ea typeface="ＭＳ Ｐゴシック" charset="0"/>
                <a:cs typeface="ＭＳ Ｐゴシック" charset="0"/>
              </a:rPr>
              <a:t> </a:t>
            </a:r>
          </a:p>
          <a:p>
            <a:pPr lvl="1" eaLnBrk="1" hangingPunct="1">
              <a:lnSpc>
                <a:spcPct val="80000"/>
              </a:lnSpc>
            </a:pPr>
            <a:r>
              <a:rPr lang="en-US" sz="2800" dirty="0">
                <a:ea typeface="ＭＳ Ｐゴシック" charset="0"/>
              </a:rPr>
              <a:t> Can’t</a:t>
            </a:r>
            <a:r>
              <a:rPr lang="en-US" altLang="ja-JP" sz="2800" dirty="0">
                <a:ea typeface="ＭＳ Ｐゴシック" charset="0"/>
              </a:rPr>
              <a:t> prove an antecedent (theory) by affirming the consequent (hypothesis)</a:t>
            </a:r>
          </a:p>
          <a:p>
            <a:pPr lvl="1" eaLnBrk="1" hangingPunct="1">
              <a:lnSpc>
                <a:spcPct val="80000"/>
              </a:lnSpc>
            </a:pPr>
            <a:endParaRPr lang="en-US" sz="2800" dirty="0">
              <a:ea typeface="ＭＳ Ｐゴシック" charset="0"/>
            </a:endParaRPr>
          </a:p>
          <a:p>
            <a:pPr>
              <a:lnSpc>
                <a:spcPct val="80000"/>
              </a:lnSpc>
            </a:pPr>
            <a:r>
              <a:rPr lang="en-US" sz="3200" i="1" dirty="0">
                <a:ea typeface="ＭＳ Ｐゴシック" charset="0"/>
                <a:cs typeface="ＭＳ Ｐゴシック" charset="0"/>
              </a:rPr>
              <a:t>Practical</a:t>
            </a:r>
            <a:r>
              <a:rPr lang="en-US" sz="3200" dirty="0">
                <a:ea typeface="ＭＳ Ｐゴシック" charset="0"/>
                <a:cs typeface="ＭＳ Ｐゴシック" charset="0"/>
              </a:rPr>
              <a:t> Impossibility of Disproof</a:t>
            </a:r>
          </a:p>
          <a:p>
            <a:pPr>
              <a:lnSpc>
                <a:spcPct val="80000"/>
              </a:lnSpc>
              <a:buNone/>
            </a:pPr>
            <a:r>
              <a:rPr lang="en-US" sz="2600" dirty="0">
                <a:ea typeface="ＭＳ Ｐゴシック" charset="0"/>
                <a:cs typeface="ＭＳ Ｐゴシック" charset="0"/>
              </a:rPr>
              <a:t> </a:t>
            </a:r>
          </a:p>
          <a:p>
            <a:pPr lvl="1">
              <a:lnSpc>
                <a:spcPct val="80000"/>
              </a:lnSpc>
            </a:pPr>
            <a:r>
              <a:rPr lang="en-US" sz="2600" dirty="0">
                <a:ea typeface="ＭＳ Ｐゴシック" charset="0"/>
                <a:cs typeface="ＭＳ Ｐゴシック" charset="0"/>
              </a:rPr>
              <a:t>failing to find research support for a hypothesis does not necessarily imply that the theory is incorrect </a:t>
            </a:r>
          </a:p>
          <a:p>
            <a:pPr lvl="1">
              <a:lnSpc>
                <a:spcPct val="80000"/>
              </a:lnSpc>
            </a:pPr>
            <a:r>
              <a:rPr lang="en-US" sz="2400" dirty="0">
                <a:ea typeface="ＭＳ Ｐゴシック" charset="0"/>
              </a:rPr>
              <a:t>Why not?</a:t>
            </a:r>
          </a:p>
          <a:p>
            <a:pPr lvl="1" eaLnBrk="1" hangingPunct="1">
              <a:lnSpc>
                <a:spcPct val="80000"/>
              </a:lnSpc>
            </a:pPr>
            <a:endParaRPr lang="en-US" sz="2800" dirty="0">
              <a:latin typeface="Franklin Gothic Book" charset="0"/>
              <a:ea typeface="ＭＳ Ｐゴシック" charset="0"/>
            </a:endParaRPr>
          </a:p>
        </p:txBody>
      </p:sp>
    </p:spTree>
    <p:extLst>
      <p:ext uri="{BB962C8B-B14F-4D97-AF65-F5344CB8AC3E}">
        <p14:creationId xmlns:p14="http://schemas.microsoft.com/office/powerpoint/2010/main" val="2157984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 to="" calcmode="lin" valueType="num">
                                      <p:cBhvr>
                                        <p:cTn id="7" dur="1" fill="hold"/>
                                        <p:tgtEl>
                                          <p:spTgt spid="41987">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1987">
                                            <p:txEl>
                                              <p:pRg st="1" end="1"/>
                                            </p:txEl>
                                          </p:spTgt>
                                        </p:tgtEl>
                                        <p:attrNameLst>
                                          <p:attrName>style.visibility</p:attrName>
                                        </p:attrNameLst>
                                      </p:cBhvr>
                                      <p:to>
                                        <p:strVal val="visible"/>
                                      </p:to>
                                    </p:set>
                                    <p:anim to="" calcmode="lin" valueType="num">
                                      <p:cBhvr>
                                        <p:cTn id="12" dur="1" fill="hold"/>
                                        <p:tgtEl>
                                          <p:spTgt spid="41987">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1987">
                                            <p:txEl>
                                              <p:pRg st="2" end="2"/>
                                            </p:txEl>
                                          </p:spTgt>
                                        </p:tgtEl>
                                        <p:attrNameLst>
                                          <p:attrName>style.visibility</p:attrName>
                                        </p:attrNameLst>
                                      </p:cBhvr>
                                      <p:to>
                                        <p:strVal val="visible"/>
                                      </p:to>
                                    </p:set>
                                    <p:anim to="" calcmode="lin" valueType="num">
                                      <p:cBhvr>
                                        <p:cTn id="17" dur="1" fill="hold"/>
                                        <p:tgtEl>
                                          <p:spTgt spid="41987">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41987">
                                            <p:txEl>
                                              <p:pRg st="4" end="4"/>
                                            </p:txEl>
                                          </p:spTgt>
                                        </p:tgtEl>
                                        <p:attrNameLst>
                                          <p:attrName>style.visibility</p:attrName>
                                        </p:attrNameLst>
                                      </p:cBhvr>
                                      <p:to>
                                        <p:strVal val="visible"/>
                                      </p:to>
                                    </p:set>
                                    <p:anim to="" calcmode="lin" valueType="num">
                                      <p:cBhvr>
                                        <p:cTn id="22" dur="1" fill="hold"/>
                                        <p:tgtEl>
                                          <p:spTgt spid="41987">
                                            <p:txEl>
                                              <p:pRg st="4" end="4"/>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41987">
                                            <p:txEl>
                                              <p:pRg st="5" end="5"/>
                                            </p:txEl>
                                          </p:spTgt>
                                        </p:tgtEl>
                                        <p:attrNameLst>
                                          <p:attrName>style.visibility</p:attrName>
                                        </p:attrNameLst>
                                      </p:cBhvr>
                                      <p:to>
                                        <p:strVal val="visible"/>
                                      </p:to>
                                    </p:set>
                                    <p:anim to="" calcmode="lin" valueType="num">
                                      <p:cBhvr>
                                        <p:cTn id="27" dur="1" fill="hold"/>
                                        <p:tgtEl>
                                          <p:spTgt spid="41987">
                                            <p:txEl>
                                              <p:pRg st="5" end="5"/>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41987">
                                            <p:txEl>
                                              <p:pRg st="6" end="6"/>
                                            </p:txEl>
                                          </p:spTgt>
                                        </p:tgtEl>
                                        <p:attrNameLst>
                                          <p:attrName>style.visibility</p:attrName>
                                        </p:attrNameLst>
                                      </p:cBhvr>
                                      <p:to>
                                        <p:strVal val="visible"/>
                                      </p:to>
                                    </p:set>
                                    <p:anim to="" calcmode="lin" valueType="num">
                                      <p:cBhvr>
                                        <p:cTn id="32" dur="1" fill="hold"/>
                                        <p:tgtEl>
                                          <p:spTgt spid="41987">
                                            <p:txEl>
                                              <p:pRg st="6" end="6"/>
                                            </p:txEl>
                                          </p:spTgt>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41987">
                                            <p:txEl>
                                              <p:pRg st="7" end="7"/>
                                            </p:txEl>
                                          </p:spTgt>
                                        </p:tgtEl>
                                        <p:attrNameLst>
                                          <p:attrName>style.visibility</p:attrName>
                                        </p:attrNameLst>
                                      </p:cBhvr>
                                      <p:to>
                                        <p:strVal val="visible"/>
                                      </p:to>
                                    </p:set>
                                    <p:anim to="" calcmode="lin" valueType="num">
                                      <p:cBhvr>
                                        <p:cTn id="37" dur="1" fill="hold"/>
                                        <p:tgtEl>
                                          <p:spTgt spid="41987">
                                            <p:txEl>
                                              <p:pRg st="7" end="7"/>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bldLvl="3"/>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1460501" y="817564"/>
            <a:ext cx="9285817" cy="706437"/>
          </a:xfrm>
        </p:spPr>
        <p:txBody>
          <a:bodyPr>
            <a:normAutofit/>
          </a:bodyPr>
          <a:lstStyle/>
          <a:p>
            <a:pPr eaLnBrk="1" hangingPunct="1"/>
            <a:r>
              <a:rPr lang="en-US" sz="3200">
                <a:latin typeface="Corbel" charset="0"/>
                <a:ea typeface="ＭＳ Ｐゴシック" charset="0"/>
                <a:cs typeface="ＭＳ Ｐゴシック" charset="0"/>
              </a:rPr>
              <a:t>If not Proof or Disproof, then what?</a:t>
            </a:r>
          </a:p>
        </p:txBody>
      </p:sp>
      <p:sp>
        <p:nvSpPr>
          <p:cNvPr id="46083" name="Rectangle 3"/>
          <p:cNvSpPr>
            <a:spLocks noGrp="1" noChangeArrowheads="1"/>
          </p:cNvSpPr>
          <p:nvPr>
            <p:ph idx="1"/>
          </p:nvPr>
        </p:nvSpPr>
        <p:spPr>
          <a:xfrm>
            <a:off x="1219200" y="1905000"/>
            <a:ext cx="10102851" cy="3886200"/>
          </a:xfrm>
        </p:spPr>
        <p:txBody>
          <a:bodyPr>
            <a:normAutofit/>
          </a:bodyPr>
          <a:lstStyle/>
          <a:p>
            <a:pPr eaLnBrk="1" hangingPunct="1"/>
            <a:r>
              <a:rPr lang="en-US" sz="2800" dirty="0">
                <a:ea typeface="ＭＳ Ｐゴシック" charset="0"/>
                <a:cs typeface="ＭＳ Ｐゴシック" charset="0"/>
              </a:rPr>
              <a:t>How does science progress?</a:t>
            </a:r>
          </a:p>
          <a:p>
            <a:pPr eaLnBrk="1" hangingPunct="1"/>
            <a:endParaRPr lang="en-US" sz="2800" dirty="0">
              <a:ea typeface="ＭＳ Ｐゴシック" charset="0"/>
              <a:cs typeface="ＭＳ Ｐゴシック" charset="0"/>
            </a:endParaRPr>
          </a:p>
          <a:p>
            <a:pPr eaLnBrk="1" hangingPunct="1"/>
            <a:r>
              <a:rPr lang="en-US" sz="2800" dirty="0">
                <a:ea typeface="ＭＳ Ｐゴシック" charset="0"/>
                <a:cs typeface="ＭＳ Ｐゴシック" charset="0"/>
              </a:rPr>
              <a:t>You know this one already</a:t>
            </a:r>
          </a:p>
          <a:p>
            <a:pPr lvl="1"/>
            <a:r>
              <a:rPr lang="en-US" sz="2800" dirty="0">
                <a:ea typeface="ＭＳ Ｐゴシック" charset="0"/>
                <a:cs typeface="ＭＳ Ｐゴシック" charset="0"/>
              </a:rPr>
              <a:t>Converging operations, connectivity/conservatism, slow corrections, etc. </a:t>
            </a:r>
          </a:p>
        </p:txBody>
      </p:sp>
    </p:spTree>
    <p:extLst>
      <p:ext uri="{BB962C8B-B14F-4D97-AF65-F5344CB8AC3E}">
        <p14:creationId xmlns:p14="http://schemas.microsoft.com/office/powerpoint/2010/main" val="8450941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 to="" calcmode="lin" valueType="num">
                                      <p:cBhvr>
                                        <p:cTn id="7" dur="1" fill="hold"/>
                                        <p:tgtEl>
                                          <p:spTgt spid="46083">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6083">
                                            <p:txEl>
                                              <p:pRg st="2" end="2"/>
                                            </p:txEl>
                                          </p:spTgt>
                                        </p:tgtEl>
                                        <p:attrNameLst>
                                          <p:attrName>style.visibility</p:attrName>
                                        </p:attrNameLst>
                                      </p:cBhvr>
                                      <p:to>
                                        <p:strVal val="visible"/>
                                      </p:to>
                                    </p:set>
                                    <p:anim to="" calcmode="lin" valueType="num">
                                      <p:cBhvr>
                                        <p:cTn id="12" dur="1" fill="hold"/>
                                        <p:tgtEl>
                                          <p:spTgt spid="46083">
                                            <p:txEl>
                                              <p:pRg st="2" end="2"/>
                                            </p:txEl>
                                          </p:spTgt>
                                        </p:tgtEl>
                                        <p:attrNameLst>
                                          <p:attrName/>
                                        </p:attrNameLst>
                                      </p:cBhvr>
                                    </p:anim>
                                  </p:childTnLst>
                                </p:cTn>
                              </p:par>
                              <p:par>
                                <p:cTn id="13" presetID="24" presetClass="entr" presetSubtype="0" fill="hold" grpId="0" nodeType="withEffect">
                                  <p:stCondLst>
                                    <p:cond delay="0"/>
                                  </p:stCondLst>
                                  <p:childTnLst>
                                    <p:set>
                                      <p:cBhvr>
                                        <p:cTn id="14" dur="1" fill="hold">
                                          <p:stCondLst>
                                            <p:cond delay="0"/>
                                          </p:stCondLst>
                                        </p:cTn>
                                        <p:tgtEl>
                                          <p:spTgt spid="46083">
                                            <p:txEl>
                                              <p:pRg st="3" end="3"/>
                                            </p:txEl>
                                          </p:spTgt>
                                        </p:tgtEl>
                                        <p:attrNameLst>
                                          <p:attrName>style.visibility</p:attrName>
                                        </p:attrNameLst>
                                      </p:cBhvr>
                                      <p:to>
                                        <p:strVal val="visible"/>
                                      </p:to>
                                    </p:set>
                                    <p:anim to="" calcmode="lin" valueType="num">
                                      <p:cBhvr>
                                        <p:cTn id="15" dur="1" fill="hold"/>
                                        <p:tgtEl>
                                          <p:spTgt spid="46083">
                                            <p:txEl>
                                              <p:pRg st="3" end="3"/>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7861" y="235251"/>
            <a:ext cx="11312024" cy="1123856"/>
          </a:xfrm>
        </p:spPr>
        <p:txBody>
          <a:bodyPr>
            <a:normAutofit fontScale="90000"/>
          </a:bodyPr>
          <a:lstStyle/>
          <a:p>
            <a:pPr algn="l"/>
            <a:r>
              <a:rPr lang="en-US" b="1" dirty="0"/>
              <a:t>Scientists Make it Public: </a:t>
            </a:r>
            <a:br>
              <a:rPr lang="en-US" b="1" dirty="0"/>
            </a:br>
            <a:r>
              <a:rPr lang="en-US" b="1" dirty="0"/>
              <a:t>the Publication Process </a:t>
            </a:r>
            <a:r>
              <a:rPr lang="en-US" b="1" i="1" dirty="0"/>
              <a:t>= Self-Correcting</a:t>
            </a:r>
          </a:p>
        </p:txBody>
      </p:sp>
      <p:sp>
        <p:nvSpPr>
          <p:cNvPr id="3" name="Content Placeholder 2"/>
          <p:cNvSpPr>
            <a:spLocks noGrp="1"/>
          </p:cNvSpPr>
          <p:nvPr>
            <p:ph idx="1"/>
          </p:nvPr>
        </p:nvSpPr>
        <p:spPr>
          <a:xfrm>
            <a:off x="304800" y="1676400"/>
            <a:ext cx="4673600" cy="3581400"/>
          </a:xfrm>
        </p:spPr>
        <p:txBody>
          <a:bodyPr>
            <a:normAutofit/>
          </a:bodyPr>
          <a:lstStyle/>
          <a:p>
            <a:r>
              <a:rPr lang="en-US" sz="3200" dirty="0"/>
              <a:t>How do scientists share the results of their research with the scientific community?</a:t>
            </a:r>
          </a:p>
          <a:p>
            <a:pPr marL="205740" lvl="1" indent="0">
              <a:buNone/>
            </a:pPr>
            <a:endParaRPr lang="en-US" sz="3200" dirty="0"/>
          </a:p>
        </p:txBody>
      </p:sp>
      <p:pic>
        <p:nvPicPr>
          <p:cNvPr id="4" name="Picture 3"/>
          <p:cNvPicPr>
            <a:picLocks noChangeAspect="1"/>
          </p:cNvPicPr>
          <p:nvPr/>
        </p:nvPicPr>
        <p:blipFill>
          <a:blip r:embed="rId3"/>
          <a:stretch>
            <a:fillRect/>
          </a:stretch>
        </p:blipFill>
        <p:spPr>
          <a:xfrm>
            <a:off x="5309503" y="1676400"/>
            <a:ext cx="6456203" cy="4500897"/>
          </a:xfrm>
          <a:prstGeom prst="rect">
            <a:avLst/>
          </a:prstGeom>
          <a:ln>
            <a:solidFill>
              <a:srgbClr val="333333"/>
            </a:solidFill>
          </a:ln>
        </p:spPr>
      </p:pic>
    </p:spTree>
    <p:extLst>
      <p:ext uri="{BB962C8B-B14F-4D97-AF65-F5344CB8AC3E}">
        <p14:creationId xmlns:p14="http://schemas.microsoft.com/office/powerpoint/2010/main" val="9848100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707" y="521253"/>
            <a:ext cx="11114777" cy="612244"/>
          </a:xfrm>
        </p:spPr>
        <p:txBody>
          <a:bodyPr>
            <a:normAutofit/>
          </a:bodyPr>
          <a:lstStyle/>
          <a:p>
            <a:r>
              <a:rPr lang="en-US" sz="2600" dirty="0"/>
              <a:t>From Journal to Journalism – A few more cautions</a:t>
            </a:r>
          </a:p>
        </p:txBody>
      </p:sp>
      <p:sp>
        <p:nvSpPr>
          <p:cNvPr id="3" name="Content Placeholder 2"/>
          <p:cNvSpPr>
            <a:spLocks noGrp="1"/>
          </p:cNvSpPr>
          <p:nvPr>
            <p:ph idx="1"/>
          </p:nvPr>
        </p:nvSpPr>
        <p:spPr>
          <a:xfrm>
            <a:off x="257232" y="1266662"/>
            <a:ext cx="11633200" cy="5591338"/>
          </a:xfrm>
        </p:spPr>
        <p:txBody>
          <a:bodyPr>
            <a:normAutofit/>
          </a:bodyPr>
          <a:lstStyle/>
          <a:p>
            <a:pPr>
              <a:lnSpc>
                <a:spcPct val="120000"/>
              </a:lnSpc>
              <a:spcAft>
                <a:spcPts val="1200"/>
              </a:spcAft>
            </a:pPr>
            <a:r>
              <a:rPr lang="en-US" sz="2400" dirty="0"/>
              <a:t>Gist versus crucial details and nuances.</a:t>
            </a:r>
          </a:p>
          <a:p>
            <a:pPr lvl="1">
              <a:lnSpc>
                <a:spcPct val="120000"/>
              </a:lnSpc>
              <a:spcBef>
                <a:spcPts val="0"/>
              </a:spcBef>
            </a:pPr>
            <a:r>
              <a:rPr lang="en-US" sz="2200" dirty="0"/>
              <a:t>Examples: Watson &amp; </a:t>
            </a:r>
            <a:r>
              <a:rPr lang="en-US" sz="2200" dirty="0" err="1"/>
              <a:t>Raynor’s</a:t>
            </a:r>
            <a:r>
              <a:rPr lang="en-US" sz="2200" dirty="0"/>
              <a:t> “Little Albert” study</a:t>
            </a:r>
          </a:p>
          <a:p>
            <a:pPr lvl="1">
              <a:lnSpc>
                <a:spcPct val="120000"/>
              </a:lnSpc>
              <a:spcBef>
                <a:spcPts val="0"/>
              </a:spcBef>
            </a:pPr>
            <a:r>
              <a:rPr lang="en-US" sz="2200" dirty="0">
                <a:ea typeface="ＭＳ Ｐゴシック" charset="0"/>
                <a:hlinkClick r:id="rId4"/>
              </a:rPr>
              <a:t>Modern example</a:t>
            </a:r>
            <a:endParaRPr lang="en-US" sz="2200" dirty="0">
              <a:ea typeface="ＭＳ Ｐゴシック" charset="0"/>
            </a:endParaRPr>
          </a:p>
          <a:p>
            <a:pPr>
              <a:lnSpc>
                <a:spcPct val="120000"/>
              </a:lnSpc>
            </a:pPr>
            <a:r>
              <a:rPr lang="en-US" sz="2400" dirty="0">
                <a:ea typeface="ＭＳ Ｐゴシック" charset="0"/>
              </a:rPr>
              <a:t>“Pseudo-symmetry” (“fair and balanced coverage”)</a:t>
            </a:r>
          </a:p>
          <a:p>
            <a:pPr lvl="1">
              <a:lnSpc>
                <a:spcPct val="120000"/>
              </a:lnSpc>
            </a:pPr>
            <a:r>
              <a:rPr lang="en-US" sz="2000" dirty="0">
                <a:ea typeface="ＭＳ Ｐゴシック" charset="0"/>
              </a:rPr>
              <a:t>Examples: Climate change “debate”; Vaccinations</a:t>
            </a:r>
          </a:p>
          <a:p>
            <a:pPr>
              <a:lnSpc>
                <a:spcPct val="120000"/>
              </a:lnSpc>
              <a:spcAft>
                <a:spcPts val="1200"/>
              </a:spcAft>
            </a:pPr>
            <a:endParaRPr lang="en-US" sz="2600" dirty="0">
              <a:ea typeface="ＭＳ Ｐゴシック" charset="0"/>
            </a:endParaRPr>
          </a:p>
          <a:p>
            <a:pPr marL="0" indent="0">
              <a:lnSpc>
                <a:spcPct val="120000"/>
              </a:lnSpc>
              <a:spcAft>
                <a:spcPts val="1200"/>
              </a:spcAft>
              <a:buNone/>
            </a:pPr>
            <a:endParaRPr lang="en-US" sz="2400" dirty="0"/>
          </a:p>
        </p:txBody>
      </p:sp>
      <p:pic>
        <p:nvPicPr>
          <p:cNvPr id="6" name="Picture 5"/>
          <p:cNvPicPr>
            <a:picLocks noChangeAspect="1"/>
          </p:cNvPicPr>
          <p:nvPr/>
        </p:nvPicPr>
        <p:blipFill>
          <a:blip r:embed="rId5"/>
          <a:stretch>
            <a:fillRect/>
          </a:stretch>
        </p:blipFill>
        <p:spPr>
          <a:xfrm>
            <a:off x="5899624" y="4191000"/>
            <a:ext cx="5990809" cy="2281116"/>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1574" y="4191000"/>
            <a:ext cx="5588593" cy="2385900"/>
          </a:xfrm>
          <a:prstGeom prst="rect">
            <a:avLst/>
          </a:prstGeom>
        </p:spPr>
      </p:pic>
    </p:spTree>
    <p:custDataLst>
      <p:tags r:id="rId1"/>
    </p:custDataLst>
    <p:extLst>
      <p:ext uri="{BB962C8B-B14F-4D97-AF65-F5344CB8AC3E}">
        <p14:creationId xmlns:p14="http://schemas.microsoft.com/office/powerpoint/2010/main" val="11632716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1201" y="464781"/>
            <a:ext cx="11173884" cy="612244"/>
          </a:xfrm>
        </p:spPr>
        <p:txBody>
          <a:bodyPr>
            <a:normAutofit fontScale="90000"/>
          </a:bodyPr>
          <a:lstStyle/>
          <a:p>
            <a:r>
              <a:rPr lang="en-US" sz="2800" dirty="0"/>
              <a:t>Why is it important to be a responsible research </a:t>
            </a:r>
            <a:r>
              <a:rPr lang="en-US" sz="2800" i="1" dirty="0"/>
              <a:t>consumer</a:t>
            </a:r>
            <a:r>
              <a:rPr lang="en-US" sz="2800" dirty="0"/>
              <a:t>?</a:t>
            </a:r>
            <a:br>
              <a:rPr lang="en-US" sz="2800" dirty="0"/>
            </a:br>
            <a:endParaRPr lang="en-US" sz="2600" dirty="0"/>
          </a:p>
        </p:txBody>
      </p:sp>
      <p:sp>
        <p:nvSpPr>
          <p:cNvPr id="3" name="Content Placeholder 2"/>
          <p:cNvSpPr>
            <a:spLocks noGrp="1"/>
          </p:cNvSpPr>
          <p:nvPr>
            <p:ph idx="1"/>
          </p:nvPr>
        </p:nvSpPr>
        <p:spPr>
          <a:xfrm>
            <a:off x="68381" y="1077025"/>
            <a:ext cx="11633200" cy="5591338"/>
          </a:xfrm>
        </p:spPr>
        <p:txBody>
          <a:bodyPr>
            <a:normAutofit/>
          </a:bodyPr>
          <a:lstStyle/>
          <a:p>
            <a:pPr lvl="1">
              <a:lnSpc>
                <a:spcPct val="120000"/>
              </a:lnSpc>
              <a:spcAft>
                <a:spcPts val="600"/>
              </a:spcAft>
            </a:pPr>
            <a:r>
              <a:rPr lang="en-US" sz="2200" dirty="0"/>
              <a:t>Example: facilitated communication; TT</a:t>
            </a:r>
          </a:p>
        </p:txBody>
      </p:sp>
      <p:pic>
        <p:nvPicPr>
          <p:cNvPr id="7" name="Picture 6" descr="howard-shane-double-blin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7391" y="2012223"/>
            <a:ext cx="6696228" cy="3123206"/>
          </a:xfrm>
          <a:prstGeom prst="rect">
            <a:avLst/>
          </a:prstGeom>
        </p:spPr>
      </p:pic>
      <p:pic>
        <p:nvPicPr>
          <p:cNvPr id="8" name="Picture 7" descr="image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178" y="2317033"/>
            <a:ext cx="4216672" cy="1856487"/>
          </a:xfrm>
          <a:prstGeom prst="rect">
            <a:avLst/>
          </a:prstGeom>
        </p:spPr>
      </p:pic>
      <p:pic>
        <p:nvPicPr>
          <p:cNvPr id="6" name="Picture 5">
            <a:extLst>
              <a:ext uri="{FF2B5EF4-FFF2-40B4-BE49-F238E27FC236}">
                <a16:creationId xmlns="" xmlns:a16="http://schemas.microsoft.com/office/drawing/2014/main" id="{287DC120-C577-43F9-BF6B-CB2F4E73B77C}"/>
              </a:ext>
            </a:extLst>
          </p:cNvPr>
          <p:cNvPicPr>
            <a:picLocks noChangeAspect="1"/>
          </p:cNvPicPr>
          <p:nvPr/>
        </p:nvPicPr>
        <p:blipFill>
          <a:blip r:embed="rId5"/>
          <a:stretch>
            <a:fillRect/>
          </a:stretch>
        </p:blipFill>
        <p:spPr>
          <a:xfrm>
            <a:off x="1191491" y="4632509"/>
            <a:ext cx="3560080" cy="1602036"/>
          </a:xfrm>
          <a:prstGeom prst="rect">
            <a:avLst/>
          </a:prstGeom>
        </p:spPr>
      </p:pic>
    </p:spTree>
    <p:extLst>
      <p:ext uri="{BB962C8B-B14F-4D97-AF65-F5344CB8AC3E}">
        <p14:creationId xmlns:p14="http://schemas.microsoft.com/office/powerpoint/2010/main" val="1948432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From L&amp;R, pp. 19-20</a:t>
            </a:r>
            <a:endParaRPr lang="en-US" dirty="0"/>
          </a:p>
        </p:txBody>
      </p:sp>
      <p:sp>
        <p:nvSpPr>
          <p:cNvPr id="3" name="Content Placeholder 2"/>
          <p:cNvSpPr>
            <a:spLocks noGrp="1"/>
          </p:cNvSpPr>
          <p:nvPr>
            <p:ph idx="1"/>
          </p:nvPr>
        </p:nvSpPr>
        <p:spPr>
          <a:xfrm>
            <a:off x="613490" y="2005439"/>
            <a:ext cx="10168128" cy="4522121"/>
          </a:xfrm>
        </p:spPr>
        <p:txBody>
          <a:bodyPr>
            <a:normAutofit fontScale="92500" lnSpcReduction="20000"/>
          </a:bodyPr>
          <a:lstStyle/>
          <a:p>
            <a:r>
              <a:rPr lang="en-US" dirty="0"/>
              <a:t>“Popular media debates on scientific matters can make it appear that we are constantly replacing one dogmatic conclusion with another, in light of some new piece of data or study.”</a:t>
            </a:r>
          </a:p>
          <a:p>
            <a:r>
              <a:rPr lang="en-US" dirty="0"/>
              <a:t>Instead, we need to remember that it’s more accurate to regard new evidence as </a:t>
            </a:r>
            <a:r>
              <a:rPr lang="en-US" i="1" dirty="0"/>
              <a:t>tipping the scales </a:t>
            </a:r>
            <a:r>
              <a:rPr lang="en-US" dirty="0"/>
              <a:t>one way or the other, with a conclusion becoming more or less likely as new evidence emerges.” </a:t>
            </a:r>
          </a:p>
          <a:p>
            <a:r>
              <a:rPr lang="en-US" dirty="0"/>
              <a:t>“Openness to correction and being incorrect is a key virtue that distinguishes science..” [from most other human endeavors or bodies of understanding]</a:t>
            </a:r>
          </a:p>
          <a:p>
            <a:endParaRPr lang="en-US" dirty="0" smtClean="0"/>
          </a:p>
          <a:p>
            <a:r>
              <a:rPr lang="en-US" dirty="0" smtClean="0"/>
              <a:t>“despite these complexities, there are some simple principles underlying [how science really works]” that everyone can benefit </a:t>
            </a:r>
            <a:r>
              <a:rPr lang="en-US" smtClean="0"/>
              <a:t>from understanding. </a:t>
            </a:r>
            <a:endParaRPr lang="en-US" dirty="0" smtClean="0"/>
          </a:p>
          <a:p>
            <a:pPr lvl="1"/>
            <a:r>
              <a:rPr lang="en-US" dirty="0" smtClean="0"/>
              <a:t>It is these underlying, pivotal principles you will learn today</a:t>
            </a:r>
          </a:p>
        </p:txBody>
      </p:sp>
    </p:spTree>
    <p:extLst>
      <p:ext uri="{BB962C8B-B14F-4D97-AF65-F5344CB8AC3E}">
        <p14:creationId xmlns:p14="http://schemas.microsoft.com/office/powerpoint/2010/main" val="4055952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Common Characteristics of Science </a:t>
            </a:r>
            <a:r>
              <a:rPr lang="en-US" sz="2400" dirty="0">
                <a:sym typeface="Wingdings"/>
              </a:rPr>
              <a:t> Translated into </a:t>
            </a:r>
            <a:r>
              <a:rPr lang="en-US" sz="2400" i="1" dirty="0"/>
              <a:t>Everyday </a:t>
            </a:r>
            <a:r>
              <a:rPr lang="en-US" sz="2400" dirty="0"/>
              <a:t>Critical Thinking Tools</a:t>
            </a:r>
          </a:p>
        </p:txBody>
      </p:sp>
      <p:sp>
        <p:nvSpPr>
          <p:cNvPr id="3" name="Text Placeholder 2"/>
          <p:cNvSpPr>
            <a:spLocks noGrp="1"/>
          </p:cNvSpPr>
          <p:nvPr>
            <p:ph type="body" sz="quarter" idx="10"/>
          </p:nvPr>
        </p:nvSpPr>
        <p:spPr/>
        <p:txBody>
          <a:bodyPr/>
          <a:lstStyle/>
          <a:p>
            <a:r>
              <a:rPr lang="en-US" dirty="0"/>
              <a:t>1. General “attitude” or approach </a:t>
            </a:r>
          </a:p>
          <a:p>
            <a:pPr lvl="1"/>
            <a:r>
              <a:rPr lang="en-US" sz="2400" dirty="0"/>
              <a:t>Evidence matters; willingness to change</a:t>
            </a:r>
          </a:p>
          <a:p>
            <a:pPr lvl="1"/>
            <a:r>
              <a:rPr lang="en-US" sz="2400" dirty="0"/>
              <a:t>Open-minded, skepticism</a:t>
            </a:r>
          </a:p>
        </p:txBody>
      </p:sp>
      <p:pic>
        <p:nvPicPr>
          <p:cNvPr id="6" name="Picture 5" descr="053ed39231a6d751dcfc3a172ae74ed1.jpg">
            <a:extLst>
              <a:ext uri="{FF2B5EF4-FFF2-40B4-BE49-F238E27FC236}">
                <a16:creationId xmlns="" xmlns:a16="http://schemas.microsoft.com/office/drawing/2014/main" id="{195A680A-0006-4323-8FF9-E68851DBC6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7562" y="3429000"/>
            <a:ext cx="4112519" cy="3127831"/>
          </a:xfrm>
          <a:prstGeom prst="rect">
            <a:avLst/>
          </a:prstGeom>
        </p:spPr>
      </p:pic>
    </p:spTree>
    <p:extLst>
      <p:ext uri="{BB962C8B-B14F-4D97-AF65-F5344CB8AC3E}">
        <p14:creationId xmlns:p14="http://schemas.microsoft.com/office/powerpoint/2010/main" val="26996034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 </a:t>
            </a:r>
            <a:r>
              <a:rPr lang="en-US" i="1" u="sng" dirty="0"/>
              <a:t>Systematic</a:t>
            </a:r>
            <a:r>
              <a:rPr lang="en-US" i="1" dirty="0"/>
              <a:t> Empiricism</a:t>
            </a:r>
          </a:p>
        </p:txBody>
      </p:sp>
      <p:sp>
        <p:nvSpPr>
          <p:cNvPr id="4" name="Slide Number Placeholder 3"/>
          <p:cNvSpPr>
            <a:spLocks noGrp="1"/>
          </p:cNvSpPr>
          <p:nvPr>
            <p:ph type="sldNum" sz="quarter" idx="12"/>
          </p:nvPr>
        </p:nvSpPr>
        <p:spPr/>
        <p:txBody>
          <a:bodyPr/>
          <a:lstStyle/>
          <a:p>
            <a:pPr>
              <a:defRPr/>
            </a:pPr>
            <a:fld id="{E4CD7A4C-6259-4953-BEFE-179476F80481}" type="slidenum">
              <a:rPr lang="en-US" smtClean="0"/>
              <a:pPr>
                <a:defRPr/>
              </a:pPr>
              <a:t>6</a:t>
            </a:fld>
            <a:endParaRPr lang="en-US"/>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34166"/>
          <a:stretch/>
        </p:blipFill>
        <p:spPr>
          <a:xfrm>
            <a:off x="6981411" y="3500232"/>
            <a:ext cx="3765944" cy="2856118"/>
          </a:xfrm>
          <a:prstGeom prst="rect">
            <a:avLst/>
          </a:prstGeom>
        </p:spPr>
      </p:pic>
      <p:sp>
        <p:nvSpPr>
          <p:cNvPr id="7" name="Content Placeholder 6"/>
          <p:cNvSpPr>
            <a:spLocks noGrp="1"/>
          </p:cNvSpPr>
          <p:nvPr>
            <p:ph idx="1"/>
          </p:nvPr>
        </p:nvSpPr>
        <p:spPr>
          <a:xfrm>
            <a:off x="898753" y="2059806"/>
            <a:ext cx="9446444" cy="914188"/>
          </a:xfrm>
        </p:spPr>
        <p:txBody>
          <a:bodyPr/>
          <a:lstStyle/>
          <a:p>
            <a:r>
              <a:rPr lang="en-US" dirty="0"/>
              <a:t>But will just any old observation do?  What have we learned all term long? </a:t>
            </a:r>
          </a:p>
        </p:txBody>
      </p:sp>
      <p:pic>
        <p:nvPicPr>
          <p:cNvPr id="9" name="Content Placeholder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306" y="3782271"/>
            <a:ext cx="5054871" cy="2511639"/>
          </a:xfrm>
          <a:prstGeom prst="rect">
            <a:avLst/>
          </a:prstGeom>
        </p:spPr>
      </p:pic>
    </p:spTree>
    <p:extLst>
      <p:ext uri="{BB962C8B-B14F-4D97-AF65-F5344CB8AC3E}">
        <p14:creationId xmlns:p14="http://schemas.microsoft.com/office/powerpoint/2010/main" val="35583187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042400" y="6327966"/>
            <a:ext cx="2844800" cy="365125"/>
          </a:xfrm>
        </p:spPr>
        <p:txBody>
          <a:bodyPr/>
          <a:lstStyle/>
          <a:p>
            <a:pPr>
              <a:defRPr/>
            </a:pPr>
            <a:fld id="{F2123D24-548B-4CD4-B714-A4E08220E304}" type="slidenum">
              <a:rPr lang="en-US" smtClean="0"/>
              <a:pPr>
                <a:defRPr/>
              </a:pPr>
              <a:t>7</a:t>
            </a:fld>
            <a:endParaRPr lang="en-US"/>
          </a:p>
        </p:txBody>
      </p:sp>
      <p:pic>
        <p:nvPicPr>
          <p:cNvPr id="7" name="Picture 6" descr="candy-corn.jpg"/>
          <p:cNvPicPr>
            <a:picLocks noChangeAspect="1"/>
          </p:cNvPicPr>
          <p:nvPr/>
        </p:nvPicPr>
        <p:blipFill>
          <a:blip r:embed="rId4" cstate="print"/>
          <a:stretch>
            <a:fillRect/>
          </a:stretch>
        </p:blipFill>
        <p:spPr>
          <a:xfrm>
            <a:off x="554182" y="526473"/>
            <a:ext cx="4388256" cy="2209800"/>
          </a:xfrm>
          <a:prstGeom prst="rect">
            <a:avLst/>
          </a:prstGeom>
        </p:spPr>
      </p:pic>
      <p:pic>
        <p:nvPicPr>
          <p:cNvPr id="8" name="Picture 7" descr="sugar-and-hyperactivity-in-your-child-300x198.png"/>
          <p:cNvPicPr>
            <a:picLocks noChangeAspect="1"/>
          </p:cNvPicPr>
          <p:nvPr/>
        </p:nvPicPr>
        <p:blipFill>
          <a:blip r:embed="rId5" cstate="print"/>
          <a:stretch>
            <a:fillRect/>
          </a:stretch>
        </p:blipFill>
        <p:spPr>
          <a:xfrm>
            <a:off x="5255240" y="381000"/>
            <a:ext cx="6157576" cy="3048000"/>
          </a:xfrm>
          <a:prstGeom prst="rect">
            <a:avLst/>
          </a:prstGeom>
        </p:spPr>
      </p:pic>
      <p:sp>
        <p:nvSpPr>
          <p:cNvPr id="4" name="TPPolling"/>
          <p:cNvSpPr/>
          <p:nvPr/>
        </p:nvSpPr>
        <p:spPr>
          <a:xfrm>
            <a:off x="0" y="0"/>
            <a:ext cx="16933" cy="12700"/>
          </a:xfrm>
          <a:prstGeom prst="rect">
            <a:avLst/>
          </a:prstGeom>
          <a:solidFill>
            <a:schemeClr val="accent1">
              <a:alpha val="10000"/>
            </a:scheme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 xmlns:a16="http://schemas.microsoft.com/office/drawing/2014/main" id="{7D8A895C-4415-4666-A722-13929D8A69C3}"/>
              </a:ext>
            </a:extLst>
          </p:cNvPr>
          <p:cNvPicPr>
            <a:picLocks noChangeAspect="1"/>
          </p:cNvPicPr>
          <p:nvPr/>
        </p:nvPicPr>
        <p:blipFill>
          <a:blip r:embed="rId6"/>
          <a:stretch>
            <a:fillRect/>
          </a:stretch>
        </p:blipFill>
        <p:spPr>
          <a:xfrm>
            <a:off x="4636656" y="4121728"/>
            <a:ext cx="4017767" cy="2006600"/>
          </a:xfrm>
          <a:prstGeom prst="rect">
            <a:avLst/>
          </a:prstGeom>
        </p:spPr>
      </p:pic>
      <p:pic>
        <p:nvPicPr>
          <p:cNvPr id="13" name="Picture 12">
            <a:extLst>
              <a:ext uri="{FF2B5EF4-FFF2-40B4-BE49-F238E27FC236}">
                <a16:creationId xmlns="" xmlns:a16="http://schemas.microsoft.com/office/drawing/2014/main" id="{0EF0A846-12AE-4FC3-A984-0004951833F2}"/>
              </a:ext>
            </a:extLst>
          </p:cNvPr>
          <p:cNvPicPr>
            <a:picLocks noChangeAspect="1"/>
          </p:cNvPicPr>
          <p:nvPr/>
        </p:nvPicPr>
        <p:blipFill>
          <a:blip r:embed="rId7"/>
          <a:stretch>
            <a:fillRect/>
          </a:stretch>
        </p:blipFill>
        <p:spPr>
          <a:xfrm>
            <a:off x="1339640" y="3429000"/>
            <a:ext cx="2506133" cy="2819400"/>
          </a:xfrm>
          <a:prstGeom prst="rect">
            <a:avLst/>
          </a:prstGeom>
        </p:spPr>
      </p:pic>
    </p:spTree>
    <p:custDataLst>
      <p:tags r:id="rId1"/>
    </p:custDataLst>
    <p:extLst>
      <p:ext uri="{BB962C8B-B14F-4D97-AF65-F5344CB8AC3E}">
        <p14:creationId xmlns:p14="http://schemas.microsoft.com/office/powerpoint/2010/main" val="15942815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7861" y="507715"/>
            <a:ext cx="11762409" cy="914400"/>
          </a:xfrm>
        </p:spPr>
        <p:txBody>
          <a:bodyPr>
            <a:normAutofit fontScale="90000"/>
          </a:bodyPr>
          <a:lstStyle/>
          <a:p>
            <a:r>
              <a:rPr lang="en-US" dirty="0"/>
              <a:t>Empirical: How do we collect empirical objective evidence in Psychology?</a:t>
            </a:r>
          </a:p>
        </p:txBody>
      </p:sp>
      <p:sp>
        <p:nvSpPr>
          <p:cNvPr id="3" name="Content Placeholder 2"/>
          <p:cNvSpPr>
            <a:spLocks noGrp="1"/>
          </p:cNvSpPr>
          <p:nvPr>
            <p:ph idx="1"/>
          </p:nvPr>
        </p:nvSpPr>
        <p:spPr>
          <a:xfrm>
            <a:off x="1107210" y="2783042"/>
            <a:ext cx="6815395" cy="3362010"/>
          </a:xfrm>
        </p:spPr>
        <p:txBody>
          <a:bodyPr>
            <a:normAutofit/>
          </a:bodyPr>
          <a:lstStyle/>
          <a:p>
            <a:r>
              <a:rPr lang="en-US" sz="3200" dirty="0"/>
              <a:t>Inference</a:t>
            </a:r>
          </a:p>
        </p:txBody>
      </p:sp>
      <p:sp>
        <p:nvSpPr>
          <p:cNvPr id="4" name="Slide Number Placeholder 3"/>
          <p:cNvSpPr>
            <a:spLocks noGrp="1"/>
          </p:cNvSpPr>
          <p:nvPr>
            <p:ph type="sldNum" sz="quarter" idx="12"/>
          </p:nvPr>
        </p:nvSpPr>
        <p:spPr/>
        <p:txBody>
          <a:bodyPr/>
          <a:lstStyle/>
          <a:p>
            <a:pPr>
              <a:defRPr/>
            </a:pPr>
            <a:fld id="{E4CD7A4C-6259-4953-BEFE-179476F80481}" type="slidenum">
              <a:rPr lang="en-US" smtClean="0"/>
              <a:pPr>
                <a:defRPr/>
              </a:pPr>
              <a:t>8</a:t>
            </a:fld>
            <a:endParaRPr lang="en-US"/>
          </a:p>
        </p:txBody>
      </p:sp>
      <p:pic>
        <p:nvPicPr>
          <p:cNvPr id="5" name="Picture 4"/>
          <p:cNvPicPr>
            <a:picLocks noChangeAspect="1"/>
          </p:cNvPicPr>
          <p:nvPr/>
        </p:nvPicPr>
        <p:blipFill>
          <a:blip r:embed="rId3"/>
          <a:stretch>
            <a:fillRect/>
          </a:stretch>
        </p:blipFill>
        <p:spPr>
          <a:xfrm>
            <a:off x="4137013" y="2636864"/>
            <a:ext cx="6309314" cy="3154658"/>
          </a:xfrm>
          <a:prstGeom prst="rect">
            <a:avLst/>
          </a:prstGeom>
        </p:spPr>
      </p:pic>
    </p:spTree>
    <p:extLst>
      <p:ext uri="{BB962C8B-B14F-4D97-AF65-F5344CB8AC3E}">
        <p14:creationId xmlns:p14="http://schemas.microsoft.com/office/powerpoint/2010/main" val="1217730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711200" y="392349"/>
            <a:ext cx="10058400" cy="990600"/>
          </a:xfrm>
        </p:spPr>
        <p:txBody>
          <a:bodyPr/>
          <a:lstStyle/>
          <a:p>
            <a:pPr eaLnBrk="1" hangingPunct="1"/>
            <a:r>
              <a:rPr lang="en-US" dirty="0"/>
              <a:t>Testable: </a:t>
            </a:r>
            <a:r>
              <a:rPr lang="en-US" i="1" dirty="0"/>
              <a:t>Falsifiable</a:t>
            </a:r>
          </a:p>
        </p:txBody>
      </p:sp>
      <p:sp>
        <p:nvSpPr>
          <p:cNvPr id="618499" name="Rectangle 3"/>
          <p:cNvSpPr>
            <a:spLocks noGrp="1" noChangeArrowheads="1"/>
          </p:cNvSpPr>
          <p:nvPr>
            <p:ph idx="1"/>
          </p:nvPr>
        </p:nvSpPr>
        <p:spPr>
          <a:xfrm>
            <a:off x="444140" y="1623628"/>
            <a:ext cx="8096356" cy="4984990"/>
          </a:xfrm>
        </p:spPr>
        <p:txBody>
          <a:bodyPr>
            <a:normAutofit fontScale="92500" lnSpcReduction="10000"/>
          </a:bodyPr>
          <a:lstStyle/>
          <a:p>
            <a:pPr>
              <a:lnSpc>
                <a:spcPct val="100000"/>
              </a:lnSpc>
              <a:spcAft>
                <a:spcPts val="2400"/>
              </a:spcAft>
            </a:pPr>
            <a:r>
              <a:rPr lang="en-US" sz="2800" dirty="0"/>
              <a:t>Karl Popper: </a:t>
            </a:r>
            <a:r>
              <a:rPr lang="en-GB" sz="2800" dirty="0">
                <a:ea typeface="ＭＳ Ｐゴシック" pitchFamily="-1" charset="-128"/>
              </a:rPr>
              <a:t>"statements or systems of statements, in order to be ranked as scientific, must be capable of conflicting with possible, or conceivable observations.” </a:t>
            </a:r>
            <a:endParaRPr lang="en-US" sz="2800" dirty="0"/>
          </a:p>
          <a:p>
            <a:pPr>
              <a:lnSpc>
                <a:spcPct val="100000"/>
              </a:lnSpc>
              <a:spcAft>
                <a:spcPts val="2400"/>
              </a:spcAft>
            </a:pPr>
            <a:r>
              <a:rPr lang="en-US" sz="2800" dirty="0"/>
              <a:t>Principle of falsifiability: A claim must be </a:t>
            </a:r>
            <a:r>
              <a:rPr lang="en-US" sz="2800" i="1" dirty="0"/>
              <a:t>capable of </a:t>
            </a:r>
            <a:r>
              <a:rPr lang="en-US" sz="2800" dirty="0"/>
              <a:t>being refuted/disconfirmed by counter-evidence.  </a:t>
            </a:r>
          </a:p>
          <a:p>
            <a:pPr lvl="2">
              <a:lnSpc>
                <a:spcPct val="100000"/>
              </a:lnSpc>
              <a:spcAft>
                <a:spcPts val="2400"/>
              </a:spcAft>
            </a:pPr>
            <a:r>
              <a:rPr lang="en-US" sz="2200" dirty="0"/>
              <a:t>“Good science requires that we’re willing to be wrong and even that we seek opportunities to discover where we are wrong. In doing so, beliefs that are tested and survive that testing can be regarded as more reliable than they were before surviving the tests.” L&amp;R, p. 24</a:t>
            </a:r>
          </a:p>
          <a:p>
            <a:pPr>
              <a:lnSpc>
                <a:spcPct val="100000"/>
              </a:lnSpc>
              <a:spcAft>
                <a:spcPts val="2400"/>
              </a:spcAft>
            </a:pPr>
            <a:endParaRPr lang="en-US" sz="2800" dirty="0"/>
          </a:p>
        </p:txBody>
      </p:sp>
      <p:sp>
        <p:nvSpPr>
          <p:cNvPr id="3" name="Slide Number Placeholder 2"/>
          <p:cNvSpPr>
            <a:spLocks noGrp="1"/>
          </p:cNvSpPr>
          <p:nvPr>
            <p:ph type="sldNum" sz="quarter" idx="12"/>
          </p:nvPr>
        </p:nvSpPr>
        <p:spPr/>
        <p:txBody>
          <a:bodyPr/>
          <a:lstStyle/>
          <a:p>
            <a:pPr>
              <a:defRPr/>
            </a:pPr>
            <a:fld id="{E4CD7A4C-6259-4953-BEFE-179476F80481}" type="slidenum">
              <a:rPr lang="en-US" smtClean="0"/>
              <a:pPr>
                <a:defRPr/>
              </a:pPr>
              <a:t>9</a:t>
            </a:fld>
            <a:endParaRPr lang="en-US"/>
          </a:p>
        </p:txBody>
      </p:sp>
      <p:pic>
        <p:nvPicPr>
          <p:cNvPr id="5" name="Picture 4">
            <a:extLst>
              <a:ext uri="{FF2B5EF4-FFF2-40B4-BE49-F238E27FC236}">
                <a16:creationId xmlns="" xmlns:a16="http://schemas.microsoft.com/office/drawing/2014/main" id="{5DF48C28-42F7-419B-B7F7-29D50414506A}"/>
              </a:ext>
            </a:extLst>
          </p:cNvPr>
          <p:cNvPicPr>
            <a:picLocks noChangeAspect="1"/>
          </p:cNvPicPr>
          <p:nvPr/>
        </p:nvPicPr>
        <p:blipFill>
          <a:blip r:embed="rId3"/>
          <a:stretch>
            <a:fillRect/>
          </a:stretch>
        </p:blipFill>
        <p:spPr>
          <a:xfrm>
            <a:off x="8304968" y="2182091"/>
            <a:ext cx="3655668" cy="2061682"/>
          </a:xfrm>
          <a:prstGeom prst="rect">
            <a:avLst/>
          </a:prstGeom>
        </p:spPr>
      </p:pic>
    </p:spTree>
    <p:extLst>
      <p:ext uri="{BB962C8B-B14F-4D97-AF65-F5344CB8AC3E}">
        <p14:creationId xmlns:p14="http://schemas.microsoft.com/office/powerpoint/2010/main" val="3214390300"/>
      </p:ext>
    </p:extLst>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84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849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1849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8499"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LIVECHARTING" val="False"/>
  <p:tag name="TYPE" val="TrueFalse"/>
  <p:tag name="AUTOOPENPOLL" val="True"/>
  <p:tag name="AUTOFORMATCHART" val="True"/>
  <p:tag name="TPQUESTIONXML" val="﻿&lt;?xml version=&quot;1.0&quot; encoding=&quot;utf-8&quot;?&gt;&#10;&lt;questionlist&gt;&#10;    &lt;properties&gt;&#10;        &lt;guid&gt;1CCEE0B9F0F746FD8B78F7BAD5A61B48&lt;/guid&gt;&#10;        &lt;description /&gt;&#10;        &lt;date&gt;8/26/2013 10:21:50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showresults&gt;True&lt;/showresults&gt;&#10;        &lt;countdowntime&gt;30&lt;/countdowntime&gt;&#10;        &lt;responsegrid&gt;0&lt;/responsegrid&gt;&#10;    &lt;/questionlisttemplate&gt;&#10;    &lt;questions&gt;&#10;        &lt;multichoice&gt;&#10;            &lt;guid&gt;39254372E371482D969FE048651DCDBC&lt;/guid&gt;&#10;            &lt;repollguid&gt;D18DDA1ADCA1476A9C6EB56CBDE88E44&lt;/repollguid&gt;&#10;            &lt;sourceid&gt;7D6F1005AE60461F95F190F0A1655D79&lt;/sourceid&gt;&#10;            &lt;questiontext&gt;p2. Does eating sugar/sweets make children hyperactive?&lt;/questiontext&gt;&#10;            &lt;showresults&gt;True&lt;/showresults&gt;&#10;            &lt;responsegrid&gt;0&lt;/responsegrid&gt;&#10;            &lt;countdowntimer&gt;False&lt;/countdowntimer&gt;&#10;            &lt;countdowntime&gt;30&lt;/countdowntime&gt;&#10;            &lt;correctvalue&gt;1&lt;/correctvalue&gt;&#10;            &lt;incorrectvalue&gt;1&lt;/incorrectvalue&gt;&#10;            &lt;responselimit&gt;1&lt;/responselimit&gt;&#10;            &lt;bulletstyle&gt;2&lt;/bulletstyle&gt;&#10;            &lt;correctanswerindicator&gt;True&lt;/correctanswerindicator&gt;&#10;            &lt;truefalse&gt;True&lt;/truefalse&gt;&#10;            &lt;answers&gt;&#10;                &lt;answer&gt;&#10;                    &lt;guid&gt;82F2608304684C1D8B9A6E5A7794E050&lt;/guid&gt;&#10;                    &lt;answertext&gt;True&lt;/answertext&gt;&#10;                    &lt;valuetype&gt;0&lt;/valuetype&gt;&#10;                &lt;/answer&gt;&#10;                &lt;answer&gt;&#10;                    &lt;guid&gt;43C3186F60CB45E8AB91AB8C157874F0&lt;/guid&gt;&#10;                    &lt;answertext&gt;False&lt;/answertext&gt;&#10;                    &lt;valuetype&gt;0&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AccentBoxVTI">
  <a:themeElements>
    <a:clrScheme name="AnalogousFromDarkSeedRightStep">
      <a:dk1>
        <a:srgbClr val="000000"/>
      </a:dk1>
      <a:lt1>
        <a:srgbClr val="FFFFFF"/>
      </a:lt1>
      <a:dk2>
        <a:srgbClr val="1B3028"/>
      </a:dk2>
      <a:lt2>
        <a:srgbClr val="F3F0F1"/>
      </a:lt2>
      <a:accent1>
        <a:srgbClr val="46B28B"/>
      </a:accent1>
      <a:accent2>
        <a:srgbClr val="3BABB1"/>
      </a:accent2>
      <a:accent3>
        <a:srgbClr val="4D8CC3"/>
      </a:accent3>
      <a:accent4>
        <a:srgbClr val="424FB4"/>
      </a:accent4>
      <a:accent5>
        <a:srgbClr val="704DC3"/>
      </a:accent5>
      <a:accent6>
        <a:srgbClr val="903BB1"/>
      </a:accent6>
      <a:hlink>
        <a:srgbClr val="839030"/>
      </a:hlink>
      <a:folHlink>
        <a:srgbClr val="7F7F7F"/>
      </a:folHlink>
    </a:clrScheme>
    <a:fontScheme name="Avenir">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AccentBoxVTI" id="{9F778A78-DC9A-453A-A82D-A75CAD503E15}" vid="{EA961113-7CC4-4569-8A6A-7BC2C1E2F4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4946</TotalTime>
  <Words>1245</Words>
  <Application>Microsoft Macintosh PowerPoint</Application>
  <PresentationFormat>Custom</PresentationFormat>
  <Paragraphs>166</Paragraphs>
  <Slides>25</Slides>
  <Notes>25</Notes>
  <HiddenSlides>0</HiddenSlides>
  <MMClips>1</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AccentBoxVTI</vt:lpstr>
      <vt:lpstr>The Research Process: Scientific thinking YOU CAN USE IN EVERYDAY LIFE</vt:lpstr>
      <vt:lpstr>Outline</vt:lpstr>
      <vt:lpstr>Why is it important to be a responsible research consumer? </vt:lpstr>
      <vt:lpstr>From L&amp;R, pp. 19-20</vt:lpstr>
      <vt:lpstr>Common Characteristics of Science  Translated into Everyday Critical Thinking Tools</vt:lpstr>
      <vt:lpstr>Objective: Systematic Empiricism</vt:lpstr>
      <vt:lpstr>PowerPoint Presentation</vt:lpstr>
      <vt:lpstr>Empirical: How do we collect empirical objective evidence in Psychology?</vt:lpstr>
      <vt:lpstr>Testable: Falsifiable</vt:lpstr>
      <vt:lpstr>Falsifiability</vt:lpstr>
      <vt:lpstr>Falsifiability = Specific, testable predictions</vt:lpstr>
      <vt:lpstr>What do you think?</vt:lpstr>
      <vt:lpstr>A couple of ways the criterion of falsifiability is  side-stepped</vt:lpstr>
      <vt:lpstr>PowerPoint Presentation</vt:lpstr>
      <vt:lpstr>Hypotheses</vt:lpstr>
      <vt:lpstr>Misconception alert: “Just a Theory”</vt:lpstr>
      <vt:lpstr>What is a theory </vt:lpstr>
      <vt:lpstr>What is a theory? </vt:lpstr>
      <vt:lpstr>A visual analogy for you</vt:lpstr>
      <vt:lpstr>Occam’s Razor / Principle of Parsimony</vt:lpstr>
      <vt:lpstr>Principles of Conservatism-Connectivity   </vt:lpstr>
      <vt:lpstr>Proof and Disproof in Science</vt:lpstr>
      <vt:lpstr>If not Proof or Disproof, then what?</vt:lpstr>
      <vt:lpstr>Scientists Make it Public:  the Publication Process = Self-Correcting</vt:lpstr>
      <vt:lpstr>From Journal to Journalism – A few more cautions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Racial Bias in Estimates of Physical Distance and Formidability</dc:title>
  <dc:creator>khearn7614@gmail.com</dc:creator>
  <cp:lastModifiedBy>Shane Pitts</cp:lastModifiedBy>
  <cp:revision>71</cp:revision>
  <cp:lastPrinted>2021-11-04T17:27:57Z</cp:lastPrinted>
  <dcterms:created xsi:type="dcterms:W3CDTF">2021-04-15T14:06:09Z</dcterms:created>
  <dcterms:modified xsi:type="dcterms:W3CDTF">2022-04-25T21:25:13Z</dcterms:modified>
</cp:coreProperties>
</file>