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2"/>
  </p:notesMasterIdLst>
  <p:sldIdLst>
    <p:sldId id="305" r:id="rId2"/>
    <p:sldId id="279" r:id="rId3"/>
    <p:sldId id="266" r:id="rId4"/>
    <p:sldId id="265" r:id="rId5"/>
    <p:sldId id="261" r:id="rId6"/>
    <p:sldId id="274" r:id="rId7"/>
    <p:sldId id="281" r:id="rId8"/>
    <p:sldId id="263" r:id="rId9"/>
    <p:sldId id="306" r:id="rId10"/>
    <p:sldId id="273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10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3F86E0-59DE-4D07-B2D9-3BDE9B85B38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5CF465-E4AE-4131-A2BB-A4BC36C12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716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778F3D2-5EC6-4D2D-877E-0A6AC158A5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87507-24A6-4849-B8CD-74051B5350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5FC6196-7DC2-4D9E-949A-B4DD1BF202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0E9EE62-6140-415A-BF86-B63ABC1AA4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85BD28E-1EB8-4733-A88B-2880766168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2113D-B908-47E5-8009-6058B073F7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9A20960-F72D-411B-BA5E-010E500EA1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4C6CE97-EF0F-4B4B-B85A-972D42A4B2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270CB48-E062-48C7-8177-78335C625A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663756B-E51A-4A5B-8361-1ACC211126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12AE36-EB1E-4CBE-9743-C5D1E720F91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B23B646-3B14-4008-A13A-3E1E691DBA7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8r1X-x1pYt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9pjNeE57xaY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Buzzed Chapter 11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Steroids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5407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Are they Addictive?</a:t>
            </a:r>
            <a:endParaRPr lang="en-US" sz="3600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There are withdrawal symptoms when their use is stopped.</a:t>
            </a:r>
          </a:p>
          <a:p>
            <a:r>
              <a:rPr lang="en-US" dirty="0" smtClean="0"/>
              <a:t>There is compulsive use despite negative consequences in some people.</a:t>
            </a:r>
          </a:p>
          <a:p>
            <a:r>
              <a:rPr lang="en-US" dirty="0" smtClean="0"/>
              <a:t>They don’t seem to activate the pleasure pathway as other drugs do.</a:t>
            </a:r>
          </a:p>
          <a:p>
            <a:r>
              <a:rPr lang="en-US" dirty="0" smtClean="0">
                <a:hlinkClick r:id="rId2"/>
              </a:rPr>
              <a:t>https://www.youtube.com/watch?v=8r1X-x1pYtg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 bldLvl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Definitions</a:t>
            </a:r>
            <a:endParaRPr lang="en-US" dirty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2800" u="sng" dirty="0" smtClean="0"/>
              <a:t>Steroid</a:t>
            </a:r>
            <a:r>
              <a:rPr lang="en-US" sz="2800" dirty="0" smtClean="0"/>
              <a:t> – any of a number of bodily hormones, including testosterone, estrogen, cortisol, that share a portion of their chemical structure.</a:t>
            </a:r>
          </a:p>
          <a:p>
            <a:pPr>
              <a:buFontTx/>
              <a:buNone/>
            </a:pPr>
            <a:endParaRPr lang="en-US" sz="2800" dirty="0"/>
          </a:p>
          <a:p>
            <a:pPr>
              <a:buFontTx/>
              <a:buNone/>
            </a:pPr>
            <a:r>
              <a:rPr lang="en-US" sz="2800" u="sng" dirty="0" smtClean="0"/>
              <a:t>Anabolic</a:t>
            </a:r>
            <a:r>
              <a:rPr lang="en-US" sz="2800" dirty="0" smtClean="0"/>
              <a:t> – ability to promote muscle growth</a:t>
            </a:r>
          </a:p>
          <a:p>
            <a:pPr>
              <a:buFontTx/>
              <a:buNone/>
            </a:pPr>
            <a:endParaRPr lang="en-US" sz="2800" dirty="0"/>
          </a:p>
          <a:p>
            <a:pPr>
              <a:buFontTx/>
              <a:buNone/>
            </a:pPr>
            <a:r>
              <a:rPr lang="en-US" sz="2800" u="sng" dirty="0" smtClean="0"/>
              <a:t>Anabolic Steroids</a:t>
            </a:r>
            <a:r>
              <a:rPr lang="en-US" sz="2800" dirty="0" smtClean="0"/>
              <a:t> – testosterone and drugs that act like it, e.g. </a:t>
            </a:r>
            <a:r>
              <a:rPr lang="en-US" sz="2800" dirty="0" err="1" smtClean="0"/>
              <a:t>methyltestosterone</a:t>
            </a:r>
            <a:r>
              <a:rPr lang="en-US" sz="2800" dirty="0" smtClean="0"/>
              <a:t>, </a:t>
            </a:r>
            <a:r>
              <a:rPr lang="en-US" sz="2800" dirty="0" err="1" smtClean="0"/>
              <a:t>Anadrol</a:t>
            </a:r>
            <a:r>
              <a:rPr lang="en-US" sz="2800" dirty="0" smtClean="0"/>
              <a:t>, </a:t>
            </a:r>
            <a:r>
              <a:rPr lang="en-US" sz="2800" dirty="0" err="1" smtClean="0"/>
              <a:t>androstenedione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Testosterone</a:t>
            </a:r>
            <a:endParaRPr lang="en-US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</a:pPr>
            <a:r>
              <a:rPr lang="en-US" sz="2800" dirty="0" smtClean="0"/>
              <a:t>Present in males during fetal period </a:t>
            </a:r>
          </a:p>
          <a:p>
            <a:pPr marL="883920" lvl="1" indent="-609600">
              <a:lnSpc>
                <a:spcPct val="90000"/>
              </a:lnSpc>
            </a:pPr>
            <a:r>
              <a:rPr lang="en-US" sz="2400" dirty="0" smtClean="0"/>
              <a:t>To develop male genitalia</a:t>
            </a:r>
          </a:p>
          <a:p>
            <a:pPr marL="883920" lvl="1" indent="-609600">
              <a:lnSpc>
                <a:spcPct val="90000"/>
              </a:lnSpc>
            </a:pPr>
            <a:r>
              <a:rPr lang="en-US" sz="2400" dirty="0" smtClean="0"/>
              <a:t>To differentiate the brain 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dirty="0" smtClean="0"/>
              <a:t>During puberty</a:t>
            </a:r>
          </a:p>
          <a:p>
            <a:pPr marL="883920" lvl="1" indent="-609600">
              <a:lnSpc>
                <a:spcPct val="90000"/>
              </a:lnSpc>
            </a:pPr>
            <a:r>
              <a:rPr lang="en-US" sz="2400" dirty="0" smtClean="0"/>
              <a:t>Causes development of secondary sex characteristics, such as growth in height, growth of body hair, lowering of voice, genital development, acne, muscle growth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dirty="0" smtClean="0"/>
              <a:t>Women have Testosterone too, but at much lower levels than men.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 bldLvl="3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Medical Uses of Testosterone</a:t>
            </a:r>
            <a:endParaRPr lang="en-US" sz="4000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</a:pPr>
            <a:r>
              <a:rPr lang="en-US" sz="3600" dirty="0" smtClean="0"/>
              <a:t>To treat men who’s bodies don’t produce enough due to disease or surgical removal of testes</a:t>
            </a:r>
          </a:p>
          <a:p>
            <a:pPr marL="609600" indent="-609600">
              <a:lnSpc>
                <a:spcPct val="90000"/>
              </a:lnSpc>
            </a:pPr>
            <a:r>
              <a:rPr lang="en-US" sz="3600" dirty="0" smtClean="0"/>
              <a:t>To facilitate tissue growth in burn patients</a:t>
            </a:r>
          </a:p>
          <a:p>
            <a:pPr marL="609600" indent="-609600">
              <a:lnSpc>
                <a:spcPct val="90000"/>
              </a:lnSpc>
            </a:pPr>
            <a:r>
              <a:rPr lang="en-US" sz="3600" dirty="0" smtClean="0"/>
              <a:t>To treat severe weight loss in AIDS patients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bldLvl="3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marL="609600" indent="-609600"/>
            <a:r>
              <a:rPr lang="en-US" sz="3600" dirty="0" smtClean="0"/>
              <a:t>In the 50’s and 60’s, Communist countries of Eastern Europe used steroids to improve athletic performance.</a:t>
            </a:r>
          </a:p>
          <a:p>
            <a:pPr marL="609600" indent="-609600"/>
            <a:r>
              <a:rPr lang="en-US" sz="3600" dirty="0" smtClean="0"/>
              <a:t>By early 70’s, steroid use very common in middle and short distance running, field events, and weight lifters.</a:t>
            </a:r>
          </a:p>
          <a:p>
            <a:pPr marL="609600" indent="-609600"/>
            <a:r>
              <a:rPr lang="en-US" sz="3600" dirty="0" smtClean="0"/>
              <a:t>Use of anabolic steroids in Olympic Competition was banned in 1976.</a:t>
            </a:r>
          </a:p>
          <a:p>
            <a:pPr marL="609600" indent="-609600"/>
            <a:r>
              <a:rPr lang="en-US" sz="3600" dirty="0" smtClean="0"/>
              <a:t>MLB did not ban until 1991, and didn’t get testing program in place until 2003.</a:t>
            </a:r>
          </a:p>
          <a:p>
            <a:pPr marL="609600" indent="-609600"/>
            <a:r>
              <a:rPr lang="en-US" sz="3600" dirty="0" smtClean="0"/>
              <a:t>Now, a lot of “underground” use of steroids and “shell game” to avoid testing positive.</a:t>
            </a:r>
          </a:p>
          <a:p>
            <a:pPr marL="609600" indent="-609600"/>
            <a:r>
              <a:rPr lang="en-US" sz="3600" dirty="0" smtClean="0"/>
              <a:t>They are classified as  Schedule III drugs.</a:t>
            </a:r>
          </a:p>
          <a:p>
            <a:pPr marL="609600" indent="-609600"/>
            <a:r>
              <a:rPr lang="en-US" sz="3600" dirty="0" smtClean="0">
                <a:hlinkClick r:id="rId2"/>
              </a:rPr>
              <a:t>https://www.youtube.com/watch?v=9pjNeE57xaY</a:t>
            </a:r>
            <a:endParaRPr lang="en-US" sz="3600" dirty="0"/>
          </a:p>
          <a:p>
            <a:pPr marL="609600" indent="-609600">
              <a:buFontTx/>
              <a:buNone/>
            </a:pPr>
            <a:r>
              <a:rPr lang="en-US" dirty="0"/>
              <a:t>	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bldLvl="3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of Steroids</a:t>
            </a:r>
            <a:endParaRPr lang="en-US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Taken as pills, by injection, </a:t>
            </a:r>
            <a:r>
              <a:rPr lang="en-US" sz="2800" dirty="0" smtClean="0"/>
              <a:t>cream </a:t>
            </a:r>
            <a:r>
              <a:rPr lang="en-US" sz="2800" dirty="0" smtClean="0"/>
              <a:t>or patch on skin.</a:t>
            </a:r>
          </a:p>
          <a:p>
            <a:r>
              <a:rPr lang="en-US" sz="2800" dirty="0" smtClean="0"/>
              <a:t>In normal men, steady levels over time.  </a:t>
            </a:r>
          </a:p>
          <a:p>
            <a:r>
              <a:rPr lang="en-US" sz="2800" dirty="0" smtClean="0"/>
              <a:t>Athletes usually use a stacking regimen; 4-18 week cycle, starting with low doses, gradually increasing dosage every few week, take some weeks off.</a:t>
            </a:r>
          </a:p>
          <a:p>
            <a:r>
              <a:rPr lang="en-US" sz="2800" dirty="0" smtClean="0"/>
              <a:t>Amounts are way more than for medical use.  Estimated to be 10-100 times the normal medical dose.</a:t>
            </a:r>
          </a:p>
          <a:p>
            <a:r>
              <a:rPr lang="en-US" sz="2800" dirty="0" smtClean="0"/>
              <a:t>This </a:t>
            </a:r>
            <a:r>
              <a:rPr lang="en-US" sz="2800" dirty="0" smtClean="0"/>
              <a:t>might prevent muscle </a:t>
            </a:r>
            <a:r>
              <a:rPr lang="en-US" sz="2800" dirty="0" smtClean="0"/>
              <a:t>breakdown, in addition to muscle building effect.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 bldLvl="3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they work?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They definitely improve muscle deposition in women, but also in men at large doses used by athletes.  More muscle deposition in upper body.</a:t>
            </a:r>
          </a:p>
          <a:p>
            <a:r>
              <a:rPr lang="en-US" dirty="0" smtClean="0"/>
              <a:t>There </a:t>
            </a:r>
            <a:r>
              <a:rPr lang="en-US" dirty="0" smtClean="0"/>
              <a:t>are plenty of anecdotal reports that they do.</a:t>
            </a:r>
          </a:p>
          <a:p>
            <a:r>
              <a:rPr lang="en-US" dirty="0" smtClean="0"/>
              <a:t>Some of this could be a placebo effect.</a:t>
            </a:r>
          </a:p>
          <a:p>
            <a:r>
              <a:rPr lang="en-US" dirty="0" smtClean="0"/>
              <a:t>There does seem to be a boost in mood/energy.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 bldLvl="3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Negative Effects</a:t>
            </a:r>
            <a:endParaRPr lang="en-US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/>
              <a:t>In Women:</a:t>
            </a:r>
          </a:p>
          <a:p>
            <a:pPr lvl="1"/>
            <a:r>
              <a:rPr lang="en-US" sz="2300" dirty="0" smtClean="0"/>
              <a:t>Extra muscle deposits, deeper voice, thicker and coarser body hair, male pattern baldness, enlarged clitoris.  Some of these </a:t>
            </a:r>
            <a:r>
              <a:rPr lang="en-US" sz="2300" dirty="0" smtClean="0"/>
              <a:t>(deeper voice, enlarged clitoris) are </a:t>
            </a:r>
            <a:r>
              <a:rPr lang="en-US" sz="2300" dirty="0" smtClean="0"/>
              <a:t>irreversible.</a:t>
            </a:r>
          </a:p>
          <a:p>
            <a:r>
              <a:rPr lang="en-US" sz="2800" dirty="0" smtClean="0"/>
              <a:t>In Men:</a:t>
            </a:r>
          </a:p>
          <a:p>
            <a:pPr lvl="1"/>
            <a:r>
              <a:rPr lang="en-US" sz="2300" dirty="0" smtClean="0"/>
              <a:t>Boys using steroids might cause a premature end to puberty; the bone growth is stopped, leading to shorter height; this is irreversible.  p. </a:t>
            </a:r>
            <a:r>
              <a:rPr lang="en-US" sz="2300" dirty="0" smtClean="0"/>
              <a:t>283</a:t>
            </a:r>
            <a:endParaRPr lang="en-US" sz="2300" dirty="0" smtClean="0"/>
          </a:p>
          <a:p>
            <a:pPr lvl="1"/>
            <a:r>
              <a:rPr lang="en-US" sz="2300" dirty="0" smtClean="0"/>
              <a:t>In adult men, suppressed libido and less or halted sperm production.  Feminization effects, especially breast development b/c some T converted to E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Negative Effects</a:t>
            </a:r>
            <a:endParaRPr lang="en-US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 smtClean="0"/>
              <a:t>In Both Men and Women:</a:t>
            </a:r>
          </a:p>
          <a:p>
            <a:pPr lvl="1"/>
            <a:r>
              <a:rPr lang="en-US" sz="2300" dirty="0" smtClean="0"/>
              <a:t>Fat-carrying proteins in blood change to a pattern that promotes heart disease.  </a:t>
            </a:r>
          </a:p>
          <a:p>
            <a:pPr lvl="1"/>
            <a:r>
              <a:rPr lang="en-US" sz="2300" dirty="0" smtClean="0"/>
              <a:t>Damage to the heart may occur.</a:t>
            </a:r>
          </a:p>
          <a:p>
            <a:pPr lvl="1"/>
            <a:r>
              <a:rPr lang="en-US" sz="2300" dirty="0" smtClean="0"/>
              <a:t>Increased risk of heart attack.</a:t>
            </a:r>
          </a:p>
          <a:p>
            <a:pPr lvl="1"/>
            <a:r>
              <a:rPr lang="en-US" sz="2300" dirty="0" smtClean="0"/>
              <a:t>Some cases of liver disease/liver cancer.</a:t>
            </a:r>
          </a:p>
          <a:p>
            <a:r>
              <a:rPr lang="en-US" sz="2800" dirty="0" err="1" smtClean="0"/>
              <a:t>Roid</a:t>
            </a:r>
            <a:r>
              <a:rPr lang="en-US" sz="2800" dirty="0" smtClean="0"/>
              <a:t> Rage?</a:t>
            </a:r>
          </a:p>
          <a:p>
            <a:pPr lvl="1"/>
            <a:r>
              <a:rPr lang="en-US" sz="2300" dirty="0" smtClean="0"/>
              <a:t>Can cause manic episode, stopping use can cause depression</a:t>
            </a:r>
          </a:p>
          <a:p>
            <a:pPr lvl="1"/>
            <a:r>
              <a:rPr lang="en-US" sz="2300" dirty="0" smtClean="0"/>
              <a:t>No controlled lab studies in men </a:t>
            </a:r>
            <a:r>
              <a:rPr lang="en-US" sz="2300" dirty="0" smtClean="0"/>
              <a:t>at the </a:t>
            </a:r>
            <a:r>
              <a:rPr lang="en-US" sz="2300" dirty="0" smtClean="0"/>
              <a:t>high doses used by athletes.</a:t>
            </a:r>
          </a:p>
          <a:p>
            <a:pPr lvl="1"/>
            <a:r>
              <a:rPr lang="en-US" sz="2300" dirty="0" smtClean="0"/>
              <a:t>Lots of anecdotal reports, but what are some problems with this?</a:t>
            </a:r>
          </a:p>
        </p:txBody>
      </p:sp>
    </p:spTree>
    <p:extLst>
      <p:ext uri="{BB962C8B-B14F-4D97-AF65-F5344CB8AC3E}">
        <p14:creationId xmlns:p14="http://schemas.microsoft.com/office/powerpoint/2010/main" val="2270434553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bldLvl="2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793</TotalTime>
  <Words>615</Words>
  <Application>Microsoft Office PowerPoint</Application>
  <PresentationFormat>On-screen Show (4:3)</PresentationFormat>
  <Paragraphs>60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Calibri</vt:lpstr>
      <vt:lpstr>Georgia</vt:lpstr>
      <vt:lpstr>Times New Roman</vt:lpstr>
      <vt:lpstr>Wingdings</vt:lpstr>
      <vt:lpstr>Wingdings 2</vt:lpstr>
      <vt:lpstr>Civic</vt:lpstr>
      <vt:lpstr>Steroids</vt:lpstr>
      <vt:lpstr>Some Definitions</vt:lpstr>
      <vt:lpstr> Testosterone</vt:lpstr>
      <vt:lpstr>Medical Uses of Testosterone</vt:lpstr>
      <vt:lpstr>History</vt:lpstr>
      <vt:lpstr>Use of Steroids</vt:lpstr>
      <vt:lpstr>Do they work?</vt:lpstr>
      <vt:lpstr>Negative Effects</vt:lpstr>
      <vt:lpstr>Negative Effects</vt:lpstr>
      <vt:lpstr>Are they Addictive?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do organisms adapt to change?</dc:title>
  <dc:creator>Campus Computing</dc:creator>
  <cp:lastModifiedBy>Trench, Lynne S.</cp:lastModifiedBy>
  <cp:revision>54</cp:revision>
  <dcterms:created xsi:type="dcterms:W3CDTF">2002-09-03T13:54:12Z</dcterms:created>
  <dcterms:modified xsi:type="dcterms:W3CDTF">2019-12-02T15:40:36Z</dcterms:modified>
</cp:coreProperties>
</file>