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321" r:id="rId3"/>
    <p:sldId id="1763" r:id="rId4"/>
    <p:sldId id="269" r:id="rId5"/>
    <p:sldId id="1758" r:id="rId6"/>
    <p:sldId id="271" r:id="rId7"/>
    <p:sldId id="1759" r:id="rId8"/>
    <p:sldId id="288" r:id="rId9"/>
    <p:sldId id="1760" r:id="rId10"/>
    <p:sldId id="382" r:id="rId11"/>
    <p:sldId id="1768" r:id="rId12"/>
    <p:sldId id="1769" r:id="rId13"/>
    <p:sldId id="1770" r:id="rId14"/>
    <p:sldId id="1771" r:id="rId15"/>
    <p:sldId id="319" r:id="rId16"/>
    <p:sldId id="515" r:id="rId17"/>
    <p:sldId id="510" r:id="rId18"/>
    <p:sldId id="51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992" autoAdjust="0"/>
    <p:restoredTop sz="72377" autoAdjust="0"/>
  </p:normalViewPr>
  <p:slideViewPr>
    <p:cSldViewPr snapToGrid="0">
      <p:cViewPr varScale="1">
        <p:scale>
          <a:sx n="79" d="100"/>
          <a:sy n="79" d="100"/>
        </p:scale>
        <p:origin x="87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AAD15-080C-4479-B358-7C10E5454543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ABEE9-525B-463F-B3A7-7089771AF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1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76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 eaLnBrk="1" hangingPunct="1"/>
            <a:endParaRPr lang="en-US" altLang="en-US" sz="1200" b="0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E1F2D2A-261E-4566-96EB-74EAF46BE65A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103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z="1400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2113914-551F-4A4E-ADD8-D4ADCD3F1E27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726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z="1600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09394BF-5E3C-41FD-AEDD-7E7CC147BE2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947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6809E-A53A-4531-A987-EE4EC063C4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54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9D5602-F645-BC4E-AB0E-29593AA1DA4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83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9D5602-F645-BC4E-AB0E-29593AA1DA4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79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29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51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80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47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6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3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18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4ABEE9-525B-463F-B3A7-7089771AFA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45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09A89-E8A7-C348-A384-71FB544F52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4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7E9F5-54CF-4DE7-A18C-71EE07628CBE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8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6DD1C-9899-4387-A27B-0E60D37A4DED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B45A-F622-4529-8B54-E9D926E49AF0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91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6748-046B-49F4-ABA9-E1BF272C5061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B148-1C54-406F-82CC-8FCBB0CC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55749-B918-491F-A229-0ED1620620B3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7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B164-E6FE-4706-BCEB-A31DE6976B83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4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A054-7B50-4E3D-9E4A-7E77D921847F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1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88A-1E38-4F50-9A2C-EC4D833B6BC1}" type="datetime1">
              <a:rPr lang="en-US" smtClean="0"/>
              <a:t>4/28/2022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6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24C3-D314-4246-A26D-4BAF8948A862}" type="datetime1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5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ABD9-39E5-4DD9-A616-18F4E323A98C}" type="datetime1">
              <a:rPr lang="en-US" smtClean="0"/>
              <a:t>4/28/2022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0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BCB-7D3A-4550-9EBE-05C76DEE1861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6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E0A9E-AD5B-421A-9A55-8A5345EF76BC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6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1B113-40F7-4899-8F04-D070BF90B7D0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2E48A-6BF5-4A38-A051-B66BD518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4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56221"/>
            <a:ext cx="10515600" cy="1325563"/>
          </a:xfrm>
        </p:spPr>
        <p:txBody>
          <a:bodyPr/>
          <a:lstStyle/>
          <a:p>
            <a:r>
              <a:rPr lang="en-US" dirty="0"/>
              <a:t>What is pseudoscience? Why does this matter?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980" y="1718816"/>
            <a:ext cx="9647681" cy="5172584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Calibri" panose="020F0502020204030204" pitchFamily="34" charset="0"/>
              </a:rPr>
              <a:t>A practice or claim that has the superficial appearance of science, but which fails to meet the quality standards normally required of sciences. </a:t>
            </a:r>
          </a:p>
          <a:p>
            <a:endParaRPr lang="en-US" sz="2800" dirty="0">
              <a:latin typeface="Calibri" panose="020F0502020204030204" pitchFamily="34" charset="0"/>
            </a:endParaRPr>
          </a:p>
          <a:p>
            <a:r>
              <a:rPr lang="en-US" altLang="en-US" dirty="0">
                <a:latin typeface="Calibri" panose="020F0502020204030204" pitchFamily="34" charset="0"/>
              </a:rPr>
              <a:t>1. Pseudoscientist does NOT necessarily mean intentional deceit</a:t>
            </a:r>
          </a:p>
          <a:p>
            <a:endParaRPr lang="en-US" altLang="en-U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Calibri" panose="020F0502020204030204" pitchFamily="34" charset="0"/>
            </a:endParaRPr>
          </a:p>
          <a:p>
            <a:r>
              <a:rPr lang="en-US" altLang="en-US" dirty="0">
                <a:latin typeface="Calibri" panose="020F0502020204030204" pitchFamily="34" charset="0"/>
              </a:rPr>
              <a:t>2. Not the same thing as science done badly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52673D-BA59-4280-A78B-60582F67A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9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81874" y="1703652"/>
            <a:ext cx="10593738" cy="3450696"/>
          </a:xfrm>
        </p:spPr>
        <p:txBody>
          <a:bodyPr>
            <a:normAutofit/>
          </a:bodyPr>
          <a:lstStyle/>
          <a:p>
            <a:r>
              <a:rPr lang="en-US" dirty="0"/>
              <a:t>Most prominent early researcher, had graduate degrees in botany, but switched fields and studied psychology at Harvard</a:t>
            </a:r>
          </a:p>
          <a:p>
            <a:pPr>
              <a:spcBef>
                <a:spcPts val="1200"/>
              </a:spcBef>
            </a:pPr>
            <a:r>
              <a:rPr lang="en-US" dirty="0"/>
              <a:t>Coined the term </a:t>
            </a:r>
            <a:r>
              <a:rPr lang="en-US" i="1" dirty="0"/>
              <a:t>parapsychology </a:t>
            </a:r>
            <a:r>
              <a:rPr lang="en-US" dirty="0"/>
              <a:t>and founded the Duke Parapsychology Lab in late 1920s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5965" y="3891264"/>
            <a:ext cx="8072560" cy="208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A3608-8075-4ECF-A67D-38BA3247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B148-1C54-406F-82CC-8FCBB0CC85C7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download.jpg">
            <a:extLst>
              <a:ext uri="{FF2B5EF4-FFF2-40B4-BE49-F238E27FC236}">
                <a16:creationId xmlns:a16="http://schemas.microsoft.com/office/drawing/2014/main" id="{D5329360-4211-4204-A785-AB8A34B436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804" y="0"/>
            <a:ext cx="2259588" cy="175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58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37601" y="152400"/>
            <a:ext cx="6573962" cy="838200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“SEARCH” Formula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334671" y="1627415"/>
            <a:ext cx="9579822" cy="470501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 dirty="0"/>
              <a:t>Step 1: State the Claim</a:t>
            </a:r>
          </a:p>
          <a:p>
            <a:pPr lvl="1" eaLnBrk="1" hangingPunct="1"/>
            <a:r>
              <a:rPr lang="en-US" altLang="en-US" dirty="0"/>
              <a:t>Specificity is important here. 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“I can read minds”</a:t>
            </a:r>
          </a:p>
          <a:p>
            <a:pPr lvl="1" eaLnBrk="1" hangingPunct="1"/>
            <a:r>
              <a:rPr lang="en-US" altLang="en-US" dirty="0"/>
              <a:t>“20 people can draw something on a piece of paper and I  tell you precisely what the drawing is above statistical chance. “</a:t>
            </a:r>
          </a:p>
          <a:p>
            <a:pPr lvl="1" eaLnBrk="1" hangingPunct="1"/>
            <a:r>
              <a:rPr lang="en-US" altLang="en-US" dirty="0"/>
              <a:t>“Ghosts are real”</a:t>
            </a:r>
          </a:p>
          <a:p>
            <a:pPr lvl="1" eaLnBrk="1" hangingPunct="1"/>
            <a:r>
              <a:rPr lang="en-US" altLang="en-US" dirty="0"/>
              <a:t>“Ghost experiences are caused by disembodied spirits.”</a:t>
            </a:r>
            <a:endParaRPr lang="en-US" altLang="en-US" sz="2200" dirty="0"/>
          </a:p>
          <a:p>
            <a:pPr eaLnBrk="1" hangingPunct="1"/>
            <a:endParaRPr lang="en-US" altLang="en-US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9F47C3-E01D-40C9-963F-7369895C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4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37601" y="152400"/>
            <a:ext cx="6573962" cy="838200"/>
          </a:xfrm>
        </p:spPr>
        <p:txBody>
          <a:bodyPr/>
          <a:lstStyle/>
          <a:p>
            <a:pPr>
              <a:defRPr/>
            </a:pPr>
            <a:r>
              <a:rPr lang="en-US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The SEARCH Formula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734786" y="1627922"/>
            <a:ext cx="10579390" cy="507767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 dirty="0"/>
              <a:t>Step 2: Examine the Evidence for the Claim</a:t>
            </a:r>
          </a:p>
          <a:p>
            <a:pPr lvl="1" eaLnBrk="1" hangingPunct="1"/>
            <a:r>
              <a:rPr lang="en-US" altLang="en-US" dirty="0"/>
              <a:t>Ask yourself what reasons there are for accepting the claim.  That is, what empirical evidence or logical arguments are there in the claim’s favor?  (All the available, best evidence)</a:t>
            </a:r>
          </a:p>
          <a:p>
            <a:pPr lvl="3"/>
            <a:r>
              <a:rPr lang="en-US" altLang="en-US" sz="2400" dirty="0"/>
              <a:t>Determining the exact nature and limitations of the empirical evidence.</a:t>
            </a:r>
          </a:p>
          <a:p>
            <a:pPr lvl="3"/>
            <a:r>
              <a:rPr lang="en-US" altLang="en-US" sz="2400" dirty="0"/>
              <a:t>Discovering if any of these reasons deserve to be disqualified.</a:t>
            </a:r>
          </a:p>
          <a:p>
            <a:pPr lvl="3"/>
            <a:r>
              <a:rPr lang="en-US" altLang="en-US" sz="2400" dirty="0"/>
              <a:t>Deciding whether the hypothesis in question actually explains the evidence.</a:t>
            </a:r>
          </a:p>
          <a:p>
            <a:pPr marL="1371600" lvl="3" indent="0">
              <a:buNone/>
            </a:pPr>
            <a:endParaRPr lang="en-US" altLang="en-US" sz="2400" dirty="0"/>
          </a:p>
          <a:p>
            <a:pPr marL="548640" lvl="2" indent="0">
              <a:buNone/>
            </a:pPr>
            <a:endParaRPr lang="en-US" altLang="en-US" sz="2200" dirty="0"/>
          </a:p>
          <a:p>
            <a:pPr lvl="2"/>
            <a:r>
              <a:rPr lang="en-US" altLang="en-US" sz="2200" dirty="0"/>
              <a:t>This part takes a while if done honestly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A68046-B525-41AB-8EB9-2817C470B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8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The SEARCH Formula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1853184" y="1515362"/>
            <a:ext cx="8078035" cy="3649133"/>
          </a:xfrm>
        </p:spPr>
        <p:txBody>
          <a:bodyPr/>
          <a:lstStyle/>
          <a:p>
            <a:pPr eaLnBrk="1" hangingPunct="1"/>
            <a:r>
              <a:rPr lang="en-US" altLang="en-US" b="1" dirty="0"/>
              <a:t>Step 3: Consider Alternative Hypotheses</a:t>
            </a:r>
          </a:p>
          <a:p>
            <a:pPr lvl="1" eaLnBrk="1" hangingPunct="1"/>
            <a:r>
              <a:rPr lang="en-US" altLang="en-US" dirty="0"/>
              <a:t>It’s never enough to consider </a:t>
            </a:r>
            <a:r>
              <a:rPr lang="en-US" altLang="en-US" i="1" dirty="0"/>
              <a:t>only</a:t>
            </a:r>
            <a:r>
              <a:rPr lang="en-US" altLang="en-US" dirty="0"/>
              <a:t> the hypothesis in question and its reasons for acceptance.  </a:t>
            </a:r>
          </a:p>
          <a:p>
            <a:pPr lvl="1" eaLnBrk="1" hangingPunct="1"/>
            <a:r>
              <a:rPr lang="en-US" altLang="en-US" dirty="0"/>
              <a:t>If you ever hope to discover the truth, you must also weigh </a:t>
            </a:r>
            <a:r>
              <a:rPr lang="en-US" altLang="en-US" i="1" dirty="0"/>
              <a:t>alternative </a:t>
            </a:r>
            <a:r>
              <a:rPr lang="en-US" altLang="en-US" dirty="0"/>
              <a:t>hypotheses and their reasons.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3363" y="4190613"/>
            <a:ext cx="7445273" cy="1947764"/>
          </a:xfrm>
          <a:prstGeom prst="rect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dirty="0"/>
              <a:t>Just because you cannot think of a natural explanation, doesn’t mean there isn’t one (or it doesn’t mean it’s supernatural/paranormal, etc.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19E6A6-AA7F-4941-B26A-6CF979B7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9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781300" y="152400"/>
            <a:ext cx="66294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The SEARCH Formula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947057" y="1355496"/>
            <a:ext cx="8463643" cy="5126946"/>
          </a:xfrm>
        </p:spPr>
        <p:txBody>
          <a:bodyPr rtlCol="0">
            <a:normAutofit fontScale="92500"/>
          </a:bodyPr>
          <a:lstStyle/>
          <a:p>
            <a:pPr marL="91440" indent="-91440">
              <a:defRPr/>
            </a:pP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4: Rate, According to the Criteria of Adequacy, Each Hypothesis / Claim (</a:t>
            </a:r>
            <a:r>
              <a:rPr lang="en-US" altLang="en-US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Weighing the Evidence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91440" indent="-91440">
              <a:defRPr/>
            </a:pP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how to determine which may be the </a:t>
            </a:r>
            <a:r>
              <a:rPr lang="en-US" altLang="en-US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best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explanation</a:t>
            </a:r>
          </a:p>
          <a:p>
            <a:pPr marL="384048" lvl="1" indent="-182880">
              <a:defRPr/>
            </a:pPr>
            <a:r>
              <a:rPr lang="en-US" altLang="en-US" sz="22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Testability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Ask: Can the claim be tested? Is there any possible way to determine whether the claim is true or false?</a:t>
            </a:r>
          </a:p>
          <a:p>
            <a:pPr marL="384048" lvl="1" indent="-182880">
              <a:defRPr/>
            </a:pPr>
            <a:r>
              <a:rPr lang="en-US" altLang="en-US" sz="22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Parsimony / Simplicity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Ask: Is this claim the most parsimonious explanation for the phenomenon?</a:t>
            </a:r>
          </a:p>
          <a:p>
            <a:pPr marL="384048" lvl="1" indent="-182880">
              <a:defRPr/>
            </a:pPr>
            <a:r>
              <a:rPr lang="en-US" altLang="en-US" sz="22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Conservatism/Connectivity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Ask: Is the claim consistent with our well-founded beliefs?</a:t>
            </a:r>
          </a:p>
          <a:p>
            <a:pPr marL="841248" lvl="2" indent="-182880">
              <a:defRPr/>
            </a:pP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follows that a hypothesis that flies in the face of extremely well-established evidence must be assigned a very low probability.</a:t>
            </a:r>
          </a:p>
          <a:p>
            <a:pPr marL="384048" lvl="1" indent="-182880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84048" lvl="1" indent="-182880"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Also assess the claim and evidence in terms of biases and heuristics that may account for the belief. </a:t>
            </a:r>
            <a:endParaRPr lang="en-US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Image result for Clever Hans newspaper clips">
            <a:hlinkClick r:id="" action="ppaction://noaction"/>
            <a:extLst>
              <a:ext uri="{FF2B5EF4-FFF2-40B4-BE49-F238E27FC236}">
                <a16:creationId xmlns:a16="http://schemas.microsoft.com/office/drawing/2014/main" id="{AC13FF48-EA85-45E1-9D6F-450C8968F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10010"/>
          <a:stretch/>
        </p:blipFill>
        <p:spPr bwMode="auto">
          <a:xfrm>
            <a:off x="9508236" y="3239107"/>
            <a:ext cx="2269236" cy="16161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223FC2-440C-4DE8-A70E-2C149DE8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4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723" y="845611"/>
            <a:ext cx="8166554" cy="4856010"/>
          </a:xfrm>
        </p:spPr>
        <p:txBody>
          <a:bodyPr>
            <a:normAutofit/>
          </a:bodyPr>
          <a:lstStyle/>
          <a:p>
            <a:r>
              <a:rPr lang="en-US" dirty="0"/>
              <a:t>What hypothesis / “theory” is being offered as an explanation for the existence of talking with the dead?</a:t>
            </a:r>
          </a:p>
          <a:p>
            <a:r>
              <a:rPr lang="en-US" dirty="0"/>
              <a:t>According to the video, what evidence supports the hypothesis?</a:t>
            </a:r>
          </a:p>
          <a:p>
            <a:r>
              <a:rPr lang="en-US" dirty="0"/>
              <a:t>What alternatives could also explain the communicating with the dead hypothesis?</a:t>
            </a:r>
          </a:p>
          <a:p>
            <a:r>
              <a:rPr lang="en-US" dirty="0"/>
              <a:t>Evaluate each of the two hypotheses/claims for:</a:t>
            </a:r>
          </a:p>
          <a:p>
            <a:pPr lvl="1"/>
            <a:r>
              <a:rPr lang="en-US" dirty="0"/>
              <a:t>Is the claim testable? If so, how can it be tested?</a:t>
            </a:r>
          </a:p>
          <a:p>
            <a:pPr lvl="1"/>
            <a:r>
              <a:rPr lang="en-US" dirty="0"/>
              <a:t>Is the claim/hypothesis conservative/connected? Is it parsimonious?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157712-2C7A-4B84-97A3-33F4DB0CE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06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263268"/>
            <a:ext cx="8686800" cy="773874"/>
          </a:xfrm>
        </p:spPr>
        <p:txBody>
          <a:bodyPr>
            <a:normAutofit fontScale="90000"/>
          </a:bodyPr>
          <a:lstStyle/>
          <a:p>
            <a:r>
              <a:rPr lang="en-US"/>
              <a:t>U.S. news media corporate, not public</a:t>
            </a:r>
            <a:r>
              <a:rPr lang="mr-IN"/>
              <a:t>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CA595-1CE9-714A-AF50-D895114855A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470" y="1037142"/>
            <a:ext cx="6644251" cy="541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00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23D24-548B-4CD4-B714-A4E08220E3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 descr="Screen Shot 2021-02-11 at 10.03.2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134" y="3367894"/>
            <a:ext cx="6484620" cy="30598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144" y="254575"/>
            <a:ext cx="3276600" cy="2856998"/>
          </a:xfrm>
          <a:prstGeom prst="rect">
            <a:avLst/>
          </a:prstGeom>
        </p:spPr>
      </p:pic>
      <p:pic>
        <p:nvPicPr>
          <p:cNvPr id="8" name="Picture 7" descr="gk4yzf0iik-q8irfehs0pa.png">
            <a:extLst>
              <a:ext uri="{FF2B5EF4-FFF2-40B4-BE49-F238E27FC236}">
                <a16:creationId xmlns:a16="http://schemas.microsoft.com/office/drawing/2014/main" id="{BD675138-27C6-41A9-8FE6-59DAD429B2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1" y="65320"/>
            <a:ext cx="5711599" cy="355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05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2FC8C-8B54-401E-B771-D8F7279135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19EF95-1786-4F9A-9635-792815384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333" y="40898"/>
            <a:ext cx="8274893" cy="658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86AA85-A710-4F85-8045-D7EB4A7B97B3}"/>
              </a:ext>
            </a:extLst>
          </p:cNvPr>
          <p:cNvSpPr txBox="1"/>
          <p:nvPr/>
        </p:nvSpPr>
        <p:spPr>
          <a:xfrm rot="16200000">
            <a:off x="-496746" y="2866888"/>
            <a:ext cx="4687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https://www.adfontesmedia.com/how-ad-fontes-ranks-news-sources/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F0F45B-E99D-49D3-B8B9-D89F40ABE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B148-1C54-406F-82CC-8FCBB0CC85C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7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Belief is widespread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1601" y="1524001"/>
            <a:ext cx="6320631" cy="4420195"/>
          </a:xfrm>
        </p:spPr>
        <p:txBody>
          <a:bodyPr>
            <a:normAutofit fontScale="92500"/>
          </a:bodyPr>
          <a:lstStyle/>
          <a:p>
            <a:pPr>
              <a:spcBef>
                <a:spcPts val="1153"/>
              </a:spcBef>
            </a:pPr>
            <a:endParaRPr lang="en-US" dirty="0"/>
          </a:p>
          <a:p>
            <a:pPr>
              <a:spcBef>
                <a:spcPts val="1153"/>
              </a:spcBef>
            </a:pPr>
            <a:r>
              <a:rPr lang="en-US" dirty="0"/>
              <a:t>https://www.healthline.com/health/touch-therapy</a:t>
            </a:r>
          </a:p>
          <a:p>
            <a:pPr marL="0" indent="0">
              <a:spcBef>
                <a:spcPts val="1153"/>
              </a:spcBef>
              <a:buNone/>
            </a:pPr>
            <a:endParaRPr lang="en-US" dirty="0"/>
          </a:p>
          <a:p>
            <a:pPr>
              <a:spcBef>
                <a:spcPts val="1153"/>
              </a:spcBef>
            </a:pPr>
            <a:r>
              <a:rPr lang="en-US" dirty="0"/>
              <a:t>We all believe things that are likely true.</a:t>
            </a:r>
          </a:p>
          <a:p>
            <a:pPr>
              <a:spcBef>
                <a:spcPts val="1153"/>
              </a:spcBef>
            </a:pPr>
            <a:endParaRPr lang="en-US" dirty="0"/>
          </a:p>
          <a:p>
            <a:pPr>
              <a:spcBef>
                <a:spcPts val="1153"/>
              </a:spcBef>
            </a:pPr>
            <a:r>
              <a:rPr lang="en-US" dirty="0"/>
              <a:t>We also believe things that are likely false.</a:t>
            </a:r>
          </a:p>
          <a:p>
            <a:pPr marL="365760" lvl="1" indent="0">
              <a:spcBef>
                <a:spcPts val="1153"/>
              </a:spcBef>
              <a:buNone/>
            </a:pPr>
            <a:endParaRPr lang="en-US" dirty="0"/>
          </a:p>
          <a:p>
            <a:pPr>
              <a:spcBef>
                <a:spcPts val="1153"/>
              </a:spcBef>
            </a:pPr>
            <a:r>
              <a:rPr lang="en-US" dirty="0"/>
              <a:t>So, what does that tell us? </a:t>
            </a:r>
          </a:p>
          <a:p>
            <a:pPr lvl="1">
              <a:spcBef>
                <a:spcPts val="1153"/>
              </a:spcBef>
            </a:pPr>
            <a:endParaRPr lang="en-US" dirty="0"/>
          </a:p>
        </p:txBody>
      </p:sp>
      <p:pic>
        <p:nvPicPr>
          <p:cNvPr id="2" name="Picture 1" descr="2018-Fear-Campaign-Paranormal-Bar-Graph-1-580x44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247" y="0"/>
            <a:ext cx="4607927" cy="3559226"/>
          </a:xfrm>
          <a:prstGeom prst="rect">
            <a:avLst/>
          </a:prstGeom>
        </p:spPr>
      </p:pic>
      <p:pic>
        <p:nvPicPr>
          <p:cNvPr id="3" name="Picture 2" descr="1819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768" y="3621214"/>
            <a:ext cx="4542858" cy="32367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8338A-3684-4699-A593-7103307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B7FB148-1C54-406F-82CC-8FCBB0CC85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6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AD3E3-B121-ADEE-0FE2-C55E46D72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characteristics of science/critical thinking: A Reminder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8D5FF-916D-C4D7-F90F-6C8F1B781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578" y="200850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Open-minded Skepticism</a:t>
            </a:r>
          </a:p>
          <a:p>
            <a:r>
              <a:rPr lang="en-US" dirty="0"/>
              <a:t>Empiricism (structured)</a:t>
            </a:r>
          </a:p>
          <a:p>
            <a:r>
              <a:rPr lang="en-US" dirty="0"/>
              <a:t>Evidence (positive, negative, or neutral) always matters.</a:t>
            </a:r>
          </a:p>
          <a:p>
            <a:r>
              <a:rPr lang="en-US" dirty="0"/>
              <a:t>Develops and tests theories (explanations)</a:t>
            </a:r>
          </a:p>
          <a:p>
            <a:pPr lvl="1"/>
            <a:r>
              <a:rPr lang="en-US" dirty="0"/>
              <a:t>Operational definitions</a:t>
            </a:r>
          </a:p>
          <a:p>
            <a:pPr lvl="1"/>
            <a:r>
              <a:rPr lang="en-US" dirty="0"/>
              <a:t>Falsifiability</a:t>
            </a:r>
          </a:p>
          <a:p>
            <a:r>
              <a:rPr lang="en-US" dirty="0"/>
              <a:t>Parsimony (Occam’s razor)</a:t>
            </a:r>
          </a:p>
          <a:p>
            <a:r>
              <a:rPr lang="en-US" dirty="0"/>
              <a:t>Conservatism</a:t>
            </a:r>
          </a:p>
          <a:p>
            <a:r>
              <a:rPr lang="en-US" dirty="0"/>
              <a:t>Connectivity</a:t>
            </a:r>
          </a:p>
          <a:p>
            <a:r>
              <a:rPr lang="en-US" dirty="0"/>
              <a:t>Public – peer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A4AB1-2DCA-4797-A5BA-7C5F6E28F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18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1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348691"/>
              </p:ext>
            </p:extLst>
          </p:nvPr>
        </p:nvGraphicFramePr>
        <p:xfrm>
          <a:off x="267824" y="158211"/>
          <a:ext cx="11391658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829">
                  <a:extLst>
                    <a:ext uri="{9D8B030D-6E8A-4147-A177-3AD203B41FA5}">
                      <a16:colId xmlns:a16="http://schemas.microsoft.com/office/drawing/2014/main" val="1040435765"/>
                    </a:ext>
                  </a:extLst>
                </a:gridCol>
                <a:gridCol w="5695829">
                  <a:extLst>
                    <a:ext uri="{9D8B030D-6E8A-4147-A177-3AD203B41FA5}">
                      <a16:colId xmlns:a16="http://schemas.microsoft.com/office/drawing/2014/main" val="4167795018"/>
                    </a:ext>
                  </a:extLst>
                </a:gridCol>
              </a:tblGrid>
              <a:tr h="339806">
                <a:tc>
                  <a:txBody>
                    <a:bodyPr/>
                    <a:lstStyle/>
                    <a:p>
                      <a:r>
                        <a:rPr lang="en-US" sz="2800" dirty="0"/>
                        <a:t>Pseudoscience Principles /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76732"/>
                  </a:ext>
                </a:extLst>
              </a:tr>
              <a:tr h="1217638">
                <a:tc>
                  <a:txBody>
                    <a:bodyPr/>
                    <a:lstStyle/>
                    <a:p>
                      <a:r>
                        <a:rPr lang="en-US" sz="2800" dirty="0"/>
                        <a:t>1. Starts</a:t>
                      </a:r>
                      <a:r>
                        <a:rPr lang="en-US" sz="2800" baseline="0" dirty="0"/>
                        <a:t> with conclusion, works backwards to confirm (seeks confirmation)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-Basically, motivated reasoning, acting as a prosecutor, not a fair scientist</a:t>
                      </a:r>
                    </a:p>
                    <a:p>
                      <a:r>
                        <a:rPr lang="en-US" sz="2800" i="0" dirty="0"/>
                        <a:t>-Recall examples of </a:t>
                      </a:r>
                      <a:r>
                        <a:rPr lang="en-US" sz="2800" i="0" dirty="0">
                          <a:hlinkClick r:id="rId4" action="ppaction://hlinksldjump"/>
                        </a:rPr>
                        <a:t>therapeutic touch </a:t>
                      </a:r>
                      <a:r>
                        <a:rPr lang="en-US" sz="2800" i="0" dirty="0"/>
                        <a:t>and facilitated communication?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635226"/>
                  </a:ext>
                </a:extLst>
              </a:tr>
              <a:tr h="651295">
                <a:tc>
                  <a:txBody>
                    <a:bodyPr/>
                    <a:lstStyle/>
                    <a:p>
                      <a:r>
                        <a:rPr lang="en-US" sz="2800" dirty="0"/>
                        <a:t>2. Oversimplification; Sensationalism (grandiose claims that go beyond the evidence)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/>
                        <a:t>These three easy steps will transform your life…!</a:t>
                      </a:r>
                    </a:p>
                    <a:p>
                      <a:endParaRPr lang="en-US" sz="2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14395"/>
                  </a:ext>
                </a:extLst>
              </a:tr>
              <a:tr h="1500810">
                <a:tc>
                  <a:txBody>
                    <a:bodyPr/>
                    <a:lstStyle/>
                    <a:p>
                      <a:r>
                        <a:rPr lang="en-US" sz="2800" dirty="0"/>
                        <a:t>3. Use of</a:t>
                      </a:r>
                      <a:r>
                        <a:rPr lang="en-US" sz="2800" baseline="0" dirty="0"/>
                        <a:t> vague, but “</a:t>
                      </a:r>
                      <a:r>
                        <a:rPr lang="en-US" sz="2800" baseline="0" dirty="0">
                          <a:hlinkClick r:id="rId5" action="ppaction://hlinksldjump"/>
                        </a:rPr>
                        <a:t>sciency</a:t>
                      </a:r>
                      <a:r>
                        <a:rPr lang="en-US" sz="2800" baseline="0" dirty="0"/>
                        <a:t>” sounding jargon</a:t>
                      </a:r>
                    </a:p>
                    <a:p>
                      <a:r>
                        <a:rPr lang="en-US" sz="2800" baseline="0" dirty="0"/>
                        <a:t>i.e., poor or no operational definitions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- Sine wave filtered auditory stimulation is carefully designed to encourage maximal orbitofrontal dendritic development.</a:t>
                      </a:r>
                    </a:p>
                    <a:p>
                      <a:r>
                        <a:rPr lang="en-US" altLang="en-US" sz="2800" i="0" dirty="0">
                          <a:solidFill>
                            <a:schemeClr val="tx1"/>
                          </a:solidFill>
                        </a:rPr>
                        <a:t>- “energy”; “positivity”; “holism”</a:t>
                      </a:r>
                      <a:endParaRPr lang="en-US" sz="2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66089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74D941-2B43-4AEF-97D5-B2BE4BB13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019448"/>
              </p:ext>
            </p:extLst>
          </p:nvPr>
        </p:nvGraphicFramePr>
        <p:xfrm>
          <a:off x="267824" y="158211"/>
          <a:ext cx="11391658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829">
                  <a:extLst>
                    <a:ext uri="{9D8B030D-6E8A-4147-A177-3AD203B41FA5}">
                      <a16:colId xmlns:a16="http://schemas.microsoft.com/office/drawing/2014/main" val="1040435765"/>
                    </a:ext>
                  </a:extLst>
                </a:gridCol>
                <a:gridCol w="5695829">
                  <a:extLst>
                    <a:ext uri="{9D8B030D-6E8A-4147-A177-3AD203B41FA5}">
                      <a16:colId xmlns:a16="http://schemas.microsoft.com/office/drawing/2014/main" val="4167795018"/>
                    </a:ext>
                  </a:extLst>
                </a:gridCol>
              </a:tblGrid>
              <a:tr h="339806">
                <a:tc>
                  <a:txBody>
                    <a:bodyPr/>
                    <a:lstStyle/>
                    <a:p>
                      <a:r>
                        <a:rPr lang="en-US" sz="2800" dirty="0"/>
                        <a:t>Pseudoscience Principles /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76732"/>
                  </a:ext>
                </a:extLst>
              </a:tr>
              <a:tr h="657940">
                <a:tc>
                  <a:txBody>
                    <a:bodyPr/>
                    <a:lstStyle/>
                    <a:p>
                      <a:r>
                        <a:rPr lang="en-US" sz="2800" dirty="0"/>
                        <a:t>4. Reliance on </a:t>
                      </a:r>
                      <a:r>
                        <a:rPr lang="en-US" sz="2800" dirty="0">
                          <a:hlinkClick r:id="" action="ppaction://noaction"/>
                        </a:rPr>
                        <a:t>testimonials / anecdotes </a:t>
                      </a:r>
                      <a:r>
                        <a:rPr lang="en-US" sz="2800" dirty="0"/>
                        <a:t>(subjective – not objective, structured, empiricism)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/>
                        <a:t>Think of your PG – the use of testimonials on the effectiveness was the main source of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432336"/>
                  </a:ext>
                </a:extLst>
              </a:tr>
              <a:tr h="651295">
                <a:tc>
                  <a:txBody>
                    <a:bodyPr/>
                    <a:lstStyle/>
                    <a:p>
                      <a:r>
                        <a:rPr lang="en-US" sz="2800" dirty="0"/>
                        <a:t>5. Improper, poor methodology/measurement – unrepeatable results; </a:t>
                      </a:r>
                      <a:r>
                        <a:rPr lang="en-US" sz="2800" i="1" dirty="0"/>
                        <a:t>Evasion of “risky”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Few experiments; poor or no controls; not double-naïve, etc.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272658"/>
                  </a:ext>
                </a:extLst>
              </a:tr>
              <a:tr h="1315881">
                <a:tc>
                  <a:txBody>
                    <a:bodyPr/>
                    <a:lstStyle/>
                    <a:p>
                      <a:r>
                        <a:rPr lang="en-US" sz="2800" dirty="0"/>
                        <a:t>6. Lack of peer review / independent replication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/>
                        <a:t>-Fifty studies conducted by Dr. X at the company all show overwhelming success!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/>
                        <a:t>-Reference to so called “clinical studies.”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1612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31FCF1-2E4D-44FC-9A9E-DF42FA6A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7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272955"/>
              </p:ext>
            </p:extLst>
          </p:nvPr>
        </p:nvGraphicFramePr>
        <p:xfrm>
          <a:off x="221031" y="209281"/>
          <a:ext cx="11541618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809">
                  <a:extLst>
                    <a:ext uri="{9D8B030D-6E8A-4147-A177-3AD203B41FA5}">
                      <a16:colId xmlns:a16="http://schemas.microsoft.com/office/drawing/2014/main" val="1040435765"/>
                    </a:ext>
                  </a:extLst>
                </a:gridCol>
                <a:gridCol w="5770809">
                  <a:extLst>
                    <a:ext uri="{9D8B030D-6E8A-4147-A177-3AD203B41FA5}">
                      <a16:colId xmlns:a16="http://schemas.microsoft.com/office/drawing/2014/main" val="4167795018"/>
                    </a:ext>
                  </a:extLst>
                </a:gridCol>
              </a:tblGrid>
              <a:tr h="391493">
                <a:tc>
                  <a:txBody>
                    <a:bodyPr/>
                    <a:lstStyle/>
                    <a:p>
                      <a:r>
                        <a:rPr lang="en-US" sz="3200" dirty="0"/>
                        <a:t>Pseudoscience Principles /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76732"/>
                  </a:ext>
                </a:extLst>
              </a:tr>
              <a:tr h="1076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/>
                        <a:t>7. Lack of Conservatism (absence of connectivity)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i="0" dirty="0"/>
                        <a:t>Amazing never-before-discovered innovations have</a:t>
                      </a:r>
                      <a:r>
                        <a:rPr lang="en-US" sz="3200" i="0" baseline="0" dirty="0"/>
                        <a:t> shown that eye massage results in reading speeds 10 times faster than average!</a:t>
                      </a:r>
                      <a:endParaRPr lang="en-US" sz="3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635226"/>
                  </a:ext>
                </a:extLst>
              </a:tr>
              <a:tr h="750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/>
                        <a:t>8. Not parsimonious (fails to apply Occam’s razor)</a:t>
                      </a:r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i="0" dirty="0">
                          <a:hlinkClick r:id="" action="ppaction://noaction"/>
                        </a:rPr>
                        <a:t>Clever</a:t>
                      </a:r>
                      <a:r>
                        <a:rPr lang="en-US" sz="3200" i="0" baseline="0" dirty="0">
                          <a:hlinkClick r:id="" action="ppaction://noaction"/>
                        </a:rPr>
                        <a:t> Hans </a:t>
                      </a:r>
                      <a:r>
                        <a:rPr lang="en-US" sz="3200" i="0" baseline="0" dirty="0"/>
                        <a:t>the Wonder Horse </a:t>
                      </a:r>
                      <a:endParaRPr lang="en-US" sz="3200" i="0" dirty="0"/>
                    </a:p>
                    <a:p>
                      <a:endParaRPr lang="en-US" sz="3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14395"/>
                  </a:ext>
                </a:extLst>
              </a:tr>
              <a:tr h="893279">
                <a:tc>
                  <a:txBody>
                    <a:bodyPr/>
                    <a:lstStyle/>
                    <a:p>
                      <a:r>
                        <a:rPr lang="en-US" sz="3200" dirty="0"/>
                        <a:t>9. Stagnant / unyielding to new evidence / refutation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i="0" dirty="0"/>
                        <a:t>“Ancient wisdom”; Homeopathy CAM; Astrology / precession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66089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6E915-E116-41FB-9565-F2CC989EF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2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8640688"/>
              </p:ext>
            </p:extLst>
          </p:nvPr>
        </p:nvGraphicFramePr>
        <p:xfrm>
          <a:off x="187780" y="365125"/>
          <a:ext cx="11541618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809">
                  <a:extLst>
                    <a:ext uri="{9D8B030D-6E8A-4147-A177-3AD203B41FA5}">
                      <a16:colId xmlns:a16="http://schemas.microsoft.com/office/drawing/2014/main" val="1040435765"/>
                    </a:ext>
                  </a:extLst>
                </a:gridCol>
                <a:gridCol w="5770809">
                  <a:extLst>
                    <a:ext uri="{9D8B030D-6E8A-4147-A177-3AD203B41FA5}">
                      <a16:colId xmlns:a16="http://schemas.microsoft.com/office/drawing/2014/main" val="4167795018"/>
                    </a:ext>
                  </a:extLst>
                </a:gridCol>
              </a:tblGrid>
              <a:tr h="391493">
                <a:tc>
                  <a:txBody>
                    <a:bodyPr/>
                    <a:lstStyle/>
                    <a:p>
                      <a:r>
                        <a:rPr lang="en-US" sz="2800" dirty="0"/>
                        <a:t>Pseudoscience Principles /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76732"/>
                  </a:ext>
                </a:extLst>
              </a:tr>
              <a:tr h="1076607">
                <a:tc>
                  <a:txBody>
                    <a:bodyPr/>
                    <a:lstStyle/>
                    <a:p>
                      <a:r>
                        <a:rPr lang="en-US" sz="2800" dirty="0"/>
                        <a:t>10. Fallacious appeals to authority / “ancient wisdom”, etc..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/>
                        <a:t>-The great </a:t>
                      </a:r>
                      <a:r>
                        <a:rPr lang="en-US" sz="2800" i="0" dirty="0" err="1"/>
                        <a:t>Ramtha</a:t>
                      </a:r>
                      <a:r>
                        <a:rPr lang="en-US" sz="2800" i="0" dirty="0"/>
                        <a:t> says…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/>
                        <a:t>-For 10,000 years Chinese peasants have known about the healing powers of XYZ…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432336"/>
                  </a:ext>
                </a:extLst>
              </a:tr>
              <a:tr h="750363">
                <a:tc>
                  <a:txBody>
                    <a:bodyPr/>
                    <a:lstStyle/>
                    <a:p>
                      <a:r>
                        <a:rPr lang="en-US" sz="2800" dirty="0"/>
                        <a:t>11. Extraordinary claims and Reverses/shifts</a:t>
                      </a:r>
                      <a:r>
                        <a:rPr lang="en-US" sz="2800" baseline="0" dirty="0"/>
                        <a:t> burden of proof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You can’t prove there isn’t a Bigfoot, so that creature must be</a:t>
                      </a:r>
                      <a:r>
                        <a:rPr lang="en-US" sz="2800" i="0" baseline="0" dirty="0"/>
                        <a:t> a Bigfoot!</a:t>
                      </a:r>
                      <a:endParaRPr lang="en-US" sz="2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272658"/>
                  </a:ext>
                </a:extLst>
              </a:tr>
              <a:tr h="750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12. Sometimes</a:t>
                      </a:r>
                      <a:r>
                        <a:rPr lang="en-US" sz="2800" baseline="0" dirty="0"/>
                        <a:t> makes unfalsifiable claims (ad-hoc immunizing hypotheses / “multiple-outs”)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We can see your future / heal you if you sincerely believe,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178093"/>
                  </a:ext>
                </a:extLst>
              </a:tr>
              <a:tr h="750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13. Deliberately creates mystery where none exists (omits known)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0" dirty="0"/>
                        <a:t>Bermuda Triangle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93266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1EB0FE-FEBD-4487-ACC4-D8483A266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800002"/>
              </p:ext>
            </p:extLst>
          </p:nvPr>
        </p:nvGraphicFramePr>
        <p:xfrm>
          <a:off x="324852" y="147299"/>
          <a:ext cx="11365608" cy="6343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2804">
                  <a:extLst>
                    <a:ext uri="{9D8B030D-6E8A-4147-A177-3AD203B41FA5}">
                      <a16:colId xmlns:a16="http://schemas.microsoft.com/office/drawing/2014/main" val="1040435765"/>
                    </a:ext>
                  </a:extLst>
                </a:gridCol>
                <a:gridCol w="5682804">
                  <a:extLst>
                    <a:ext uri="{9D8B030D-6E8A-4147-A177-3AD203B41FA5}">
                      <a16:colId xmlns:a16="http://schemas.microsoft.com/office/drawing/2014/main" val="4167795018"/>
                    </a:ext>
                  </a:extLst>
                </a:gridCol>
              </a:tblGrid>
              <a:tr h="348715">
                <a:tc>
                  <a:txBody>
                    <a:bodyPr/>
                    <a:lstStyle/>
                    <a:p>
                      <a:r>
                        <a:rPr lang="en-US" sz="2000" dirty="0"/>
                        <a:t>Pseudoscience Principles /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76732"/>
                  </a:ext>
                </a:extLst>
              </a:tr>
              <a:tr h="19819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14. Hostility toward criticism/claims of persecution;  may see it as a “conspiracy”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/>
                        <a:t>-The “establishment” wants to keep this unknown to the public</a:t>
                      </a:r>
                      <a:r>
                        <a:rPr lang="en-US" sz="2000" i="1" baseline="0" dirty="0"/>
                        <a:t>! </a:t>
                      </a:r>
                    </a:p>
                    <a:p>
                      <a:r>
                        <a:rPr lang="en-US" sz="2000" i="1" baseline="0" dirty="0"/>
                        <a:t>-Scientists have a vested interest in keeping this out of the mainstream…”</a:t>
                      </a:r>
                    </a:p>
                    <a:p>
                      <a:r>
                        <a:rPr lang="en-US" sz="2000" i="1" dirty="0"/>
                        <a:t>-The wealthy pharmaceutical</a:t>
                      </a:r>
                      <a:r>
                        <a:rPr lang="en-US" sz="2000" i="1" baseline="0" dirty="0"/>
                        <a:t> industry doesn’t want you to learn about the success of our natural alternative…</a:t>
                      </a:r>
                      <a:endParaRPr lang="en-US" sz="2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635226"/>
                  </a:ext>
                </a:extLst>
              </a:tr>
              <a:tr h="1167428">
                <a:tc>
                  <a:txBody>
                    <a:bodyPr/>
                    <a:lstStyle/>
                    <a:p>
                      <a:r>
                        <a:rPr lang="en-US" sz="2000" dirty="0"/>
                        <a:t>15. Makes a virtue out of appeals to ignorance; argument from ignorance (a common logical fallacy)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/>
                        <a:t>-This is a “gift” from God, from the cosmos, etc., thus I dare not challenge it.</a:t>
                      </a:r>
                    </a:p>
                    <a:p>
                      <a:r>
                        <a:rPr lang="en-US" sz="2000" i="1" dirty="0"/>
                        <a:t>-We don’t know everything, therefore X is just as likely as 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14395"/>
                  </a:ext>
                </a:extLst>
              </a:tr>
              <a:tr h="795672">
                <a:tc>
                  <a:txBody>
                    <a:bodyPr/>
                    <a:lstStyle/>
                    <a:p>
                      <a:r>
                        <a:rPr lang="en-US" sz="2000" dirty="0"/>
                        <a:t>16. </a:t>
                      </a:r>
                      <a:r>
                        <a:rPr lang="en-US" sz="2000" dirty="0">
                          <a:hlinkClick r:id="rId3" action="ppaction://hlinksldjump"/>
                        </a:rPr>
                        <a:t>Cherry-picking data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/>
                        <a:t>-Similar to confirmation bias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660895"/>
                  </a:ext>
                </a:extLst>
              </a:tr>
              <a:tr h="668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17. Appeals to “natural” and “holism.”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/>
                        <a:t>-Our alternative is 100% natural, no synthetic chemicals, etc.</a:t>
                      </a:r>
                    </a:p>
                    <a:p>
                      <a:r>
                        <a:rPr lang="en-US" sz="2000" i="1" dirty="0"/>
                        <a:t>- “We take your entire, mind, body, and spirit into account, treating the whole person at our dental practice..”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17809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7C850F-9D20-4733-8A91-9785C1F9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5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89D4-6F62-A889-AA5A-941FDFA3E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Could Be!  (Possibility &amp; Impossibility)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9F98B-294B-0F2D-CF9B-89E09F8FB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“Aliens could be visiting us from other planets.”</a:t>
            </a:r>
          </a:p>
          <a:p>
            <a:r>
              <a:rPr lang="en-US" dirty="0"/>
              <a:t>“</a:t>
            </a:r>
            <a:r>
              <a:rPr lang="en-US" dirty="0" err="1"/>
              <a:t>SparkFocus</a:t>
            </a:r>
            <a:r>
              <a:rPr lang="en-US" dirty="0"/>
              <a:t> could help with my ADHD.”</a:t>
            </a:r>
          </a:p>
          <a:p>
            <a:r>
              <a:rPr lang="en-US" dirty="0"/>
              <a:t>“She could have some psychic gift.”</a:t>
            </a:r>
          </a:p>
          <a:p>
            <a:r>
              <a:rPr lang="en-US" dirty="0"/>
              <a:t>Is that actually evidence at all?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Differences between physical and logical possibility and impossibility</a:t>
            </a:r>
          </a:p>
          <a:p>
            <a:pPr lvl="1"/>
            <a:r>
              <a:rPr lang="en-US" dirty="0"/>
              <a:t>2+2=4; unmarried bachelors; 2+2=5; married bachelors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5E9C7-A881-46DB-8BA5-BC57747B7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E48A-6BF5-4A38-A051-B66BD5188D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5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1305</Words>
  <Application>Microsoft Office PowerPoint</Application>
  <PresentationFormat>Widescreen</PresentationFormat>
  <Paragraphs>163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What is pseudoscience? Why does this matter?</vt:lpstr>
      <vt:lpstr>Belief is widespread</vt:lpstr>
      <vt:lpstr>Common characteristics of science/critical thinking: A Reminder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It Could Be!  (Possibility &amp; Impossibility)</vt:lpstr>
      <vt:lpstr>Parapsychology</vt:lpstr>
      <vt:lpstr>The “SEARCH” Formula</vt:lpstr>
      <vt:lpstr>The SEARCH Formula</vt:lpstr>
      <vt:lpstr>The SEARCH Formula</vt:lpstr>
      <vt:lpstr>The SEARCH Formula</vt:lpstr>
      <vt:lpstr>PowerPoint Presentation</vt:lpstr>
      <vt:lpstr>U.S. news media corporate, not public…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Pseudoscience</dc:title>
  <dc:creator>Pitts, Shane</dc:creator>
  <cp:lastModifiedBy>Pitts, Shane</cp:lastModifiedBy>
  <cp:revision>86</cp:revision>
  <dcterms:created xsi:type="dcterms:W3CDTF">2017-02-08T20:00:01Z</dcterms:created>
  <dcterms:modified xsi:type="dcterms:W3CDTF">2022-04-28T13:50:24Z</dcterms:modified>
</cp:coreProperties>
</file>