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6" r:id="rId1"/>
  </p:sldMasterIdLst>
  <p:notesMasterIdLst>
    <p:notesMasterId r:id="rId15"/>
  </p:notesMasterIdLst>
  <p:handoutMasterIdLst>
    <p:handoutMasterId r:id="rId16"/>
  </p:handoutMasterIdLst>
  <p:sldIdLst>
    <p:sldId id="266" r:id="rId2"/>
    <p:sldId id="298" r:id="rId3"/>
    <p:sldId id="299" r:id="rId4"/>
    <p:sldId id="300" r:id="rId5"/>
    <p:sldId id="301" r:id="rId6"/>
    <p:sldId id="324" r:id="rId7"/>
    <p:sldId id="305" r:id="rId8"/>
    <p:sldId id="306" r:id="rId9"/>
    <p:sldId id="307" r:id="rId10"/>
    <p:sldId id="308" r:id="rId11"/>
    <p:sldId id="309" r:id="rId12"/>
    <p:sldId id="311" r:id="rId13"/>
    <p:sldId id="312" r:id="rId14"/>
  </p:sldIdLst>
  <p:sldSz cx="10058400" cy="7772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vi Radhakrishnan" initials="RR" lastIdx="15" clrIdx="0">
    <p:extLst>
      <p:ext uri="{19B8F6BF-5375-455C-9EA6-DF929625EA0E}">
        <p15:presenceInfo xmlns:p15="http://schemas.microsoft.com/office/powerpoint/2012/main" userId="S-1-5-21-1292428093-1336601894-682003330-77256" providerId="AD"/>
      </p:ext>
    </p:extLst>
  </p:cmAuthor>
  <p:cmAuthor id="2" name="Vitaly Terekhov" initials="VT" lastIdx="15" clrIdx="1">
    <p:extLst>
      <p:ext uri="{19B8F6BF-5375-455C-9EA6-DF929625EA0E}">
        <p15:presenceInfo xmlns:p15="http://schemas.microsoft.com/office/powerpoint/2012/main" userId="S::V.Terekhov@marianopolis.com::d29cf180-11a1-43b8-807f-d5a9faad9a0a" providerId="AD"/>
      </p:ext>
    </p:extLst>
  </p:cmAuthor>
  <p:cmAuthor id="3" name="Daniel Nighting" initials="DN" lastIdx="1" clrIdx="2">
    <p:extLst>
      <p:ext uri="{19B8F6BF-5375-455C-9EA6-DF929625EA0E}">
        <p15:presenceInfo xmlns:p15="http://schemas.microsoft.com/office/powerpoint/2012/main" userId="e913d80d40f2892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1B2C"/>
    <a:srgbClr val="4E4E4E"/>
    <a:srgbClr val="EDE5EF"/>
    <a:srgbClr val="E3EDF1"/>
    <a:srgbClr val="FFEACD"/>
    <a:srgbClr val="F8DCDD"/>
    <a:srgbClr val="F6D6D7"/>
    <a:srgbClr val="EFB3B4"/>
    <a:srgbClr val="F2D6D6"/>
    <a:srgbClr val="F3BC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30" autoAdjust="0"/>
    <p:restoredTop sz="87829" autoAdjust="0"/>
  </p:normalViewPr>
  <p:slideViewPr>
    <p:cSldViewPr snapToGrid="0">
      <p:cViewPr varScale="1">
        <p:scale>
          <a:sx n="88" d="100"/>
          <a:sy n="88" d="100"/>
        </p:scale>
        <p:origin x="1878" y="102"/>
      </p:cViewPr>
      <p:guideLst>
        <p:guide orient="horz" pos="2448"/>
        <p:guide pos="3168"/>
      </p:guideLst>
    </p:cSldViewPr>
  </p:slideViewPr>
  <p:outlineViewPr>
    <p:cViewPr>
      <p:scale>
        <a:sx n="33" d="100"/>
        <a:sy n="33" d="100"/>
      </p:scale>
      <p:origin x="0" y="-39888"/>
    </p:cViewPr>
  </p:outlineViewPr>
  <p:notesTextViewPr>
    <p:cViewPr>
      <p:scale>
        <a:sx n="1" d="1"/>
        <a:sy n="1" d="1"/>
      </p:scale>
      <p:origin x="0" y="0"/>
    </p:cViewPr>
  </p:notesTextViewPr>
  <p:notesViewPr>
    <p:cSldViewPr snapToGrid="0">
      <p:cViewPr varScale="1">
        <p:scale>
          <a:sx n="53" d="100"/>
          <a:sy n="53" d="100"/>
        </p:scale>
        <p:origin x="-214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325CC6-5103-4F2C-A30C-D35EFB7B2A3A}" type="datetimeFigureOut">
              <a:rPr lang="en-US" smtClean="0"/>
              <a:pPr/>
              <a:t>4/28/2022</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9150F1-AD90-4255-89B7-CBA487B75218}" type="slidenum">
              <a:rPr lang="en-US" smtClean="0"/>
              <a:pPr/>
              <a:t>‹#›</a:t>
            </a:fld>
            <a:endParaRPr lang="en-US" dirty="0"/>
          </a:p>
        </p:txBody>
      </p:sp>
    </p:spTree>
    <p:extLst>
      <p:ext uri="{BB962C8B-B14F-4D97-AF65-F5344CB8AC3E}">
        <p14:creationId xmlns:p14="http://schemas.microsoft.com/office/powerpoint/2010/main" val="156834337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5" name="Shape 5"/>
          <p:cNvSpPr>
            <a:spLocks noGrp="1" noRot="1" noChangeAspect="1"/>
          </p:cNvSpPr>
          <p:nvPr>
            <p:ph type="sldImg" idx="3"/>
          </p:nvPr>
        </p:nvSpPr>
        <p:spPr>
          <a:xfrm>
            <a:off x="1209675" y="685800"/>
            <a:ext cx="443865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300" b="0" i="0" u="none" strike="noStrike" cap="none">
                <a:solidFill>
                  <a:schemeClr val="dk1"/>
                </a:solidFill>
                <a:latin typeface="Calibri"/>
                <a:ea typeface="Calibri"/>
                <a:cs typeface="Calibri"/>
                <a:sym typeface="Calibri"/>
              </a:defRPr>
            </a:lvl1pPr>
            <a:lvl2pPr marL="509411" marR="0" lvl="1" indent="-1411" algn="l" rtl="0">
              <a:spcBef>
                <a:spcPts val="0"/>
              </a:spcBef>
              <a:buNone/>
              <a:defRPr sz="13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13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13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13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13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13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13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13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509411" marR="0" lvl="1" indent="-1411" algn="l" rtl="0">
              <a:spcBef>
                <a:spcPts val="0"/>
              </a:spcBef>
              <a:buNone/>
              <a:defRPr sz="2000" b="0" i="0" u="none" strike="noStrike" cap="none">
                <a:solidFill>
                  <a:schemeClr val="dk1"/>
                </a:solidFill>
                <a:latin typeface="Calibri"/>
                <a:ea typeface="Calibri"/>
                <a:cs typeface="Calibri"/>
                <a:sym typeface="Calibri"/>
              </a:defRPr>
            </a:lvl2pPr>
            <a:lvl3pPr marL="1018823" marR="0" lvl="2" indent="-2823" algn="l" rtl="0">
              <a:spcBef>
                <a:spcPts val="0"/>
              </a:spcBef>
              <a:buNone/>
              <a:defRPr sz="2000" b="0" i="0" u="none" strike="noStrike" cap="none">
                <a:solidFill>
                  <a:schemeClr val="dk1"/>
                </a:solidFill>
                <a:latin typeface="Calibri"/>
                <a:ea typeface="Calibri"/>
                <a:cs typeface="Calibri"/>
                <a:sym typeface="Calibri"/>
              </a:defRPr>
            </a:lvl3pPr>
            <a:lvl4pPr marL="1528237" marR="0" lvl="3" indent="-4237" algn="l" rtl="0">
              <a:spcBef>
                <a:spcPts val="0"/>
              </a:spcBef>
              <a:buNone/>
              <a:defRPr sz="2000" b="0" i="0" u="none" strike="noStrike" cap="none">
                <a:solidFill>
                  <a:schemeClr val="dk1"/>
                </a:solidFill>
                <a:latin typeface="Calibri"/>
                <a:ea typeface="Calibri"/>
                <a:cs typeface="Calibri"/>
                <a:sym typeface="Calibri"/>
              </a:defRPr>
            </a:lvl4pPr>
            <a:lvl5pPr marL="2037649" marR="0" lvl="4" indent="-5649" algn="l" rtl="0">
              <a:spcBef>
                <a:spcPts val="0"/>
              </a:spcBef>
              <a:buNone/>
              <a:defRPr sz="2000" b="0" i="0" u="none" strike="noStrike" cap="none">
                <a:solidFill>
                  <a:schemeClr val="dk1"/>
                </a:solidFill>
                <a:latin typeface="Calibri"/>
                <a:ea typeface="Calibri"/>
                <a:cs typeface="Calibri"/>
                <a:sym typeface="Calibri"/>
              </a:defRPr>
            </a:lvl5pPr>
            <a:lvl6pPr marL="2547061" marR="0" lvl="5" indent="-7061" algn="l" rtl="0">
              <a:spcBef>
                <a:spcPts val="0"/>
              </a:spcBef>
              <a:buNone/>
              <a:defRPr sz="2000" b="0" i="0" u="none" strike="noStrike" cap="none">
                <a:solidFill>
                  <a:schemeClr val="dk1"/>
                </a:solidFill>
                <a:latin typeface="Calibri"/>
                <a:ea typeface="Calibri"/>
                <a:cs typeface="Calibri"/>
                <a:sym typeface="Calibri"/>
              </a:defRPr>
            </a:lvl6pPr>
            <a:lvl7pPr marL="3056473" marR="0" lvl="6" indent="-8472" algn="l" rtl="0">
              <a:spcBef>
                <a:spcPts val="0"/>
              </a:spcBef>
              <a:buNone/>
              <a:defRPr sz="2000" b="0" i="0" u="none" strike="noStrike" cap="none">
                <a:solidFill>
                  <a:schemeClr val="dk1"/>
                </a:solidFill>
                <a:latin typeface="Calibri"/>
                <a:ea typeface="Calibri"/>
                <a:cs typeface="Calibri"/>
                <a:sym typeface="Calibri"/>
              </a:defRPr>
            </a:lvl7pPr>
            <a:lvl8pPr marL="3565885" marR="0" lvl="7" indent="-9885" algn="l" rtl="0">
              <a:spcBef>
                <a:spcPts val="0"/>
              </a:spcBef>
              <a:buNone/>
              <a:defRPr sz="2000" b="0" i="0" u="none" strike="noStrike" cap="none">
                <a:solidFill>
                  <a:schemeClr val="dk1"/>
                </a:solidFill>
                <a:latin typeface="Calibri"/>
                <a:ea typeface="Calibri"/>
                <a:cs typeface="Calibri"/>
                <a:sym typeface="Calibri"/>
              </a:defRPr>
            </a:lvl8pPr>
            <a:lvl9pPr marL="4075298" marR="0" lvl="8" indent="-11298" algn="l" rtl="0">
              <a:spcBef>
                <a:spcPts val="0"/>
              </a:spcBef>
              <a:buNone/>
              <a:defRPr sz="2000" b="0" i="0" u="none" strike="noStrike" cap="none">
                <a:solidFill>
                  <a:schemeClr val="dk1"/>
                </a:solidFill>
                <a:latin typeface="Calibri"/>
                <a:ea typeface="Calibri"/>
                <a:cs typeface="Calibri"/>
                <a:sym typeface="Calibri"/>
              </a:defRPr>
            </a:lvl9pPr>
          </a:lstStyle>
          <a:p>
            <a:endParaRPr dirty="0"/>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buSzPct val="25000"/>
                <a:buNone/>
              </a:pPr>
              <a:t>‹#›</a:t>
            </a:fld>
            <a:endParaRPr lang="en-US"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46174678"/>
      </p:ext>
    </p:extLst>
  </p:cSld>
  <p:clrMap bg1="lt1" tx1="dk1" bg2="dk2" tx2="lt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34006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and Content 1">
    <p:spTree>
      <p:nvGrpSpPr>
        <p:cNvPr id="1" name="Shape 81"/>
        <p:cNvGrpSpPr/>
        <p:nvPr/>
      </p:nvGrpSpPr>
      <p:grpSpPr>
        <a:xfrm>
          <a:off x="0" y="0"/>
          <a:ext cx="0" cy="0"/>
          <a:chOff x="0" y="0"/>
          <a:chExt cx="0" cy="0"/>
        </a:xfrm>
      </p:grpSpPr>
      <p:sp>
        <p:nvSpPr>
          <p:cNvPr id="2" name="Title 1"/>
          <p:cNvSpPr>
            <a:spLocks noGrp="1"/>
          </p:cNvSpPr>
          <p:nvPr>
            <p:ph type="title"/>
          </p:nvPr>
        </p:nvSpPr>
        <p:spPr>
          <a:xfrm>
            <a:off x="0" y="379608"/>
            <a:ext cx="10058400" cy="815797"/>
          </a:xfrm>
        </p:spPr>
        <p:txBody>
          <a:bodyPr>
            <a:normAutofit/>
          </a:bodyPr>
          <a:lstStyle>
            <a:lvl1pPr>
              <a:spcBef>
                <a:spcPts val="624"/>
              </a:spcBef>
              <a:defRPr sz="3600" b="0">
                <a:solidFill>
                  <a:srgbClr val="002060"/>
                </a:solidFill>
                <a:latin typeface="Arial" pitchFamily="34" charset="0"/>
                <a:cs typeface="Arial" pitchFamily="34" charset="0"/>
              </a:defRPr>
            </a:lvl1pPr>
          </a:lstStyle>
          <a:p>
            <a:r>
              <a:rPr lang="en-US"/>
              <a:t>Click to edit Master title style</a:t>
            </a:r>
            <a:endParaRPr lang="en-US" dirty="0"/>
          </a:p>
        </p:txBody>
      </p:sp>
      <p:sp>
        <p:nvSpPr>
          <p:cNvPr id="6" name="Content Placeholder 5"/>
          <p:cNvSpPr>
            <a:spLocks noGrp="1"/>
          </p:cNvSpPr>
          <p:nvPr>
            <p:ph sz="quarter" idx="10"/>
          </p:nvPr>
        </p:nvSpPr>
        <p:spPr>
          <a:xfrm>
            <a:off x="117582" y="1933292"/>
            <a:ext cx="9804186" cy="2339072"/>
          </a:xfrm>
        </p:spPr>
        <p:txBody>
          <a:bodyPr>
            <a:normAutofit/>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4975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Figure+Caption">
    <p:spTree>
      <p:nvGrpSpPr>
        <p:cNvPr id="1" name="Shape 81"/>
        <p:cNvGrpSpPr/>
        <p:nvPr/>
      </p:nvGrpSpPr>
      <p:grpSpPr>
        <a:xfrm>
          <a:off x="0" y="0"/>
          <a:ext cx="0" cy="0"/>
          <a:chOff x="0" y="0"/>
          <a:chExt cx="0" cy="0"/>
        </a:xfrm>
      </p:grpSpPr>
      <p:sp>
        <p:nvSpPr>
          <p:cNvPr id="4" name="Title 1"/>
          <p:cNvSpPr>
            <a:spLocks noGrp="1"/>
          </p:cNvSpPr>
          <p:nvPr>
            <p:ph type="title"/>
          </p:nvPr>
        </p:nvSpPr>
        <p:spPr>
          <a:xfrm>
            <a:off x="4928" y="384212"/>
            <a:ext cx="10053472" cy="987115"/>
          </a:xfrm>
        </p:spPr>
        <p:txBody>
          <a:bodyPr/>
          <a:lstStyle>
            <a:lvl1pPr>
              <a:spcBef>
                <a:spcPts val="624"/>
              </a:spcBef>
              <a:defRPr sz="3600" b="0">
                <a:solidFill>
                  <a:srgbClr val="002060"/>
                </a:solidFill>
                <a:latin typeface="Arial" pitchFamily="34" charset="0"/>
                <a:cs typeface="Arial" pitchFamily="34" charset="0"/>
              </a:defRPr>
            </a:lvl1pPr>
          </a:lstStyle>
          <a:p>
            <a:r>
              <a:rPr lang="en-US"/>
              <a:t>Click to edit Master title style</a:t>
            </a:r>
            <a:endParaRPr lang="en-US" dirty="0"/>
          </a:p>
        </p:txBody>
      </p:sp>
      <p:sp>
        <p:nvSpPr>
          <p:cNvPr id="5" name="Content Placeholder 5"/>
          <p:cNvSpPr>
            <a:spLocks noGrp="1"/>
          </p:cNvSpPr>
          <p:nvPr>
            <p:ph sz="quarter" idx="10"/>
          </p:nvPr>
        </p:nvSpPr>
        <p:spPr>
          <a:xfrm>
            <a:off x="136632" y="2110519"/>
            <a:ext cx="9804186" cy="2903663"/>
          </a:xfrm>
        </p:spPr>
        <p:txBody>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190500" y="5200650"/>
            <a:ext cx="3162300" cy="2114550"/>
          </a:xfrm>
        </p:spPr>
        <p:txBody>
          <a:bodyPr/>
          <a:lstStyle/>
          <a:p>
            <a:r>
              <a:rPr lang="en-US"/>
              <a:t>Click icon to add picture</a:t>
            </a:r>
            <a:endParaRPr lang="en-US" dirty="0"/>
          </a:p>
        </p:txBody>
      </p:sp>
      <p:sp>
        <p:nvSpPr>
          <p:cNvPr id="7" name="Picture Placeholder 6"/>
          <p:cNvSpPr>
            <a:spLocks noGrp="1"/>
          </p:cNvSpPr>
          <p:nvPr>
            <p:ph type="pic" sz="quarter" idx="12"/>
          </p:nvPr>
        </p:nvSpPr>
        <p:spPr>
          <a:xfrm>
            <a:off x="6229350" y="5429250"/>
            <a:ext cx="3124200" cy="1885950"/>
          </a:xfrm>
        </p:spPr>
        <p:txBody>
          <a:bodyPr/>
          <a:lstStyle/>
          <a:p>
            <a:r>
              <a:rPr lang="en-US"/>
              <a:t>Click icon to add picture</a:t>
            </a:r>
            <a:endParaRPr lang="en-US" dirty="0"/>
          </a:p>
        </p:txBody>
      </p:sp>
    </p:spTree>
    <p:extLst>
      <p:ext uri="{BB962C8B-B14F-4D97-AF65-F5344CB8AC3E}">
        <p14:creationId xmlns:p14="http://schemas.microsoft.com/office/powerpoint/2010/main" val="9876463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Figure+Caption">
    <p:bg>
      <p:bgPr>
        <a:solidFill>
          <a:schemeClr val="lt1"/>
        </a:solidFill>
        <a:effectLst/>
      </p:bgPr>
    </p:bg>
    <p:spTree>
      <p:nvGrpSpPr>
        <p:cNvPr id="1" name="Shape 81"/>
        <p:cNvGrpSpPr/>
        <p:nvPr/>
      </p:nvGrpSpPr>
      <p:grpSpPr>
        <a:xfrm>
          <a:off x="0" y="0"/>
          <a:ext cx="0" cy="0"/>
          <a:chOff x="0" y="0"/>
          <a:chExt cx="0" cy="0"/>
        </a:xfrm>
      </p:grpSpPr>
      <p:sp>
        <p:nvSpPr>
          <p:cNvPr id="4" name="Title 1"/>
          <p:cNvSpPr>
            <a:spLocks noGrp="1"/>
          </p:cNvSpPr>
          <p:nvPr>
            <p:ph type="title"/>
          </p:nvPr>
        </p:nvSpPr>
        <p:spPr>
          <a:xfrm>
            <a:off x="0" y="737299"/>
            <a:ext cx="9996324" cy="987115"/>
          </a:xfrm>
        </p:spPr>
        <p:txBody>
          <a:bodyPr/>
          <a:lstStyle>
            <a:lvl1pPr>
              <a:spcBef>
                <a:spcPts val="624"/>
              </a:spcBef>
              <a:defRPr sz="3600" b="0">
                <a:solidFill>
                  <a:srgbClr val="002060"/>
                </a:solidFill>
                <a:latin typeface="Arial" pitchFamily="34" charset="0"/>
                <a:cs typeface="Arial" pitchFamily="34" charset="0"/>
              </a:defRPr>
            </a:lvl1pPr>
          </a:lstStyle>
          <a:p>
            <a:r>
              <a:rPr lang="en-US" dirty="0"/>
              <a:t>Click to edit Master title style</a:t>
            </a:r>
          </a:p>
        </p:txBody>
      </p:sp>
      <p:sp>
        <p:nvSpPr>
          <p:cNvPr id="5" name="Content Placeholder 5"/>
          <p:cNvSpPr>
            <a:spLocks noGrp="1"/>
          </p:cNvSpPr>
          <p:nvPr>
            <p:ph sz="quarter" idx="10"/>
          </p:nvPr>
        </p:nvSpPr>
        <p:spPr>
          <a:xfrm>
            <a:off x="136632" y="2110519"/>
            <a:ext cx="9804186" cy="2903663"/>
          </a:xfrm>
        </p:spPr>
        <p:txBody>
          <a:bodyPr/>
          <a:lstStyle>
            <a:lvl1pPr marL="457200" indent="-457200">
              <a:spcBef>
                <a:spcPts val="624"/>
              </a:spcBef>
              <a:buClr>
                <a:srgbClr val="4E4E4E"/>
              </a:buClr>
              <a:buFont typeface="Arial" pitchFamily="34" charset="0"/>
              <a:buChar char="•"/>
              <a:defRPr sz="2800">
                <a:solidFill>
                  <a:schemeClr val="tx1"/>
                </a:solidFill>
                <a:latin typeface="Arial" pitchFamily="34" charset="0"/>
                <a:cs typeface="Arial" pitchFamily="34" charset="0"/>
              </a:defRPr>
            </a:lvl1pPr>
            <a:lvl2pPr marL="965200" indent="-457200">
              <a:spcBef>
                <a:spcPts val="624"/>
              </a:spcBef>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Picture Placeholder 2"/>
          <p:cNvSpPr>
            <a:spLocks noGrp="1"/>
          </p:cNvSpPr>
          <p:nvPr>
            <p:ph type="pic" sz="quarter" idx="11"/>
          </p:nvPr>
        </p:nvSpPr>
        <p:spPr>
          <a:xfrm>
            <a:off x="190500" y="5200650"/>
            <a:ext cx="3162300" cy="2114550"/>
          </a:xfrm>
        </p:spPr>
        <p:txBody>
          <a:bodyPr/>
          <a:lstStyle/>
          <a:p>
            <a:endParaRPr lang="en-US" dirty="0"/>
          </a:p>
        </p:txBody>
      </p:sp>
      <p:sp>
        <p:nvSpPr>
          <p:cNvPr id="7" name="Picture Placeholder 6"/>
          <p:cNvSpPr>
            <a:spLocks noGrp="1"/>
          </p:cNvSpPr>
          <p:nvPr>
            <p:ph type="pic" sz="quarter" idx="12"/>
          </p:nvPr>
        </p:nvSpPr>
        <p:spPr>
          <a:xfrm>
            <a:off x="6229350" y="5429250"/>
            <a:ext cx="3124200" cy="1885950"/>
          </a:xfrm>
        </p:spPr>
        <p:txBody>
          <a:bodyPr/>
          <a:lstStyle/>
          <a:p>
            <a:endParaRPr lang="en-US" dirty="0"/>
          </a:p>
        </p:txBody>
      </p:sp>
      <p:sp>
        <p:nvSpPr>
          <p:cNvPr id="6" name="Table Placeholder 5"/>
          <p:cNvSpPr>
            <a:spLocks noGrp="1"/>
          </p:cNvSpPr>
          <p:nvPr>
            <p:ph type="tbl" sz="quarter" idx="13"/>
          </p:nvPr>
        </p:nvSpPr>
        <p:spPr>
          <a:xfrm>
            <a:off x="3769895" y="5470358"/>
            <a:ext cx="2181725" cy="1668630"/>
          </a:xfrm>
        </p:spPr>
        <p:txBody>
          <a:bodyPr/>
          <a:lstStyle/>
          <a:p>
            <a:endParaRPr lang="en-US" dirty="0"/>
          </a:p>
        </p:txBody>
      </p:sp>
    </p:spTree>
    <p:extLst>
      <p:ext uri="{BB962C8B-B14F-4D97-AF65-F5344CB8AC3E}">
        <p14:creationId xmlns:p14="http://schemas.microsoft.com/office/powerpoint/2010/main" val="33983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1">
    <p:bg>
      <p:bgPr>
        <a:solidFill>
          <a:schemeClr val="lt1"/>
        </a:solidFill>
        <a:effectLst/>
      </p:bgPr>
    </p:bg>
    <p:spTree>
      <p:nvGrpSpPr>
        <p:cNvPr id="1" name="Shape 81"/>
        <p:cNvGrpSpPr/>
        <p:nvPr/>
      </p:nvGrpSpPr>
      <p:grpSpPr>
        <a:xfrm>
          <a:off x="0" y="0"/>
          <a:ext cx="0" cy="0"/>
          <a:chOff x="0" y="0"/>
          <a:chExt cx="0" cy="0"/>
        </a:xfrm>
      </p:grpSpPr>
      <p:sp>
        <p:nvSpPr>
          <p:cNvPr id="2" name="Title 1"/>
          <p:cNvSpPr>
            <a:spLocks noGrp="1"/>
          </p:cNvSpPr>
          <p:nvPr>
            <p:ph type="title"/>
          </p:nvPr>
        </p:nvSpPr>
        <p:spPr>
          <a:xfrm>
            <a:off x="23515" y="727942"/>
            <a:ext cx="9996324" cy="995428"/>
          </a:xfrm>
        </p:spPr>
        <p:txBody>
          <a:bodyPr/>
          <a:lstStyle>
            <a:lvl1pPr>
              <a:spcBef>
                <a:spcPts val="624"/>
              </a:spcBef>
              <a:defRPr sz="3600" b="0">
                <a:solidFill>
                  <a:srgbClr val="002060"/>
                </a:solidFill>
                <a:latin typeface="Arial" pitchFamily="34" charset="0"/>
                <a:cs typeface="Arial" pitchFamily="34" charset="0"/>
              </a:defRPr>
            </a:lvl1pPr>
          </a:lstStyle>
          <a:p>
            <a:r>
              <a:rPr lang="en-US" dirty="0"/>
              <a:t>Click to edit Master title style</a:t>
            </a:r>
          </a:p>
        </p:txBody>
      </p:sp>
      <p:sp>
        <p:nvSpPr>
          <p:cNvPr id="6" name="Content Placeholder 5"/>
          <p:cNvSpPr>
            <a:spLocks noGrp="1"/>
          </p:cNvSpPr>
          <p:nvPr>
            <p:ph sz="quarter" idx="10"/>
          </p:nvPr>
        </p:nvSpPr>
        <p:spPr>
          <a:xfrm>
            <a:off x="117582" y="1933292"/>
            <a:ext cx="9804186" cy="5658416"/>
          </a:xfrm>
        </p:spPr>
        <p:txBody>
          <a:bodyPr/>
          <a:lstStyle>
            <a:lvl1pPr marL="457200" indent="-457200">
              <a:spcBef>
                <a:spcPts val="624"/>
              </a:spcBef>
              <a:spcAft>
                <a:spcPts val="1200"/>
              </a:spcAft>
              <a:buClr>
                <a:srgbClr val="4E4E4E"/>
              </a:buClr>
              <a:buFont typeface="Arial" pitchFamily="34" charset="0"/>
              <a:buChar char="•"/>
              <a:defRPr sz="2800">
                <a:solidFill>
                  <a:schemeClr val="tx1"/>
                </a:solidFill>
                <a:latin typeface="Arial" pitchFamily="34" charset="0"/>
                <a:cs typeface="Arial" pitchFamily="34" charset="0"/>
              </a:defRPr>
            </a:lvl1pPr>
            <a:lvl2pPr marL="914400" indent="-449263">
              <a:spcBef>
                <a:spcPts val="624"/>
              </a:spcBef>
              <a:spcAft>
                <a:spcPts val="1200"/>
              </a:spcAft>
              <a:buClr>
                <a:srgbClr val="4E4E4E"/>
              </a:buClr>
              <a:buFont typeface="Arial" pitchFamily="34" charset="0"/>
              <a:buChar char="–"/>
              <a:defRPr sz="2600">
                <a:solidFill>
                  <a:schemeClr val="tx1"/>
                </a:solidFill>
                <a:latin typeface="Arial" pitchFamily="34" charset="0"/>
                <a:cs typeface="Arial" pitchFamily="34" charset="0"/>
              </a:defRPr>
            </a:lvl2pPr>
            <a:lvl3pPr marL="1473200" indent="-457200">
              <a:spcBef>
                <a:spcPts val="624"/>
              </a:spcBef>
              <a:spcAft>
                <a:spcPts val="1200"/>
              </a:spcAft>
              <a:buClr>
                <a:srgbClr val="4E4E4E"/>
              </a:buClr>
              <a:buFont typeface="Wingdings" pitchFamily="2" charset="2"/>
              <a:buChar char="§"/>
              <a:defRPr sz="2400">
                <a:solidFill>
                  <a:schemeClr val="tx1"/>
                </a:solidFill>
                <a:latin typeface="Arial" pitchFamily="34" charset="0"/>
                <a:cs typeface="Arial" pitchFamily="34" charset="0"/>
              </a:defRPr>
            </a:lvl3pPr>
            <a:lvl4pPr marL="1866900" indent="-342900">
              <a:spcBef>
                <a:spcPts val="624"/>
              </a:spcBef>
              <a:spcAft>
                <a:spcPts val="1200"/>
              </a:spcAft>
              <a:buClr>
                <a:srgbClr val="4E4E4E"/>
              </a:buClr>
              <a:buFont typeface="Wingdings" pitchFamily="2" charset="2"/>
              <a:buChar char="q"/>
              <a:defRPr sz="2000">
                <a:solidFill>
                  <a:schemeClr val="tx1"/>
                </a:solidFill>
                <a:latin typeface="Arial" pitchFamily="34" charset="0"/>
                <a:cs typeface="Arial" pitchFamily="34" charset="0"/>
              </a:defRPr>
            </a:lvl4pPr>
            <a:lvl5pPr marL="2374900" indent="-342900">
              <a:spcBef>
                <a:spcPts val="624"/>
              </a:spcBef>
              <a:spcAft>
                <a:spcPts val="1200"/>
              </a:spcAft>
              <a:buClr>
                <a:srgbClr val="4E4E4E"/>
              </a:buClr>
              <a:buFont typeface="Arial" pitchFamily="34" charset="0"/>
              <a:buChar char="•"/>
              <a:defRPr>
                <a:solidFill>
                  <a:schemeClr val="tx1"/>
                </a:solidFill>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
        <p:cNvGrpSpPr/>
        <p:nvPr/>
      </p:nvGrpSpPr>
      <p:grpSpPr>
        <a:xfrm>
          <a:off x="0" y="0"/>
          <a:ext cx="0" cy="0"/>
          <a:chOff x="0" y="0"/>
          <a:chExt cx="0" cy="0"/>
        </a:xfrm>
      </p:grpSpPr>
      <p:pic>
        <p:nvPicPr>
          <p:cNvPr id="14" name="Textbox 14" descr="MacLearn_logo_reverse.png"/>
          <p:cNvPicPr preferRelativeResize="0"/>
          <p:nvPr/>
        </p:nvPicPr>
        <p:blipFill rotWithShape="1">
          <a:blip r:embed="rId6">
            <a:alphaModFix/>
          </a:blip>
          <a:srcRect/>
          <a:stretch/>
        </p:blipFill>
        <p:spPr>
          <a:xfrm>
            <a:off x="228600" y="217571"/>
            <a:ext cx="1524000" cy="468227"/>
          </a:xfrm>
          <a:prstGeom prst="rect">
            <a:avLst/>
          </a:prstGeom>
          <a:noFill/>
          <a:ln>
            <a:noFill/>
          </a:ln>
        </p:spPr>
      </p:pic>
      <p:sp>
        <p:nvSpPr>
          <p:cNvPr id="15" name="Textbox 10"/>
          <p:cNvSpPr txBox="1">
            <a:spLocks noGrp="1"/>
          </p:cNvSpPr>
          <p:nvPr>
            <p:ph type="title"/>
          </p:nvPr>
        </p:nvSpPr>
        <p:spPr>
          <a:xfrm>
            <a:off x="2659577" y="311256"/>
            <a:ext cx="6895900" cy="1295400"/>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Helvetica Neue"/>
              <a:buNone/>
              <a:defRPr sz="4900" b="1" i="0" u="none" strike="noStrike" cap="none">
                <a:solidFill>
                  <a:schemeClr val="lt1"/>
                </a:solidFill>
                <a:latin typeface="Helvetica Neue"/>
                <a:ea typeface="Helvetica Neue"/>
                <a:cs typeface="Helvetica Neue"/>
                <a:sym typeface="Helvetica Neue"/>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6" name="Textbox 11"/>
          <p:cNvSpPr txBox="1">
            <a:spLocks noGrp="1"/>
          </p:cNvSpPr>
          <p:nvPr>
            <p:ph type="body" idx="1"/>
          </p:nvPr>
        </p:nvSpPr>
        <p:spPr>
          <a:xfrm>
            <a:off x="502920" y="1813559"/>
            <a:ext cx="9052559" cy="5129425"/>
          </a:xfrm>
          <a:prstGeom prst="rect">
            <a:avLst/>
          </a:prstGeom>
          <a:noFill/>
          <a:ln>
            <a:noFill/>
          </a:ln>
        </p:spPr>
        <p:txBody>
          <a:bodyPr lIns="91425" tIns="91425" rIns="91425" bIns="91425" anchor="t" anchorCtr="0"/>
          <a:lstStyle>
            <a:lvl1pPr marL="0" marR="0" lvl="0" indent="0" algn="l" rtl="0">
              <a:spcBef>
                <a:spcPts val="720"/>
              </a:spcBef>
              <a:buClr>
                <a:schemeClr val="lt1"/>
              </a:buClr>
              <a:buFont typeface="Arial"/>
              <a:buNone/>
              <a:defRPr sz="3600" b="0" i="0" u="none" strike="noStrike" cap="none">
                <a:solidFill>
                  <a:schemeClr val="lt1"/>
                </a:solidFill>
                <a:latin typeface="Helvetica Neue"/>
                <a:ea typeface="Helvetica Neue"/>
                <a:cs typeface="Helvetica Neue"/>
                <a:sym typeface="Helvetica Neue"/>
              </a:defRPr>
            </a:lvl1pPr>
            <a:lvl2pPr marL="509411" marR="0" lvl="1" indent="-1411" algn="l" rtl="0">
              <a:spcBef>
                <a:spcPts val="620"/>
              </a:spcBef>
              <a:buClr>
                <a:schemeClr val="lt1"/>
              </a:buClr>
              <a:buFont typeface="Arial"/>
              <a:buNone/>
              <a:defRPr sz="3100" b="0" i="0" u="none" strike="noStrike" cap="none">
                <a:solidFill>
                  <a:schemeClr val="lt1"/>
                </a:solidFill>
                <a:latin typeface="Helvetica Neue"/>
                <a:ea typeface="Helvetica Neue"/>
                <a:cs typeface="Helvetica Neue"/>
                <a:sym typeface="Helvetica Neue"/>
              </a:defRPr>
            </a:lvl2pPr>
            <a:lvl3pPr marL="1018825" marR="0" lvl="2" indent="-2825" algn="l" rtl="0">
              <a:spcBef>
                <a:spcPts val="540"/>
              </a:spcBef>
              <a:buClr>
                <a:schemeClr val="lt1"/>
              </a:buClr>
              <a:buFont typeface="Arial"/>
              <a:buNone/>
              <a:defRPr sz="2700" b="0" i="0" u="none" strike="noStrike" cap="none">
                <a:solidFill>
                  <a:schemeClr val="lt1"/>
                </a:solidFill>
                <a:latin typeface="Helvetica Neue"/>
                <a:ea typeface="Helvetica Neue"/>
                <a:cs typeface="Helvetica Neue"/>
                <a:sym typeface="Helvetica Neue"/>
              </a:defRPr>
            </a:lvl3pPr>
            <a:lvl4pPr marL="1528237" marR="0" lvl="3" indent="-4237"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4pPr>
            <a:lvl5pPr marL="2037649" marR="0" lvl="4" indent="-5649" algn="l" rtl="0">
              <a:spcBef>
                <a:spcPts val="440"/>
              </a:spcBef>
              <a:buClr>
                <a:schemeClr val="lt1"/>
              </a:buClr>
              <a:buFont typeface="Arial"/>
              <a:buNone/>
              <a:defRPr sz="2200" b="0" i="0" u="none" strike="noStrike" cap="none">
                <a:solidFill>
                  <a:schemeClr val="lt1"/>
                </a:solidFill>
                <a:latin typeface="Helvetica Neue"/>
                <a:ea typeface="Helvetica Neue"/>
                <a:cs typeface="Helvetica Neue"/>
                <a:sym typeface="Helvetica Neue"/>
              </a:defRPr>
            </a:lvl5pPr>
            <a:lvl6pPr marL="2801767" marR="0" lvl="5" indent="-122066"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6pPr>
            <a:lvl7pPr marL="3311180" marR="0" lvl="6" indent="-123480"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7pPr>
            <a:lvl8pPr marL="3820592" marR="0" lvl="7" indent="-124891"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8pPr>
            <a:lvl9pPr marL="4330004" marR="0" lvl="8" indent="-126303" algn="l" rtl="0">
              <a:spcBef>
                <a:spcPts val="440"/>
              </a:spcBef>
              <a:buClr>
                <a:schemeClr val="dk1"/>
              </a:buClr>
              <a:buSzPct val="100000"/>
              <a:buFont typeface="Arial"/>
              <a:buChar char="•"/>
              <a:defRPr sz="2200" b="0" i="0" u="none" strike="noStrike" cap="none">
                <a:solidFill>
                  <a:schemeClr val="dk1"/>
                </a:solidFill>
                <a:latin typeface="Calibri"/>
                <a:ea typeface="Calibri"/>
                <a:cs typeface="Calibri"/>
                <a:sym typeface="Calibri"/>
              </a:defRPr>
            </a:lvl9pPr>
          </a:lstStyle>
          <a:p>
            <a:endParaRPr dirty="0"/>
          </a:p>
        </p:txBody>
      </p:sp>
      <p:sp>
        <p:nvSpPr>
          <p:cNvPr id="5" name="Rectangle 4">
            <a:extLst>
              <a:ext uri="{FF2B5EF4-FFF2-40B4-BE49-F238E27FC236}">
                <a16:creationId xmlns:a16="http://schemas.microsoft.com/office/drawing/2014/main" id="{1BED2A51-21A1-42D9-B005-314CCDB2417A}"/>
              </a:ext>
            </a:extLst>
          </p:cNvPr>
          <p:cNvSpPr/>
          <p:nvPr/>
        </p:nvSpPr>
        <p:spPr>
          <a:xfrm>
            <a:off x="3954780" y="7401580"/>
            <a:ext cx="6103620" cy="307777"/>
          </a:xfrm>
          <a:prstGeom prst="rect">
            <a:avLst/>
          </a:prstGeom>
        </p:spPr>
        <p:txBody>
          <a:bodyPr wrap="square">
            <a:spAutoFit/>
          </a:bodyPr>
          <a:lstStyle/>
          <a:p>
            <a:pPr algn="r"/>
            <a:r>
              <a:rPr lang="en-US" dirty="0">
                <a:solidFill>
                  <a:schemeClr val="bg1"/>
                </a:solidFill>
              </a:rPr>
              <a:t>Krugman, </a:t>
            </a:r>
            <a:r>
              <a:rPr lang="en-US" i="1" dirty="0">
                <a:solidFill>
                  <a:schemeClr val="bg1"/>
                </a:solidFill>
              </a:rPr>
              <a:t>Economics</a:t>
            </a:r>
            <a:r>
              <a:rPr lang="en-US" dirty="0">
                <a:solidFill>
                  <a:schemeClr val="bg1"/>
                </a:solidFill>
              </a:rPr>
              <a:t>, 6e, © 2020 Worth Publishers</a:t>
            </a:r>
          </a:p>
        </p:txBody>
      </p:sp>
      <p:sp>
        <p:nvSpPr>
          <p:cNvPr id="8" name="Rectangle 7">
            <a:extLst>
              <a:ext uri="{FF2B5EF4-FFF2-40B4-BE49-F238E27FC236}">
                <a16:creationId xmlns:a16="http://schemas.microsoft.com/office/drawing/2014/main" id="{D71AA27C-287D-40B4-97BD-D01D3FBEEC50}"/>
              </a:ext>
            </a:extLst>
          </p:cNvPr>
          <p:cNvSpPr/>
          <p:nvPr/>
        </p:nvSpPr>
        <p:spPr>
          <a:xfrm>
            <a:off x="0" y="7401580"/>
            <a:ext cx="10058400" cy="307777"/>
          </a:xfrm>
          <a:prstGeom prst="rect">
            <a:avLst/>
          </a:prstGeom>
        </p:spPr>
        <p:txBody>
          <a:bodyPr wrap="square">
            <a:spAutoFit/>
          </a:bodyPr>
          <a:lstStyle/>
          <a:p>
            <a:pPr algn="r"/>
            <a:r>
              <a:rPr lang="en-US" dirty="0">
                <a:solidFill>
                  <a:schemeClr val="bg1"/>
                </a:solidFill>
              </a:rPr>
              <a:t>Krugman, </a:t>
            </a:r>
            <a:r>
              <a:rPr lang="en-US" i="1" dirty="0">
                <a:solidFill>
                  <a:schemeClr val="bg1"/>
                </a:solidFill>
              </a:rPr>
              <a:t>Economics</a:t>
            </a:r>
            <a:r>
              <a:rPr lang="en-US" dirty="0">
                <a:solidFill>
                  <a:schemeClr val="bg1"/>
                </a:solidFill>
              </a:rPr>
              <a:t>, 6e, © 2021 Worth Publishers</a:t>
            </a:r>
          </a:p>
        </p:txBody>
      </p:sp>
      <p:pic>
        <p:nvPicPr>
          <p:cNvPr id="9" name="Google Shape;10;p1" descr="MacLearn_logo_reverse.png">
            <a:extLst>
              <a:ext uri="{FF2B5EF4-FFF2-40B4-BE49-F238E27FC236}">
                <a16:creationId xmlns:a16="http://schemas.microsoft.com/office/drawing/2014/main" id="{9F072656-7BE0-4F2A-9CDB-DB58D1D6752A}"/>
              </a:ext>
            </a:extLst>
          </p:cNvPr>
          <p:cNvPicPr preferRelativeResize="0"/>
          <p:nvPr/>
        </p:nvPicPr>
        <p:blipFill rotWithShape="1">
          <a:blip r:embed="rId6">
            <a:alphaModFix/>
          </a:blip>
          <a:srcRect/>
          <a:stretch/>
        </p:blipFill>
        <p:spPr>
          <a:xfrm>
            <a:off x="76200" y="7424440"/>
            <a:ext cx="1001762" cy="307777"/>
          </a:xfrm>
          <a:prstGeom prst="rect">
            <a:avLst/>
          </a:prstGeom>
          <a:noFill/>
          <a:ln>
            <a:noFill/>
          </a:ln>
        </p:spPr>
      </p:pic>
    </p:spTree>
    <p:extLst>
      <p:ext uri="{BB962C8B-B14F-4D97-AF65-F5344CB8AC3E}">
        <p14:creationId xmlns:p14="http://schemas.microsoft.com/office/powerpoint/2010/main" val="2814136356"/>
      </p:ext>
    </p:extLst>
  </p:cSld>
  <p:clrMap bg1="lt1" tx1="dk1" bg2="dk2" tx2="lt2" accent1="accent1" accent2="accent2" accent3="accent3" accent4="accent4" accent5="accent5" accent6="accent6" hlink="hlink" folHlink="folHlink"/>
  <p:sldLayoutIdLst>
    <p:sldLayoutId id="2147483679" r:id="rId1"/>
    <p:sldLayoutId id="2147483680" r:id="rId2"/>
    <p:sldLayoutId id="2147483683" r:id="rId3"/>
    <p:sldLayoutId id="2147483656" r:id="rId4"/>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Chapter 13</a:t>
            </a:r>
          </a:p>
        </p:txBody>
      </p:sp>
      <p:sp>
        <p:nvSpPr>
          <p:cNvPr id="24" name="Content Placeholder 2"/>
          <p:cNvSpPr>
            <a:spLocks noGrp="1"/>
          </p:cNvSpPr>
          <p:nvPr>
            <p:ph sz="quarter" idx="10"/>
          </p:nvPr>
        </p:nvSpPr>
        <p:spPr>
          <a:xfrm>
            <a:off x="117582" y="1933291"/>
            <a:ext cx="9804186" cy="815797"/>
          </a:xfrm>
        </p:spPr>
        <p:txBody>
          <a:bodyPr>
            <a:normAutofit/>
          </a:bodyPr>
          <a:lstStyle/>
          <a:p>
            <a:pPr marL="0" indent="0" algn="ctr">
              <a:spcAft>
                <a:spcPts val="1200"/>
              </a:spcAft>
              <a:buNone/>
            </a:pPr>
            <a:r>
              <a:rPr lang="en-US" dirty="0">
                <a:latin typeface="Arial" panose="020B0604020202020204" pitchFamily="34" charset="0"/>
                <a:cs typeface="Arial" panose="020B0604020202020204" pitchFamily="34" charset="0"/>
              </a:rPr>
              <a:t>Fiscal Policy</a:t>
            </a:r>
          </a:p>
        </p:txBody>
      </p:sp>
    </p:spTree>
    <p:extLst>
      <p:ext uri="{BB962C8B-B14F-4D97-AF65-F5344CB8AC3E}">
        <p14:creationId xmlns:p14="http://schemas.microsoft.com/office/powerpoint/2010/main" val="3244868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5" y="503426"/>
            <a:ext cx="9996324" cy="1094971"/>
          </a:xfrm>
        </p:spPr>
        <p:txBody>
          <a:bodyPr>
            <a:normAutofit fontScale="90000"/>
          </a:bodyPr>
          <a:lstStyle/>
          <a:p>
            <a:r>
              <a:rPr lang="en-US" dirty="0">
                <a:latin typeface="Arial" panose="020B0604020202020204" pitchFamily="34" charset="0"/>
                <a:cs typeface="Arial" panose="020B0604020202020204" pitchFamily="34" charset="0"/>
              </a:rPr>
              <a:t>DANGERS POSED BY RISING GOVERNMENT DEBT</a:t>
            </a:r>
          </a:p>
        </p:txBody>
      </p:sp>
      <p:sp>
        <p:nvSpPr>
          <p:cNvPr id="3" name="Content Placeholder 2"/>
          <p:cNvSpPr>
            <a:spLocks noGrp="1"/>
          </p:cNvSpPr>
          <p:nvPr>
            <p:ph sz="quarter" idx="10"/>
          </p:nvPr>
        </p:nvSpPr>
        <p:spPr>
          <a:xfrm>
            <a:off x="117582" y="1933291"/>
            <a:ext cx="9804186" cy="4794080"/>
          </a:xfrm>
        </p:spPr>
        <p:txBody>
          <a:bodyPr>
            <a:normAutofit fontScale="85000" lnSpcReduction="10000"/>
          </a:bodyPr>
          <a:lstStyle/>
          <a:p>
            <a:r>
              <a:rPr lang="en-US" b="1" dirty="0">
                <a:latin typeface="Arial" panose="020B0604020202020204" pitchFamily="34" charset="0"/>
                <a:cs typeface="Arial" panose="020B0604020202020204" pitchFamily="34" charset="0"/>
              </a:rPr>
              <a:t>Crowding out</a:t>
            </a:r>
            <a:r>
              <a:rPr lang="en-US" dirty="0">
                <a:latin typeface="Arial" panose="020B0604020202020204" pitchFamily="34" charset="0"/>
                <a:cs typeface="Arial" panose="020B0604020202020204" pitchFamily="34" charset="0"/>
              </a:rPr>
              <a:t>: </a:t>
            </a:r>
            <a:r>
              <a:rPr lang="en-US" dirty="0"/>
              <a:t>the government’s borrowing may crowd out private investments, raising interest rates and reducing the economy’s long-run growth</a:t>
            </a:r>
            <a:r>
              <a:rPr lang="en-US" dirty="0">
                <a:latin typeface="Arial" panose="020B0604020202020204" pitchFamily="34" charset="0"/>
                <a:cs typeface="Arial" panose="020B0604020202020204" pitchFamily="34" charset="0"/>
              </a:rPr>
              <a:t>.</a:t>
            </a:r>
          </a:p>
          <a:p>
            <a:r>
              <a:rPr lang="en-US" b="1" dirty="0">
                <a:latin typeface="Arial" panose="020B0604020202020204" pitchFamily="34" charset="0"/>
                <a:cs typeface="Arial" panose="020B0604020202020204" pitchFamily="34" charset="0"/>
              </a:rPr>
              <a:t>Financial pressure and default: </a:t>
            </a:r>
          </a:p>
          <a:p>
            <a:pPr lvl="1"/>
            <a:r>
              <a:rPr lang="en-US" dirty="0"/>
              <a:t>Deficits place financial pressure on future budgets. </a:t>
            </a:r>
          </a:p>
          <a:p>
            <a:pPr lvl="1"/>
            <a:r>
              <a:rPr lang="en-US" dirty="0"/>
              <a:t>A government paying large sums in interest must raise taxes, cut spending—or it must borrow even more. If it borrows to pay the interest, it pushes itself even deeper into debt—the </a:t>
            </a:r>
            <a:r>
              <a:rPr lang="en-US" b="1" dirty="0"/>
              <a:t>debt spiral</a:t>
            </a:r>
            <a:r>
              <a:rPr lang="en-US" dirty="0"/>
              <a:t>. The debt spiral may end up in a default when the government stops paying what it owes, </a:t>
            </a:r>
            <a:r>
              <a:rPr lang="en-US" dirty="0">
                <a:latin typeface="Arial" panose="020B0604020202020204" pitchFamily="34" charset="0"/>
                <a:cs typeface="Arial" panose="020B0604020202020204" pitchFamily="34" charset="0"/>
              </a:rPr>
              <a:t>resulting in economic and financial turmoil.</a:t>
            </a:r>
          </a:p>
          <a:p>
            <a:r>
              <a:rPr lang="en-US" b="1" dirty="0">
                <a:latin typeface="Arial" panose="020B0604020202020204" pitchFamily="34" charset="0"/>
                <a:ea typeface="Century Gothic" charset="0"/>
                <a:cs typeface="Arial" panose="020B0604020202020204" pitchFamily="34" charset="0"/>
              </a:rPr>
              <a:t>Can’t a government that has trouble borrowing just print money to pay its bills?</a:t>
            </a:r>
          </a:p>
          <a:p>
            <a:r>
              <a:rPr lang="en-US" b="1" dirty="0">
                <a:latin typeface="Arial" panose="020B0604020202020204" pitchFamily="34" charset="0"/>
                <a:ea typeface="Century Gothic" charset="0"/>
                <a:cs typeface="Arial" panose="020B0604020202020204" pitchFamily="34" charset="0"/>
              </a:rPr>
              <a:t>Yes, it can, but this leads to another problem: inflation. </a:t>
            </a:r>
            <a:endParaRPr lang="en-US" dirty="0">
              <a:latin typeface="Arial" panose="020B0604020202020204" pitchFamily="34" charset="0"/>
              <a:ea typeface="Century Gothic" charset="0"/>
              <a:cs typeface="Arial" panose="020B0604020202020204" pitchFamily="34" charset="0"/>
            </a:endParaRPr>
          </a:p>
        </p:txBody>
      </p:sp>
    </p:spTree>
    <p:extLst>
      <p:ext uri="{BB962C8B-B14F-4D97-AF65-F5344CB8AC3E}">
        <p14:creationId xmlns:p14="http://schemas.microsoft.com/office/powerpoint/2010/main" val="3569213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3843"/>
            <a:ext cx="9996324" cy="987115"/>
          </a:xfrm>
        </p:spPr>
        <p:txBody>
          <a:bodyPr/>
          <a:lstStyle/>
          <a:p>
            <a:r>
              <a:rPr lang="en-US" dirty="0">
                <a:latin typeface="Arial" panose="020B0604020202020204" pitchFamily="34" charset="0"/>
                <a:cs typeface="Arial" panose="020B0604020202020204" pitchFamily="34" charset="0"/>
              </a:rPr>
              <a:t>DEFICITS AND DEBT IN PRACTICE</a:t>
            </a:r>
          </a:p>
        </p:txBody>
      </p:sp>
      <p:sp>
        <p:nvSpPr>
          <p:cNvPr id="4" name="Content Placeholder 3"/>
          <p:cNvSpPr>
            <a:spLocks noGrp="1"/>
          </p:cNvSpPr>
          <p:nvPr>
            <p:ph sz="quarter" idx="10"/>
          </p:nvPr>
        </p:nvSpPr>
        <p:spPr>
          <a:xfrm>
            <a:off x="136632" y="952062"/>
            <a:ext cx="9804186" cy="1051781"/>
          </a:xfrm>
        </p:spPr>
        <p:txBody>
          <a:bodyPr/>
          <a:lstStyle/>
          <a:p>
            <a:r>
              <a:rPr lang="en-US" sz="2400" dirty="0"/>
              <a:t>To assess the government’s ability to pay its debt, we use the </a:t>
            </a:r>
            <a:r>
              <a:rPr lang="en-US" sz="2400" b="1" dirty="0"/>
              <a:t>debt</a:t>
            </a:r>
            <a:r>
              <a:rPr lang="en-US" sz="2400" dirty="0"/>
              <a:t>–</a:t>
            </a:r>
            <a:r>
              <a:rPr lang="en-US" sz="2400" b="1" dirty="0"/>
              <a:t>GDP ratio</a:t>
            </a:r>
            <a:r>
              <a:rPr lang="en-US" sz="2400" dirty="0"/>
              <a:t>. </a:t>
            </a:r>
          </a:p>
          <a:p>
            <a:r>
              <a:rPr lang="en-US" sz="2400" dirty="0"/>
              <a:t>Panel (a): The U.S. government ran huge deficits during World War II and has run smaller deficits ever since.</a:t>
            </a:r>
          </a:p>
          <a:p>
            <a:r>
              <a:rPr lang="en-US" sz="2400" dirty="0"/>
              <a:t>Panel (b): The debt–GDP ratio has declined despite government deficits.</a:t>
            </a:r>
            <a:endParaRPr lang="en-US" sz="2400" b="1" dirty="0">
              <a:latin typeface="Arial" panose="020B0604020202020204" pitchFamily="34" charset="0"/>
              <a:cs typeface="Arial" panose="020B0604020202020204" pitchFamily="34" charset="0"/>
            </a:endParaRPr>
          </a:p>
        </p:txBody>
      </p:sp>
      <p:sp>
        <p:nvSpPr>
          <p:cNvPr id="5" name="TextBox 4"/>
          <p:cNvSpPr txBox="1"/>
          <p:nvPr/>
        </p:nvSpPr>
        <p:spPr>
          <a:xfrm>
            <a:off x="2788362" y="3201719"/>
            <a:ext cx="4419600" cy="400110"/>
          </a:xfrm>
          <a:prstGeom prst="rect">
            <a:avLst/>
          </a:prstGeom>
          <a:noFill/>
        </p:spPr>
        <p:txBody>
          <a:bodyPr wrap="square" rtlCol="0">
            <a:spAutoFit/>
          </a:bodyPr>
          <a:lstStyle/>
          <a:p>
            <a:pPr algn="ctr"/>
            <a:r>
              <a:rPr lang="en-US" sz="2000" dirty="0"/>
              <a:t>Figure 13-13</a:t>
            </a:r>
          </a:p>
        </p:txBody>
      </p:sp>
      <p:pic>
        <p:nvPicPr>
          <p:cNvPr id="7" name="Picture 2" descr="Two graphs depict Budget deficit and Public debt of U S since 1940.  Graph (a) The U S Federal Budget Deficit Since 1940: the vertical axis, labeled Budget deficit (percent of G D P) ranges from negative 10 to 40 percent in increments of 10 percent. The horizontal axis, labeled Year ranges from 1940 to 2010 in increments of 10 years, with an additional marking at 2019. A curve for budget deficit passes through the approximate points (1940, 2), (1942, 28), (1948, negative 4), (1950, 0.5), (1960, 1), (1970, 0), (1980, 2), (1990, 5), (2000, negative 2), (2010, 10), and (2019, 2).&#10;Graph (b) The U S Public Debt–G D P Ratio Since 1940: the vertical axis, labeled Public debt (percent of G D P) ranges from 0 to 120 percent in increments of 20 percent. The horizontal axis, labeled Year ranges from 1940 to 2010 in increments of 10 years, with an additional marking at 2019. A curve for public debt passes through the approximate points (1940, 40), (1947, 110), (1955, 50), (1980, 25), (1995, 50), (2000, 35), (2010, 40), and (2019, 75)."/>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353332" y="3671454"/>
            <a:ext cx="9370786" cy="3530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1710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5041"/>
            <a:ext cx="9996324" cy="987115"/>
          </a:xfrm>
        </p:spPr>
        <p:txBody>
          <a:bodyPr/>
          <a:lstStyle/>
          <a:p>
            <a:r>
              <a:rPr lang="en-US" dirty="0">
                <a:latin typeface="Arial" panose="020B0604020202020204" pitchFamily="34" charset="0"/>
                <a:cs typeface="Arial" panose="020B0604020202020204" pitchFamily="34" charset="0"/>
              </a:rPr>
              <a:t>IMPLICIT LIABILITIES (1 of 2)</a:t>
            </a:r>
          </a:p>
        </p:txBody>
      </p:sp>
      <p:sp>
        <p:nvSpPr>
          <p:cNvPr id="4" name="Content Placeholder 3"/>
          <p:cNvSpPr>
            <a:spLocks noGrp="1"/>
          </p:cNvSpPr>
          <p:nvPr>
            <p:ph sz="quarter" idx="10"/>
          </p:nvPr>
        </p:nvSpPr>
        <p:spPr>
          <a:xfrm>
            <a:off x="254214" y="1049207"/>
            <a:ext cx="9804186" cy="1446295"/>
          </a:xfrm>
        </p:spPr>
        <p:txBody>
          <a:bodyPr/>
          <a:lstStyle/>
          <a:p>
            <a:r>
              <a:rPr lang="en-US" sz="2400" dirty="0"/>
              <a:t>Experts on long-run budget issues view the situation of the United States (and other countries such as Japan and Italy) with alarm. </a:t>
            </a:r>
          </a:p>
          <a:p>
            <a:r>
              <a:rPr lang="en-US" sz="2400" dirty="0"/>
              <a:t>The reason is </a:t>
            </a:r>
            <a:r>
              <a:rPr lang="en-US" sz="2400" b="1" dirty="0"/>
              <a:t>implicit liabilities: </a:t>
            </a:r>
            <a:r>
              <a:rPr lang="en-US" sz="2400" dirty="0"/>
              <a:t>spending promises made by governments that are effectively a debt despite the fact that they are not included in the usual debt statistics. </a:t>
            </a:r>
            <a:r>
              <a:rPr lang="en-US" sz="2400" dirty="0">
                <a:latin typeface="Arial" panose="020B0604020202020204" pitchFamily="34" charset="0"/>
                <a:cs typeface="Arial" panose="020B0604020202020204" pitchFamily="34" charset="0"/>
              </a:rPr>
              <a:t>The aging population and rising health care costs will soon pose real problems for the federal budget.</a:t>
            </a:r>
          </a:p>
        </p:txBody>
      </p:sp>
      <p:sp>
        <p:nvSpPr>
          <p:cNvPr id="7" name="TextBox 6"/>
          <p:cNvSpPr txBox="1"/>
          <p:nvPr/>
        </p:nvSpPr>
        <p:spPr>
          <a:xfrm>
            <a:off x="479838" y="4635664"/>
            <a:ext cx="4419600" cy="400110"/>
          </a:xfrm>
          <a:prstGeom prst="rect">
            <a:avLst/>
          </a:prstGeom>
          <a:noFill/>
        </p:spPr>
        <p:txBody>
          <a:bodyPr wrap="square" rtlCol="0">
            <a:spAutoFit/>
          </a:bodyPr>
          <a:lstStyle/>
          <a:p>
            <a:pPr algn="ctr"/>
            <a:r>
              <a:rPr lang="en-US" sz="2000" dirty="0"/>
              <a:t>Figure 13-14</a:t>
            </a:r>
          </a:p>
        </p:txBody>
      </p:sp>
      <p:pic>
        <p:nvPicPr>
          <p:cNvPr id="6" name="Picture 2" descr="A bar graph depicts spending on social security and health care programs in 2019 and 2049. The vertical axis, labeled Spending (percent of G D P) ranges from 0 to 10 percent in increments of 2 percent. The horizontal axis plots the following spending from left to right, Social Security and Major health care programs. The data from the graph are as follows, Social security: 2019, 4.9 percent; 2049, 6.2 percent. Major health care programs: 2019, 5.3 percent; 2049, 9.3 percent."/>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4218149" y="3775602"/>
            <a:ext cx="4752670" cy="3441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7671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IMPLICIT LIABILITIES (2 of 2)</a:t>
            </a:r>
          </a:p>
        </p:txBody>
      </p:sp>
      <p:sp>
        <p:nvSpPr>
          <p:cNvPr id="4" name="Content Placeholder 3"/>
          <p:cNvSpPr>
            <a:spLocks noGrp="1"/>
          </p:cNvSpPr>
          <p:nvPr>
            <p:ph sz="quarter" idx="10"/>
          </p:nvPr>
        </p:nvSpPr>
        <p:spPr/>
        <p:txBody>
          <a:bodyPr>
            <a:normAutofit fontScale="77500" lnSpcReduction="20000"/>
          </a:bodyPr>
          <a:lstStyle/>
          <a:p>
            <a:pPr>
              <a:spcAft>
                <a:spcPts val="1200"/>
              </a:spcAft>
            </a:pPr>
            <a:r>
              <a:rPr lang="en-US" dirty="0"/>
              <a:t>Social Security and part of Medicare are supported by </a:t>
            </a:r>
            <a:r>
              <a:rPr lang="en-US" b="1" dirty="0"/>
              <a:t>dedicated taxes</a:t>
            </a:r>
            <a:r>
              <a:rPr lang="en-US" dirty="0"/>
              <a:t> (special taxes on wages). At times, these dedicated taxes yield more revenue than is needed to pay current benefits. </a:t>
            </a:r>
          </a:p>
          <a:p>
            <a:pPr>
              <a:spcAft>
                <a:spcPts val="1200"/>
              </a:spcAft>
            </a:pPr>
            <a:r>
              <a:rPr lang="en-US" dirty="0"/>
              <a:t>Since the mid-1980s the Social Security system has been taking in more revenue than it needs. This surplus has been used to accumulate a </a:t>
            </a:r>
            <a:r>
              <a:rPr lang="en-US" b="1" dirty="0"/>
              <a:t>Social Security trust fund</a:t>
            </a:r>
            <a:r>
              <a:rPr lang="en-US" dirty="0"/>
              <a:t>, which was $2.8 trillion at the end of fiscal 2019. </a:t>
            </a:r>
          </a:p>
        </p:txBody>
      </p:sp>
    </p:spTree>
    <p:extLst>
      <p:ext uri="{BB962C8B-B14F-4D97-AF65-F5344CB8AC3E}">
        <p14:creationId xmlns:p14="http://schemas.microsoft.com/office/powerpoint/2010/main" val="2311923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THE BUDGET BALANCE</a:t>
            </a:r>
          </a:p>
        </p:txBody>
      </p:sp>
      <p:sp>
        <p:nvSpPr>
          <p:cNvPr id="3" name="Content Placeholder 2"/>
          <p:cNvSpPr>
            <a:spLocks noGrp="1"/>
          </p:cNvSpPr>
          <p:nvPr>
            <p:ph sz="quarter" idx="10"/>
          </p:nvPr>
        </p:nvSpPr>
        <p:spPr>
          <a:xfrm>
            <a:off x="117582" y="1933290"/>
            <a:ext cx="9804186" cy="4380423"/>
          </a:xfrm>
        </p:spPr>
        <p:txBody>
          <a:bodyPr>
            <a:normAutofit fontScale="92500" lnSpcReduction="20000"/>
          </a:bodyPr>
          <a:lstStyle/>
          <a:p>
            <a:r>
              <a:rPr lang="en-US" dirty="0"/>
              <a:t>People usually think of budget surpluses as good: </a:t>
            </a:r>
          </a:p>
          <a:p>
            <a:pPr lvl="1"/>
            <a:r>
              <a:rPr lang="en-US" dirty="0"/>
              <a:t>When the federal government ran a record surplus in 2000, many people regarded it as a cause for celebration. </a:t>
            </a:r>
          </a:p>
          <a:p>
            <a:r>
              <a:rPr lang="en-US" dirty="0"/>
              <a:t>People usually think of budget deficits as bad: </a:t>
            </a:r>
          </a:p>
          <a:p>
            <a:pPr lvl="1"/>
            <a:r>
              <a:rPr lang="en-US" dirty="0"/>
              <a:t>When the U.S. federal government ran record deficits from 2009 to 2011, many people regarded it as a cause for concern. </a:t>
            </a:r>
          </a:p>
          <a:p>
            <a:r>
              <a:rPr lang="en-US" dirty="0"/>
              <a:t>How do surpluses and deficits fit into the analysis of fiscal policy? Are deficits ever a good thing and surpluses a bad thing? </a:t>
            </a:r>
          </a:p>
          <a:p>
            <a:r>
              <a:rPr lang="en-US" dirty="0"/>
              <a:t>Visit this site </a:t>
            </a:r>
            <a:r>
              <a:rPr lang="en-US" dirty="0">
                <a:latin typeface="Arial" panose="020B0604020202020204" pitchFamily="34" charset="0"/>
                <a:cs typeface="Arial" panose="020B0604020202020204" pitchFamily="34" charset="0"/>
              </a:rPr>
              <a:t>for current debt and deficit figures:</a:t>
            </a:r>
          </a:p>
          <a:p>
            <a:pPr>
              <a:buNone/>
            </a:pPr>
            <a:r>
              <a:rPr lang="en-US" dirty="0"/>
              <a:t>	https://www.cbo.gov/topics/budget</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0841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15" y="710255"/>
            <a:ext cx="9996324" cy="1094971"/>
          </a:xfrm>
        </p:spPr>
        <p:txBody>
          <a:bodyPr>
            <a:normAutofit fontScale="90000"/>
          </a:bodyPr>
          <a:lstStyle/>
          <a:p>
            <a:r>
              <a:rPr lang="en-US" dirty="0">
                <a:latin typeface="Arial" panose="020B0604020202020204" pitchFamily="34" charset="0"/>
                <a:cs typeface="Arial" panose="020B0604020202020204" pitchFamily="34" charset="0"/>
              </a:rPr>
              <a:t>THE BUDGET BALANCE AS A MEASURE OF FISCAL POLICY (1 of 2)</a:t>
            </a:r>
          </a:p>
        </p:txBody>
      </p:sp>
      <p:sp>
        <p:nvSpPr>
          <p:cNvPr id="3" name="Content Placeholder 2"/>
          <p:cNvSpPr>
            <a:spLocks noGrp="1"/>
          </p:cNvSpPr>
          <p:nvPr>
            <p:ph sz="quarter" idx="10"/>
          </p:nvPr>
        </p:nvSpPr>
        <p:spPr>
          <a:xfrm>
            <a:off x="117582" y="1933291"/>
            <a:ext cx="9804186" cy="4576366"/>
          </a:xfrm>
        </p:spPr>
        <p:txBody>
          <a:bodyPr>
            <a:normAutofit fontScale="85000" lnSpcReduction="20000"/>
          </a:bodyPr>
          <a:lstStyle/>
          <a:p>
            <a:pPr>
              <a:spcAft>
                <a:spcPts val="600"/>
              </a:spcAft>
            </a:pPr>
            <a:r>
              <a:rPr lang="en-US" dirty="0"/>
              <a:t>The budget balance is the difference between tax revenue and government spending, both on goods and services and on government transfers: </a:t>
            </a:r>
          </a:p>
          <a:p>
            <a:pPr marL="2286000" indent="0">
              <a:spcAft>
                <a:spcPts val="600"/>
              </a:spcAft>
              <a:buNone/>
            </a:pPr>
            <a:r>
              <a:rPr lang="en-US" b="1" i="1" dirty="0" err="1">
                <a:latin typeface="Arial" panose="020B0604020202020204" pitchFamily="34" charset="0"/>
                <a:cs typeface="Arial" panose="020B0604020202020204" pitchFamily="34" charset="0"/>
              </a:rPr>
              <a:t>S</a:t>
            </a:r>
            <a:r>
              <a:rPr lang="en-US" b="1" i="1" baseline="-25000" dirty="0" err="1">
                <a:latin typeface="Arial" panose="020B0604020202020204" pitchFamily="34" charset="0"/>
                <a:cs typeface="Arial" panose="020B0604020202020204" pitchFamily="34" charset="0"/>
              </a:rPr>
              <a:t>Government</a:t>
            </a:r>
            <a:r>
              <a:rPr lang="en-US" b="1" i="1"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 </a:t>
            </a:r>
            <a:r>
              <a:rPr lang="en-US" b="1" i="1" dirty="0">
                <a:latin typeface="Arial" panose="020B0604020202020204" pitchFamily="34" charset="0"/>
                <a:cs typeface="Arial" panose="020B0604020202020204" pitchFamily="34" charset="0"/>
              </a:rPr>
              <a:t>T </a:t>
            </a:r>
            <a:r>
              <a:rPr lang="en-US" b="1" dirty="0">
                <a:latin typeface="Arial" panose="020B0604020202020204" pitchFamily="34" charset="0"/>
                <a:cs typeface="Arial" panose="020B0604020202020204" pitchFamily="34" charset="0"/>
              </a:rPr>
              <a:t>− </a:t>
            </a:r>
            <a:r>
              <a:rPr lang="en-US" b="1" i="1" dirty="0">
                <a:latin typeface="Arial" panose="020B0604020202020204" pitchFamily="34" charset="0"/>
                <a:cs typeface="Arial" panose="020B0604020202020204" pitchFamily="34" charset="0"/>
              </a:rPr>
              <a:t>G </a:t>
            </a:r>
            <a:r>
              <a:rPr lang="en-US" b="1" dirty="0">
                <a:latin typeface="Arial" panose="020B0604020202020204" pitchFamily="34" charset="0"/>
                <a:cs typeface="Arial" panose="020B0604020202020204" pitchFamily="34" charset="0"/>
              </a:rPr>
              <a:t>− </a:t>
            </a:r>
            <a:r>
              <a:rPr lang="en-US" b="1" i="1" dirty="0">
                <a:latin typeface="Arial" panose="020B0604020202020204" pitchFamily="34" charset="0"/>
                <a:cs typeface="Arial" panose="020B0604020202020204" pitchFamily="34" charset="0"/>
              </a:rPr>
              <a:t>TR</a:t>
            </a:r>
            <a:endParaRPr lang="en-US" b="1" dirty="0">
              <a:latin typeface="Arial" panose="020B0604020202020204" pitchFamily="34" charset="0"/>
              <a:cs typeface="Arial" panose="020B0604020202020204" pitchFamily="34" charset="0"/>
            </a:endParaRPr>
          </a:p>
          <a:p>
            <a:pPr>
              <a:spcAft>
                <a:spcPts val="600"/>
              </a:spcAft>
            </a:pPr>
            <a:r>
              <a:rPr lang="en-US" b="1" dirty="0">
                <a:latin typeface="Arial" panose="020B0604020202020204" pitchFamily="34" charset="0"/>
                <a:cs typeface="Arial" panose="020B0604020202020204" pitchFamily="34" charset="0"/>
              </a:rPr>
              <a:t>Budget balance (government savings) = tax revenues (</a:t>
            </a:r>
            <a:r>
              <a:rPr lang="en-US" b="1" i="1" dirty="0">
                <a:latin typeface="Arial" panose="020B0604020202020204" pitchFamily="34" charset="0"/>
                <a:cs typeface="Arial" panose="020B0604020202020204" pitchFamily="34" charset="0"/>
              </a:rPr>
              <a:t>T</a:t>
            </a:r>
            <a:r>
              <a:rPr lang="en-US" b="1" dirty="0">
                <a:latin typeface="Arial" panose="020B0604020202020204" pitchFamily="34" charset="0"/>
                <a:cs typeface="Arial" panose="020B0604020202020204" pitchFamily="34" charset="0"/>
              </a:rPr>
              <a:t>) – government purchases (</a:t>
            </a:r>
            <a:r>
              <a:rPr lang="en-US" b="1" i="1" dirty="0">
                <a:latin typeface="Arial" panose="020B0604020202020204" pitchFamily="34" charset="0"/>
                <a:cs typeface="Arial" panose="020B0604020202020204" pitchFamily="34" charset="0"/>
              </a:rPr>
              <a:t>G</a:t>
            </a:r>
            <a:r>
              <a:rPr lang="en-US" b="1" dirty="0">
                <a:latin typeface="Arial" panose="020B0604020202020204" pitchFamily="34" charset="0"/>
                <a:cs typeface="Arial" panose="020B0604020202020204" pitchFamily="34" charset="0"/>
              </a:rPr>
              <a:t>) and transfers (</a:t>
            </a:r>
            <a:r>
              <a:rPr lang="en-US" b="1" i="1" dirty="0">
                <a:latin typeface="Arial" panose="020B0604020202020204" pitchFamily="34" charset="0"/>
                <a:cs typeface="Arial" panose="020B0604020202020204" pitchFamily="34" charset="0"/>
              </a:rPr>
              <a:t>TR</a:t>
            </a:r>
            <a:r>
              <a:rPr lang="en-US" b="1" dirty="0">
                <a:latin typeface="Arial" panose="020B0604020202020204" pitchFamily="34" charset="0"/>
                <a:cs typeface="Arial" panose="020B0604020202020204" pitchFamily="34" charset="0"/>
              </a:rPr>
              <a:t>)</a:t>
            </a:r>
          </a:p>
          <a:p>
            <a:pPr>
              <a:spcAft>
                <a:spcPts val="600"/>
              </a:spcAft>
            </a:pPr>
            <a:r>
              <a:rPr lang="en-US" dirty="0">
                <a:latin typeface="Arial" panose="020B0604020202020204" pitchFamily="34" charset="0"/>
                <a:cs typeface="Arial" panose="020B0604020202020204" pitchFamily="34" charset="0"/>
              </a:rPr>
              <a:t>A budget surplus is a positive budget balance, and a budget</a:t>
            </a:r>
            <a:r>
              <a:rPr lang="en-US" i="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deficit</a:t>
            </a:r>
            <a:r>
              <a:rPr lang="en-US" i="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is a negative budget balance.</a:t>
            </a:r>
          </a:p>
          <a:p>
            <a:pPr lvl="1">
              <a:spcAft>
                <a:spcPts val="600"/>
              </a:spcAft>
            </a:pPr>
            <a:r>
              <a:rPr lang="en-US" dirty="0">
                <a:latin typeface="Arial" panose="020B0604020202020204" pitchFamily="34" charset="0"/>
                <a:ea typeface="Century Gothic" charset="0"/>
                <a:cs typeface="Arial" panose="020B0604020202020204" pitchFamily="34" charset="0"/>
              </a:rPr>
              <a:t>Other things equal, discretionary expansionary fiscal policies reduce the budget balance for that year.</a:t>
            </a:r>
          </a:p>
          <a:p>
            <a:pPr lvl="1">
              <a:spcAft>
                <a:spcPts val="600"/>
              </a:spcAft>
            </a:pPr>
            <a:r>
              <a:rPr lang="en-US" dirty="0">
                <a:latin typeface="Arial" panose="020B0604020202020204" pitchFamily="34" charset="0"/>
                <a:ea typeface="Century Gothic" charset="0"/>
                <a:cs typeface="Arial" panose="020B0604020202020204" pitchFamily="34" charset="0"/>
              </a:rPr>
              <a:t>Other things equal, discretionary contractionary fiscal policies increase the budget balance for that year.</a:t>
            </a:r>
          </a:p>
        </p:txBody>
      </p:sp>
    </p:spTree>
    <p:extLst>
      <p:ext uri="{BB962C8B-B14F-4D97-AF65-F5344CB8AC3E}">
        <p14:creationId xmlns:p14="http://schemas.microsoft.com/office/powerpoint/2010/main" val="2706723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9842"/>
            <a:ext cx="9996324" cy="987115"/>
          </a:xfrm>
        </p:spPr>
        <p:txBody>
          <a:bodyPr/>
          <a:lstStyle/>
          <a:p>
            <a:r>
              <a:rPr lang="en-US" dirty="0">
                <a:latin typeface="Arial" panose="020B0604020202020204" pitchFamily="34" charset="0"/>
                <a:cs typeface="Arial" panose="020B0604020202020204" pitchFamily="34" charset="0"/>
              </a:rPr>
              <a:t>THE BUDGET BALANCE AND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THE BUSINESS CYCLE</a:t>
            </a:r>
          </a:p>
        </p:txBody>
      </p:sp>
      <p:sp>
        <p:nvSpPr>
          <p:cNvPr id="4" name="Content Placeholder 3"/>
          <p:cNvSpPr>
            <a:spLocks noGrp="1"/>
          </p:cNvSpPr>
          <p:nvPr>
            <p:ph sz="quarter" idx="10"/>
          </p:nvPr>
        </p:nvSpPr>
        <p:spPr>
          <a:xfrm>
            <a:off x="136632" y="1606688"/>
            <a:ext cx="9804186" cy="1694775"/>
          </a:xfrm>
        </p:spPr>
        <p:txBody>
          <a:bodyPr/>
          <a:lstStyle/>
          <a:p>
            <a:pPr marL="0" indent="0">
              <a:buNone/>
            </a:pPr>
            <a:r>
              <a:rPr lang="en-US" sz="2600" dirty="0"/>
              <a:t>The budget tends to move into deficit when the economy is in a recession (look at the shaded areas), but deficits tend to get smaller or even turn into surpluses when the economy is expanding.</a:t>
            </a:r>
          </a:p>
        </p:txBody>
      </p:sp>
      <p:sp>
        <p:nvSpPr>
          <p:cNvPr id="7" name="TextBox 6"/>
          <p:cNvSpPr txBox="1"/>
          <p:nvPr/>
        </p:nvSpPr>
        <p:spPr>
          <a:xfrm>
            <a:off x="2704234" y="3101408"/>
            <a:ext cx="4419600" cy="400110"/>
          </a:xfrm>
          <a:prstGeom prst="rect">
            <a:avLst/>
          </a:prstGeom>
          <a:noFill/>
        </p:spPr>
        <p:txBody>
          <a:bodyPr wrap="square" rtlCol="0">
            <a:spAutoFit/>
          </a:bodyPr>
          <a:lstStyle/>
          <a:p>
            <a:pPr algn="ctr"/>
            <a:r>
              <a:rPr lang="en-US" sz="2000" dirty="0"/>
              <a:t>Figure 13-8</a:t>
            </a:r>
          </a:p>
        </p:txBody>
      </p:sp>
      <p:pic>
        <p:nvPicPr>
          <p:cNvPr id="6" name="Picture 2" descr="A graph shows the percentage of G D P depicting the U S federal budget deficit from 1964 to 2019. The vertical axis, labeled Budget deficit (percent of G D P) ranges from negative 4 to 12 percent in increments of 2 percent. The horizontal axis, labeled Year shows a marking at 1964 and then ranges from 1970 to 2015 in increments of 5 years with an additional marking at 2019. The curve representing Budget deficit passes through the approximate points as follows, (1964, 1), (1968, 3), (1969, negative 0.5), (1971, 2), (1974, 0.5), (1977, 4), (1979, 2), (1983, 6), (1989, 3), (1991, 4), (2000, negative 2.5), (2004, 3), (2007, 1), (2009, 10), (2015, 3), and (2019, 4). The following shaded areas indicate recessions, 1971, 1974, 1981, 1983, 1991, 2002, and 2009, and the remaining unshaded areas indicate expansions."/>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1174200" y="3577865"/>
            <a:ext cx="7124673" cy="3783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3034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0583"/>
            <a:ext cx="9996324" cy="1085827"/>
          </a:xfrm>
        </p:spPr>
        <p:txBody>
          <a:bodyPr/>
          <a:lstStyle/>
          <a:p>
            <a:r>
              <a:rPr lang="en-US" dirty="0">
                <a:latin typeface="Arial" panose="020B0604020202020204" pitchFamily="34" charset="0"/>
                <a:cs typeface="Arial" panose="020B0604020202020204" pitchFamily="34" charset="0"/>
              </a:rPr>
              <a:t>THE BUDGET BALANCE AND UNEMPLOYMENT</a:t>
            </a:r>
          </a:p>
        </p:txBody>
      </p:sp>
      <p:sp>
        <p:nvSpPr>
          <p:cNvPr id="3" name="TextBox 2">
            <a:extLst>
              <a:ext uri="{FF2B5EF4-FFF2-40B4-BE49-F238E27FC236}">
                <a16:creationId xmlns:a16="http://schemas.microsoft.com/office/drawing/2014/main" id="{BEC903D3-C2D7-488D-8544-7CA000852122}"/>
              </a:ext>
            </a:extLst>
          </p:cNvPr>
          <p:cNvSpPr txBox="1"/>
          <p:nvPr/>
        </p:nvSpPr>
        <p:spPr>
          <a:xfrm>
            <a:off x="152400" y="1299954"/>
            <a:ext cx="9843924" cy="954107"/>
          </a:xfrm>
          <a:prstGeom prst="rect">
            <a:avLst/>
          </a:prstGeom>
          <a:noFill/>
        </p:spPr>
        <p:txBody>
          <a:bodyPr wrap="square" rtlCol="0">
            <a:spAutoFit/>
          </a:bodyPr>
          <a:lstStyle/>
          <a:p>
            <a:r>
              <a:rPr lang="en-US" sz="2800" dirty="0"/>
              <a:t>The budget deficit rises when the unemployment rate rises and falls when the unemployment rate falls.</a:t>
            </a:r>
            <a:endParaRPr lang="en-CA" sz="2800" dirty="0"/>
          </a:p>
        </p:txBody>
      </p:sp>
      <p:sp>
        <p:nvSpPr>
          <p:cNvPr id="7" name="TextBox 6"/>
          <p:cNvSpPr txBox="1"/>
          <p:nvPr/>
        </p:nvSpPr>
        <p:spPr>
          <a:xfrm>
            <a:off x="2788361" y="2557484"/>
            <a:ext cx="4419600" cy="400110"/>
          </a:xfrm>
          <a:prstGeom prst="rect">
            <a:avLst/>
          </a:prstGeom>
          <a:noFill/>
        </p:spPr>
        <p:txBody>
          <a:bodyPr wrap="square" rtlCol="0">
            <a:spAutoFit/>
          </a:bodyPr>
          <a:lstStyle/>
          <a:p>
            <a:pPr algn="ctr"/>
            <a:r>
              <a:rPr lang="en-US" sz="2000" dirty="0"/>
              <a:t>Figure 13-9</a:t>
            </a:r>
          </a:p>
        </p:txBody>
      </p:sp>
      <p:pic>
        <p:nvPicPr>
          <p:cNvPr id="6" name="Picture 2" descr="A graph depicts two curves representing Budget deficit and Unemployment rate. The left vertical axis, labeled Budget deficit (percent of G D P) ranges from negative 4 to 12 percent in increments of 2 percent. The right vertical axis, labeled Unemployment rate (percent) ranges from negative 2 to 10 percent in increments of 2 percent. The horizontal axis, labeled Year shows a marking at 1964 and then ranges from 1970 to 2015 in increments of 5 years with an additional marking at 2019. The curve representing Budget deficit passes through the approximate points as follows, (1964, 1), (1967, 2.5), (1970, 0), (1975, 0.5), (1977, 4), (1980, 2), (1985, 5), (1990, 4), (1995, 2), (2000, negative 2), (2005, 3), (2007, 1),(2010, 10), (2015, 3), and (2019, 4). The curve representing Unemployment rate passes through the approximate points as follows, (1964, 5), (1969, 3), (1972, 6), (1974, 5), (1975, 9), (1980, 6), (1982, 9.5), (1985, 6), (1989, 5), (1992, 7), (2000, 4), (2003, 6), (2007, 4.5), (2010, 9.8), and (2019, 3.8)."/>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1113548" y="3020621"/>
            <a:ext cx="7769227" cy="3962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5703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C5861-498A-4904-A31B-F4721A6FEC17}"/>
              </a:ext>
            </a:extLst>
          </p:cNvPr>
          <p:cNvSpPr>
            <a:spLocks noGrp="1"/>
          </p:cNvSpPr>
          <p:nvPr>
            <p:ph type="title"/>
          </p:nvPr>
        </p:nvSpPr>
        <p:spPr>
          <a:xfrm>
            <a:off x="0" y="384008"/>
            <a:ext cx="9996324" cy="987115"/>
          </a:xfrm>
        </p:spPr>
        <p:txBody>
          <a:bodyPr/>
          <a:lstStyle/>
          <a:p>
            <a:r>
              <a:rPr lang="en-US" dirty="0"/>
              <a:t>SHOULD THE BUDGET BE BALANCED?</a:t>
            </a:r>
            <a:endParaRPr lang="en-CA" dirty="0"/>
          </a:p>
        </p:txBody>
      </p:sp>
      <p:sp>
        <p:nvSpPr>
          <p:cNvPr id="3" name="Content Placeholder 2">
            <a:extLst>
              <a:ext uri="{FF2B5EF4-FFF2-40B4-BE49-F238E27FC236}">
                <a16:creationId xmlns:a16="http://schemas.microsoft.com/office/drawing/2014/main" id="{235B07C6-A1E5-4899-A606-EC5F9E00B79F}"/>
              </a:ext>
            </a:extLst>
          </p:cNvPr>
          <p:cNvSpPr>
            <a:spLocks noGrp="1"/>
          </p:cNvSpPr>
          <p:nvPr>
            <p:ph sz="quarter" idx="10"/>
          </p:nvPr>
        </p:nvSpPr>
        <p:spPr>
          <a:xfrm>
            <a:off x="136632" y="2110519"/>
            <a:ext cx="9804186" cy="3626252"/>
          </a:xfrm>
        </p:spPr>
        <p:txBody>
          <a:bodyPr/>
          <a:lstStyle/>
          <a:p>
            <a:r>
              <a:rPr lang="en-US" dirty="0"/>
              <a:t>Most economists don’t think so. </a:t>
            </a:r>
          </a:p>
          <a:p>
            <a:r>
              <a:rPr lang="en-US" dirty="0"/>
              <a:t>They believe that the government should only balance its budget on average—that it is okay to run deficits in bad years, offset by surpluses in good years. </a:t>
            </a:r>
          </a:p>
          <a:p>
            <a:r>
              <a:rPr lang="en-US" dirty="0"/>
              <a:t>The government should be forced to run a balanced budget every year because this would undermine the role of taxes and transfers as automatic stabilizers. </a:t>
            </a:r>
            <a:endParaRPr lang="en-CA" dirty="0"/>
          </a:p>
        </p:txBody>
      </p:sp>
    </p:spTree>
    <p:extLst>
      <p:ext uri="{BB962C8B-B14F-4D97-AF65-F5344CB8AC3E}">
        <p14:creationId xmlns:p14="http://schemas.microsoft.com/office/powerpoint/2010/main" val="4233545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0486"/>
            <a:ext cx="9996324" cy="1085827"/>
          </a:xfrm>
        </p:spPr>
        <p:txBody>
          <a:bodyPr/>
          <a:lstStyle/>
          <a:p>
            <a:r>
              <a:rPr lang="en-US" dirty="0">
                <a:latin typeface="Arial" panose="020B0604020202020204" pitchFamily="34" charset="0"/>
                <a:cs typeface="Arial" panose="020B0604020202020204" pitchFamily="34" charset="0"/>
              </a:rPr>
              <a:t>LONG-RUN IMPLICATIONS OF FISCAL POLICY</a:t>
            </a:r>
          </a:p>
        </p:txBody>
      </p:sp>
      <p:sp>
        <p:nvSpPr>
          <p:cNvPr id="4" name="Content Placeholder 3"/>
          <p:cNvSpPr>
            <a:spLocks noGrp="1"/>
          </p:cNvSpPr>
          <p:nvPr>
            <p:ph sz="quarter" idx="10"/>
          </p:nvPr>
        </p:nvSpPr>
        <p:spPr>
          <a:xfrm>
            <a:off x="80749" y="1637484"/>
            <a:ext cx="4754487" cy="5299931"/>
          </a:xfrm>
        </p:spPr>
        <p:txBody>
          <a:bodyPr/>
          <a:lstStyle/>
          <a:p>
            <a:pPr>
              <a:spcAft>
                <a:spcPts val="1200"/>
              </a:spcAft>
            </a:pPr>
            <a:r>
              <a:rPr lang="en-US" sz="2400" dirty="0">
                <a:latin typeface="Arial" panose="020B0604020202020204" pitchFamily="34" charset="0"/>
                <a:cs typeface="Arial" panose="020B0604020202020204" pitchFamily="34" charset="0"/>
              </a:rPr>
              <a:t>Persistent budget deficits have long-run consequences because they increase </a:t>
            </a:r>
            <a:r>
              <a:rPr lang="en-US" sz="2400" b="1" dirty="0">
                <a:latin typeface="Arial" panose="020B0604020202020204" pitchFamily="34" charset="0"/>
                <a:cs typeface="Arial" panose="020B0604020202020204" pitchFamily="34" charset="0"/>
              </a:rPr>
              <a:t>public debt </a:t>
            </a:r>
            <a:r>
              <a:rPr lang="en-US" sz="2400" dirty="0">
                <a:latin typeface="Arial" panose="020B0604020202020204" pitchFamily="34" charset="0"/>
                <a:cs typeface="Arial" panose="020B0604020202020204" pitchFamily="34" charset="0"/>
              </a:rPr>
              <a:t>(</a:t>
            </a:r>
            <a:r>
              <a:rPr lang="en-US" sz="2400" dirty="0"/>
              <a:t>government debt held by individuals and institutions outside the government</a:t>
            </a:r>
            <a:r>
              <a:rPr lang="en-US" sz="2400" dirty="0">
                <a:latin typeface="Arial" panose="020B0604020202020204" pitchFamily="34" charset="0"/>
                <a:cs typeface="Arial" panose="020B0604020202020204" pitchFamily="34" charset="0"/>
              </a:rPr>
              <a:t>).</a:t>
            </a:r>
            <a:r>
              <a:rPr lang="en-US" sz="2400" b="1" dirty="0">
                <a:latin typeface="Arial" panose="020B0604020202020204" pitchFamily="34" charset="0"/>
                <a:cs typeface="Arial" panose="020B0604020202020204" pitchFamily="34" charset="0"/>
              </a:rPr>
              <a:t> </a:t>
            </a:r>
          </a:p>
          <a:p>
            <a:pPr>
              <a:spcAft>
                <a:spcPts val="1200"/>
              </a:spcAft>
            </a:pPr>
            <a:r>
              <a:rPr lang="en-US" sz="2400" dirty="0">
                <a:latin typeface="Arial" panose="020B0604020202020204" pitchFamily="34" charset="0"/>
                <a:cs typeface="Arial" panose="020B0604020202020204" pitchFamily="34" charset="0"/>
              </a:rPr>
              <a:t>In 2008, the government of Greece could borrow at interest rates barely higher than those of Germany (widely considered a very safe borrower). Things changed in 2009…</a:t>
            </a:r>
            <a:endParaRPr lang="en-US" sz="2400" i="1" dirty="0">
              <a:latin typeface="Arial" panose="020B0604020202020204" pitchFamily="34" charset="0"/>
              <a:cs typeface="Arial" panose="020B0604020202020204" pitchFamily="34" charset="0"/>
            </a:endParaRPr>
          </a:p>
        </p:txBody>
      </p:sp>
      <p:sp>
        <p:nvSpPr>
          <p:cNvPr id="5" name="TextBox 4"/>
          <p:cNvSpPr txBox="1"/>
          <p:nvPr/>
        </p:nvSpPr>
        <p:spPr>
          <a:xfrm>
            <a:off x="4998162" y="1767774"/>
            <a:ext cx="4419600" cy="400110"/>
          </a:xfrm>
          <a:prstGeom prst="rect">
            <a:avLst/>
          </a:prstGeom>
          <a:noFill/>
        </p:spPr>
        <p:txBody>
          <a:bodyPr wrap="square" rtlCol="0">
            <a:spAutoFit/>
          </a:bodyPr>
          <a:lstStyle/>
          <a:p>
            <a:pPr algn="ctr"/>
            <a:r>
              <a:rPr lang="en-US" sz="2000" dirty="0"/>
              <a:t>Figure 13-12</a:t>
            </a:r>
          </a:p>
        </p:txBody>
      </p:sp>
      <p:pic>
        <p:nvPicPr>
          <p:cNvPr id="7" name="Picture 2" descr="A graph compares the long term interest rates issued by the governments of Greece and Germany. The vertical axis, labeled Interest rate on 10-year bonds ranges from negative 5 to 30 percent in increments of 5 percent. The horizontal axis, labeled Year ranges from 2007 to 2017 in increments of 1 year. The curve for Germany starts at (2007, 4) and ends at (2020, 0) maintaining the average between 0 and 5 percent. The curve for Greece passes through the approximate points as follows, (2007, 4), (2010, 5), (2012, 26), (2014, 7.5), (2015, 12.5), and (2020, 3). "/>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4835236" y="2765557"/>
            <a:ext cx="5113132" cy="3254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6418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anose="020B0604020202020204" pitchFamily="34" charset="0"/>
                <a:cs typeface="Arial" panose="020B0604020202020204" pitchFamily="34" charset="0"/>
              </a:rPr>
              <a:t>DEFICITS VS. DEBT</a:t>
            </a:r>
          </a:p>
        </p:txBody>
      </p:sp>
      <p:sp>
        <p:nvSpPr>
          <p:cNvPr id="3" name="Content Placeholder 2"/>
          <p:cNvSpPr>
            <a:spLocks noGrp="1"/>
          </p:cNvSpPr>
          <p:nvPr>
            <p:ph sz="quarter" idx="10"/>
          </p:nvPr>
        </p:nvSpPr>
        <p:spPr>
          <a:xfrm>
            <a:off x="117582" y="1933292"/>
            <a:ext cx="9804186" cy="3161222"/>
          </a:xfrm>
        </p:spPr>
        <p:txBody>
          <a:bodyPr>
            <a:normAutofit fontScale="92500" lnSpcReduction="20000"/>
          </a:bodyPr>
          <a:lstStyle/>
          <a:p>
            <a:r>
              <a:rPr lang="en-US" dirty="0">
                <a:latin typeface="Arial" panose="020B0604020202020204" pitchFamily="34" charset="0"/>
                <a:cs typeface="Arial" panose="020B0604020202020204" pitchFamily="34" charset="0"/>
              </a:rPr>
              <a:t>A </a:t>
            </a:r>
            <a:r>
              <a:rPr lang="en-US" b="1" dirty="0">
                <a:latin typeface="Arial" panose="020B0604020202020204" pitchFamily="34" charset="0"/>
                <a:cs typeface="Arial" panose="020B0604020202020204" pitchFamily="34" charset="0"/>
              </a:rPr>
              <a:t>deficit </a:t>
            </a:r>
            <a:r>
              <a:rPr lang="en-US" dirty="0">
                <a:latin typeface="Arial" panose="020B0604020202020204" pitchFamily="34" charset="0"/>
                <a:cs typeface="Arial" panose="020B0604020202020204" pitchFamily="34" charset="0"/>
              </a:rPr>
              <a:t>is the difference between the amount of money a government spends and the amount it receives in taxes </a:t>
            </a:r>
            <a:r>
              <a:rPr lang="en-US" b="1" dirty="0">
                <a:latin typeface="Arial" panose="020B0604020202020204" pitchFamily="34" charset="0"/>
                <a:cs typeface="Arial" panose="020B0604020202020204" pitchFamily="34" charset="0"/>
              </a:rPr>
              <a:t>over a given period. </a:t>
            </a:r>
          </a:p>
          <a:p>
            <a:r>
              <a:rPr lang="en-US" dirty="0">
                <a:latin typeface="Arial" panose="020B0604020202020204" pitchFamily="34" charset="0"/>
                <a:cs typeface="Arial" panose="020B0604020202020204" pitchFamily="34" charset="0"/>
              </a:rPr>
              <a:t>A </a:t>
            </a:r>
            <a:r>
              <a:rPr lang="en-US" b="1" dirty="0">
                <a:latin typeface="Arial" panose="020B0604020202020204" pitchFamily="34" charset="0"/>
                <a:cs typeface="Arial" panose="020B0604020202020204" pitchFamily="34" charset="0"/>
              </a:rPr>
              <a:t>debt</a:t>
            </a:r>
            <a:r>
              <a:rPr lang="en-US" i="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is the sum of money a government owes </a:t>
            </a:r>
            <a:r>
              <a:rPr lang="en-US" b="1" dirty="0">
                <a:latin typeface="Arial" panose="020B0604020202020204" pitchFamily="34" charset="0"/>
                <a:cs typeface="Arial" panose="020B0604020202020204" pitchFamily="34" charset="0"/>
              </a:rPr>
              <a:t>at</a:t>
            </a:r>
            <a:r>
              <a:rPr lang="en-US" dirty="0">
                <a:latin typeface="Arial" panose="020B0604020202020204" pitchFamily="34" charset="0"/>
                <a:cs typeface="Arial" panose="020B0604020202020204" pitchFamily="34" charset="0"/>
              </a:rPr>
              <a:t> </a:t>
            </a:r>
            <a:r>
              <a:rPr lang="en-US" b="1" dirty="0">
                <a:latin typeface="Arial" panose="020B0604020202020204" pitchFamily="34" charset="0"/>
                <a:cs typeface="Arial" panose="020B0604020202020204" pitchFamily="34" charset="0"/>
              </a:rPr>
              <a:t>a particular time. </a:t>
            </a:r>
          </a:p>
          <a:p>
            <a:r>
              <a:rPr lang="en-US" b="1" dirty="0">
                <a:latin typeface="Arial" panose="020B0604020202020204" pitchFamily="34" charset="0"/>
                <a:cs typeface="Arial" panose="020B0604020202020204" pitchFamily="34" charset="0"/>
              </a:rPr>
              <a:t>Deficits and debt are linked, </a:t>
            </a:r>
            <a:r>
              <a:rPr lang="en-US" dirty="0">
                <a:latin typeface="Arial" panose="020B0604020202020204" pitchFamily="34" charset="0"/>
                <a:cs typeface="Arial" panose="020B0604020202020204" pitchFamily="34" charset="0"/>
              </a:rPr>
              <a:t>because government debt grows when governments run deficits. But they aren’t the same thing, and they can tell different stories.</a:t>
            </a:r>
          </a:p>
        </p:txBody>
      </p:sp>
    </p:spTree>
    <p:extLst>
      <p:ext uri="{BB962C8B-B14F-4D97-AF65-F5344CB8AC3E}">
        <p14:creationId xmlns:p14="http://schemas.microsoft.com/office/powerpoint/2010/main" val="464977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199"/>
            <a:ext cx="9996324" cy="987115"/>
          </a:xfrm>
        </p:spPr>
        <p:txBody>
          <a:bodyPr/>
          <a:lstStyle/>
          <a:p>
            <a:r>
              <a:rPr lang="en-US" dirty="0">
                <a:latin typeface="Arial" panose="020B0604020202020204" pitchFamily="34" charset="0"/>
                <a:cs typeface="Arial" panose="020B0604020202020204" pitchFamily="34" charset="0"/>
              </a:rPr>
              <a:t>THE AMERICAN WAY OF DEBT</a:t>
            </a:r>
          </a:p>
        </p:txBody>
      </p:sp>
      <p:sp>
        <p:nvSpPr>
          <p:cNvPr id="3" name="TextBox 2">
            <a:extLst>
              <a:ext uri="{FF2B5EF4-FFF2-40B4-BE49-F238E27FC236}">
                <a16:creationId xmlns:a16="http://schemas.microsoft.com/office/drawing/2014/main" id="{0EA61D85-BB51-4845-87FE-C1418DAF1401}"/>
              </a:ext>
            </a:extLst>
          </p:cNvPr>
          <p:cNvSpPr txBox="1"/>
          <p:nvPr/>
        </p:nvSpPr>
        <p:spPr>
          <a:xfrm>
            <a:off x="174171" y="1142315"/>
            <a:ext cx="9688285" cy="1446550"/>
          </a:xfrm>
          <a:prstGeom prst="rect">
            <a:avLst/>
          </a:prstGeom>
          <a:noFill/>
        </p:spPr>
        <p:txBody>
          <a:bodyPr wrap="square" rtlCol="0">
            <a:spAutoFit/>
          </a:bodyPr>
          <a:lstStyle/>
          <a:p>
            <a:r>
              <a:rPr lang="en-US" sz="2200" dirty="0"/>
              <a:t>How does the U.S. public debt stack up internationally? In dollar terms, we’re number one—but this isn’t informative, since the U.S. economy is much larger than those of other nations. A more informative comparison is the ratio of public debt to GDP. </a:t>
            </a:r>
            <a:endParaRPr lang="en-CA" sz="2200" dirty="0"/>
          </a:p>
        </p:txBody>
      </p:sp>
      <p:pic>
        <p:nvPicPr>
          <p:cNvPr id="6" name="Picture 2" descr="A horizontal bar graph depicts net public debt of rich countries as a percent of G D P. The vertical axis plots the following countries from bottom to top, Norway, Australia, Canada, Ireland, Germany, United Kingdom, United States, Spain, Belgium, France, Portugal, Italy, Japan, and Greece. The horizontal axis, labeled Government net debt (percent of G D P) ranges from negative 100 to 200 percent in increments of 50 percent. The data from the graph are as follows, Norway, negative 86.4 percent; Australia, 21.3 percent; Canada, 26.4 percent; Ireland, 53.0 percent; Germany, 55.7 percent; United Kingdom, 76.1 percent; United States, 80.9 percent; Spain, 82.8 percent; Belgium, 87.3 percent; France, 90.4 percent; Portugal, 112.1 percent; Italy, 121.3 percent; Japan, 153.8 percent; and Greece, 176.6 percent. The value of United States is highlighted."/>
          <p:cNvPicPr>
            <a:picLocks noGrp="1" noChangeAspect="1" noChangeArrowheads="1"/>
          </p:cNvPicPr>
          <p:nvPr>
            <p:ph type="pic" idx="4294967295"/>
          </p:nvPr>
        </p:nvPicPr>
        <p:blipFill>
          <a:blip r:embed="rId2">
            <a:extLst>
              <a:ext uri="{28A0092B-C50C-407E-A947-70E740481C1C}">
                <a14:useLocalDpi xmlns:a14="http://schemas.microsoft.com/office/drawing/2010/main" val="0"/>
              </a:ext>
            </a:extLst>
          </a:blip>
          <a:stretch>
            <a:fillRect/>
          </a:stretch>
        </p:blipFill>
        <p:spPr bwMode="auto">
          <a:xfrm>
            <a:off x="1271264" y="2588865"/>
            <a:ext cx="7321910" cy="4639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7012778"/>
      </p:ext>
    </p:extLst>
  </p:cSld>
  <p:clrMapOvr>
    <a:masterClrMapping/>
  </p:clrMapOvr>
</p:sld>
</file>

<file path=ppt/theme/theme1.xml><?xml version="1.0" encoding="utf-8"?>
<a:theme xmlns:a="http://schemas.openxmlformats.org/drawingml/2006/main" name="KRUGMAN">
  <a:themeElements>
    <a:clrScheme name="Macmillan Learning Brand Colors">
      <a:dk1>
        <a:srgbClr val="000000"/>
      </a:dk1>
      <a:lt1>
        <a:srgbClr val="FFFFFF"/>
      </a:lt1>
      <a:dk2>
        <a:srgbClr val="DA1B2C"/>
      </a:dk2>
      <a:lt2>
        <a:srgbClr val="FFFFFE"/>
      </a:lt2>
      <a:accent1>
        <a:srgbClr val="4E4E4E"/>
      </a:accent1>
      <a:accent2>
        <a:srgbClr val="999999"/>
      </a:accent2>
      <a:accent3>
        <a:srgbClr val="CCCCCC"/>
      </a:accent3>
      <a:accent4>
        <a:srgbClr val="E6E6E6"/>
      </a:accent4>
      <a:accent5>
        <a:srgbClr val="DA1B2C"/>
      </a:accent5>
      <a:accent6>
        <a:srgbClr val="A90F1E"/>
      </a:accent6>
      <a:hlink>
        <a:srgbClr val="0000FF"/>
      </a:hlink>
      <a:folHlink>
        <a:srgbClr val="4C4C4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KRUGMAN" id="{87A71779-86F1-47FA-B17A-DFF83DF6C9C1}" vid="{728D33A6-D228-4DE7-95AA-2E85DFBFAA88}"/>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KRUGMAN</Template>
  <TotalTime>14512</TotalTime>
  <Words>938</Words>
  <Application>Microsoft Office PowerPoint</Application>
  <PresentationFormat>Custom</PresentationFormat>
  <Paragraphs>56</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Helvetica Neue</vt:lpstr>
      <vt:lpstr>Wingdings</vt:lpstr>
      <vt:lpstr>KRUGMAN</vt:lpstr>
      <vt:lpstr>Chapter 13</vt:lpstr>
      <vt:lpstr>THE BUDGET BALANCE</vt:lpstr>
      <vt:lpstr>THE BUDGET BALANCE AS A MEASURE OF FISCAL POLICY (1 of 2)</vt:lpstr>
      <vt:lpstr>THE BUDGET BALANCE AND  THE BUSINESS CYCLE</vt:lpstr>
      <vt:lpstr>THE BUDGET BALANCE AND UNEMPLOYMENT</vt:lpstr>
      <vt:lpstr>SHOULD THE BUDGET BE BALANCED?</vt:lpstr>
      <vt:lpstr>LONG-RUN IMPLICATIONS OF FISCAL POLICY</vt:lpstr>
      <vt:lpstr>DEFICITS VS. DEBT</vt:lpstr>
      <vt:lpstr>THE AMERICAN WAY OF DEBT</vt:lpstr>
      <vt:lpstr>DANGERS POSED BY RISING GOVERNMENT DEBT</vt:lpstr>
      <vt:lpstr>DEFICITS AND DEBT IN PRACTICE</vt:lpstr>
      <vt:lpstr>IMPLICIT LIABILITIES (1 of 2)</vt:lpstr>
      <vt:lpstr>IMPLICIT LIABILITIES (2 of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13(28) FISCAL POLICY</dc:title>
  <dc:creator>Krugman</dc:creator>
  <cp:lastModifiedBy>Ghimire, Umesh</cp:lastModifiedBy>
  <cp:revision>467</cp:revision>
  <dcterms:modified xsi:type="dcterms:W3CDTF">2022-04-28T14:16:53Z</dcterms:modified>
</cp:coreProperties>
</file>