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7" r:id="rId2"/>
    <p:sldId id="288" r:id="rId3"/>
    <p:sldId id="307" r:id="rId4"/>
    <p:sldId id="411" r:id="rId5"/>
    <p:sldId id="439" r:id="rId6"/>
    <p:sldId id="294" r:id="rId7"/>
    <p:sldId id="299" r:id="rId8"/>
    <p:sldId id="277" r:id="rId9"/>
    <p:sldId id="295" r:id="rId10"/>
    <p:sldId id="282" r:id="rId11"/>
    <p:sldId id="297" r:id="rId12"/>
    <p:sldId id="305" r:id="rId13"/>
    <p:sldId id="309" r:id="rId14"/>
    <p:sldId id="283" r:id="rId15"/>
    <p:sldId id="31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10F5"/>
    <a:srgbClr val="FF92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23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6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C4D88F-2A1E-4CAE-846A-174A861E3743}" type="datetimeFigureOut">
              <a:rPr lang="en-US" smtClean="0"/>
              <a:t>4/29/2022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58AFD-0605-4C5A-A6C0-FF67B3351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531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58AFD-0605-4C5A-A6C0-FF67B335110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85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287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D0DED-8060-47E5-8FE7-FBBDA6D04D7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0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8629EB1-1071-467A-8B98-3C74C05FCEE6}" type="datetime1">
              <a:rPr lang="en-US" smtClean="0"/>
              <a:t>4/29/2022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0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6750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1C332-2F87-45AA-9AB7-77BCAD5B692E}" type="datetime1">
              <a:rPr lang="en-US" smtClean="0"/>
              <a:t>4/29/2022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260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2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4"/>
            <a:ext cx="2209800" cy="365125"/>
          </a:xfrm>
        </p:spPr>
        <p:txBody>
          <a:bodyPr/>
          <a:lstStyle/>
          <a:p>
            <a:fld id="{5A764AAF-2AF9-4826-B98A-42C3CF5C7611}" type="datetime1">
              <a:rPr lang="en-US" smtClean="0"/>
              <a:t>4/29/2022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209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4925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CED39-5BD4-44B3-BC7C-515760041BB5}" type="datetime1">
              <a:rPr lang="en-US" smtClean="0"/>
              <a:t>4/29/2022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76205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43897-B69D-48CA-A387-FA581A844D52}" type="datetime1">
              <a:rPr lang="en-US" smtClean="0"/>
              <a:t>4/29/2022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8927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56ACFDD-DC1B-4FF8-9CF7-940CDDC236E8}" type="datetime1">
              <a:rPr lang="en-US" smtClean="0"/>
              <a:t>4/29/2022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433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3B1D9A3-6A5B-4ADF-9553-D7D0A4D49C38}" type="datetime1">
              <a:rPr lang="en-US" smtClean="0"/>
              <a:t>4/29/2022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3608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2FF5-6425-4E28-919A-1AC54E418D20}" type="datetime1">
              <a:rPr lang="en-US" smtClean="0"/>
              <a:t>4/29/2022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489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6A90E-C0F2-41D6-8303-C4FD9B2A630B}" type="datetime1">
              <a:rPr lang="en-US" smtClean="0"/>
              <a:t>4/29/2022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015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B64C4-E73F-4683-84C3-C43539B97D2D}" type="datetime1">
              <a:rPr lang="en-US" smtClean="0"/>
              <a:t>4/29/2022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34463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/>
          <a:p>
            <a:fld id="{51267A51-9B81-4F38-84F1-78729938FAB7}" type="datetime1">
              <a:rPr lang="en-US" smtClean="0"/>
              <a:t>4/29/2022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8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3461641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4CDBD91-2D38-47AC-AF32-BA27802EF2A0}" type="datetime1">
              <a:rPr lang="en-US" smtClean="0"/>
              <a:t>4/29/2022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248208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3CC8AC7-9BBF-4C2D-8330-8EF48CBD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25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1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0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17 Part 4</a:t>
            </a:r>
          </a:p>
        </p:txBody>
      </p:sp>
    </p:spTree>
    <p:extLst>
      <p:ext uri="{BB962C8B-B14F-4D97-AF65-F5344CB8AC3E}">
        <p14:creationId xmlns:p14="http://schemas.microsoft.com/office/powerpoint/2010/main" val="15365760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Relating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eq</m:t>
                        </m:r>
                      </m:sub>
                    </m:sSub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cell</m:t>
                        </m:r>
                      </m:sub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067" t="-3704" b="-154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What is the value of the equilibrium constant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eq</m:t>
                        </m:r>
                      </m:sub>
                    </m:sSub>
                  </m:oMath>
                </a14:m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for the reaction between copper metal and iron(III) ions in aqueous solution at 25 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℃?</m:t>
                    </m:r>
                  </m:oMath>
                </a14:m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b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Fe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3+</m:t>
                            </m:r>
                          </m:sup>
                        </m:s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e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2+</m:t>
                            </m:r>
                          </m:sup>
                        </m:sSup>
                      </m:sub>
                      <m: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=0.771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v</m:t>
                    </m:r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b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Cu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2+</m:t>
                            </m:r>
                          </m:sup>
                        </m:s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Cu</m:t>
                        </m:r>
                      </m:sub>
                      <m: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=0.340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v</m:t>
                    </m:r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15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Cu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3+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u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2+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aq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2+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aq</m:t>
                          </m:r>
                        </m:e>
                      </m:d>
                    </m:oMath>
                  </m:oMathPara>
                </a14:m>
                <a:endParaRPr lang="en-US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823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24268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US" sz="3200" dirty="0"/>
                  <a:t>The Nernst Equation</a:t>
                </a:r>
                <a:r>
                  <a:rPr lang="en-US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(Relating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3200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3200" b="0" i="0" smtClean="0">
                            <a:latin typeface="Cambria Math" panose="02040503050406030204" pitchFamily="18" charset="0"/>
                          </a:rPr>
                          <m:t>cell</m:t>
                        </m:r>
                      </m:sub>
                    </m:sSub>
                    <m:r>
                      <a:rPr lang="en-US" sz="32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3200" b="0" i="0" smtClean="0">
                        <a:latin typeface="Cambria Math" panose="02040503050406030204" pitchFamily="18" charset="0"/>
                      </a:rPr>
                      <m:t>to</m:t>
                    </m:r>
                    <m:r>
                      <a:rPr lang="en-US" sz="3200" b="0" i="0" smtClean="0"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3200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3200" b="0" i="0" smtClean="0">
                            <a:latin typeface="Cambria Math" panose="02040503050406030204" pitchFamily="18" charset="0"/>
                          </a:rPr>
                          <m:t>cell</m:t>
                        </m:r>
                      </m:sub>
                      <m:sup>
                        <m:r>
                          <a:rPr lang="en-US" sz="3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  <m:r>
                      <a:rPr lang="en-US" sz="3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945" b="-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cell</m:t>
                          </m:r>
                        </m:sub>
                      </m:sSub>
                      <m:r>
                        <a:rPr lang="en-US" sz="240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°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RT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nF</m:t>
                          </m:r>
                        </m:den>
                      </m:f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Q</m:t>
                          </m:r>
                        </m:e>
                      </m:func>
                    </m:oMath>
                  </m:oMathPara>
                </a14:m>
                <a:endParaRPr lang="en-US" sz="2400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At room temperature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</m:t>
                    </m:r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=298.15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</m:t>
                    </m:r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cell</m:t>
                          </m:r>
                        </m:sub>
                      </m:sSub>
                      <m:r>
                        <a:rPr lang="en-US" sz="240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cell</m:t>
                          </m:r>
                        </m:sub>
                        <m:sup>
                          <m: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°</m:t>
                          </m:r>
                        </m:sup>
                      </m:sSubSup>
                      <m:r>
                        <a:rPr lang="en-US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0.0592 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V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</m:t>
                          </m:r>
                        </m:den>
                      </m:f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Q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</a:pPr>
                <a:r>
                  <a:rPr lang="en-US" sz="2400" dirty="0"/>
                  <a:t>Q is the reaction quotient, and concentrations (in molarity) and partial pressures (in atmospheres) may both be placed into Q simultaneously.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3"/>
                <a:stretch>
                  <a:fillRect l="-8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38806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Predicting Spontaneity in Nonstandard Conditions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/>
                  <a:t>Will the cell reaction proceed spontaneously as written for the following cell?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b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Sn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2+</m:t>
                            </m:r>
                          </m:sup>
                        </m:s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Sn</m:t>
                        </m:r>
                      </m:sub>
                      <m: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=−0.137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v</m:t>
                    </m:r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b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Pb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2+</m:t>
                            </m:r>
                          </m:sup>
                        </m:s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Pb</m:t>
                        </m:r>
                      </m:sub>
                      <m: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=−0.125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v</m:t>
                    </m:r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Sn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d>
                        <m:dPr>
                          <m:begChr m:val="|"/>
                          <m:endChr m:val="|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S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2+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0.50 </m:t>
                              </m:r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</m:d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|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P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b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2+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0.0010 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|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Pb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561" t="-2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96131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Relating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cell</m:t>
                        </m:r>
                      </m:sub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eq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243" t="-3086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/>
                  <a:t>If given any one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cell</m:t>
                        </m:r>
                      </m:sub>
                      <m:sup>
                        <m: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or</m:t>
                    </m:r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eq</m:t>
                        </m:r>
                      </m:sub>
                    </m:sSub>
                  </m:oMath>
                </a14:m>
                <a:r>
                  <a:rPr lang="en-US" sz="2400" dirty="0"/>
                  <a:t>, the others can be found by using the triangle shown here.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3"/>
                <a:stretch>
                  <a:fillRect l="-112" t="-5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4005" y="2784390"/>
            <a:ext cx="4584787" cy="306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7462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4000" dirty="0"/>
                  <a:t>Relating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4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40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4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cell</m:t>
                        </m:r>
                      </m:sub>
                      <m:sup>
                        <m:r>
                          <a:rPr lang="en-US" sz="4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  <m:r>
                      <a:rPr lang="en-US" sz="4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4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4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4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sz="4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  <m:r>
                      <a:rPr lang="en-US" sz="4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4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4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4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eq</m:t>
                        </m:r>
                      </m:sub>
                    </m:sSub>
                    <m:r>
                      <a:rPr lang="en-US" sz="4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4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  <m:r>
                      <a:rPr lang="en-US" sz="4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4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4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cell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693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/>
                  <a:t>What are the values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E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latin typeface="Cambria Math" panose="02040503050406030204" pitchFamily="18" charset="0"/>
                          </a:rPr>
                          <m:t>°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cell</m:t>
                        </m:r>
                      </m:sub>
                    </m:sSub>
                  </m:oMath>
                </a14:m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ΔG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°,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eq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cell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for the voltaic cell below at room temperature?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b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Fe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3+</m:t>
                            </m:r>
                          </m:sup>
                        </m:s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e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2+</m:t>
                            </m:r>
                          </m:sup>
                        </m:sSup>
                      </m:sub>
                      <m: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=0.771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v</m:t>
                    </m:r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b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Ag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Ag</m:t>
                        </m:r>
                      </m:sub>
                      <m: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=0.800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v</m:t>
                    </m:r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Pt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F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2+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0.10 </m:t>
                              </m:r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</m:d>
                        </m:e>
                      </m:d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F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US" sz="200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sup>
                      </m:s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0.20 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||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A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1.0 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|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Ag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 sz="20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3"/>
                <a:stretch>
                  <a:fillRect l="-561" t="-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3955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4400" dirty="0"/>
                  <a:t>Relating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4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44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4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cell</m:t>
                        </m:r>
                      </m:sub>
                      <m:sup>
                        <m:r>
                          <a:rPr lang="en-US" sz="4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  <m:r>
                      <a:rPr lang="en-US" sz="4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4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4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4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sz="4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  <m:r>
                      <a:rPr lang="en-US" sz="4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4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4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4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eq</m:t>
                        </m:r>
                      </m:sub>
                    </m:sSub>
                    <m:r>
                      <a:rPr lang="en-US" sz="4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4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and</m:t>
                    </m:r>
                    <m:r>
                      <a:rPr lang="en-US" sz="4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4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4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4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cell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3067" t="-3086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dirty="0"/>
                  <a:t>When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cell</m:t>
                        </m:r>
                      </m:sub>
                      <m:sup>
                        <m: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is positive, what is true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eq</m:t>
                        </m:r>
                      </m:sub>
                    </m:sSub>
                  </m:oMath>
                </a14:m>
                <a:r>
                  <a:rPr lang="en-US" sz="2400" dirty="0"/>
                  <a:t>?</a:t>
                </a: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pPr marL="0" indent="0">
                  <a:buNone/>
                </a:pPr>
                <a:endParaRPr lang="en-US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>
                    <a:latin typeface="Symbol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sz="2400" dirty="0"/>
                  <a:t> is negative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eq</m:t>
                        </m:r>
                      </m:sub>
                    </m:sSub>
                  </m:oMath>
                </a14:m>
                <a:r>
                  <a:rPr lang="en-US" sz="2400" dirty="0"/>
                  <a:t> is greater than 1.</a:t>
                </a:r>
                <a:endParaRPr lang="en-US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sz="2400" dirty="0"/>
                  <a:t> is negative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eq</m:t>
                        </m:r>
                      </m:sub>
                    </m:sSub>
                  </m:oMath>
                </a14:m>
                <a:r>
                  <a:rPr lang="en-US" sz="2400" dirty="0"/>
                  <a:t> is less than 1.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sz="2400" dirty="0"/>
                  <a:t> is positive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eq</m:t>
                        </m:r>
                      </m:sub>
                    </m:sSub>
                  </m:oMath>
                </a14:m>
                <a:r>
                  <a:rPr lang="en-US" sz="2400" dirty="0"/>
                  <a:t> is greater than 1.</a:t>
                </a:r>
                <a:endParaRPr lang="en-US" sz="2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sz="2400" dirty="0"/>
                  <a:t> is positive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eq</m:t>
                        </m:r>
                      </m:sub>
                    </m:sSub>
                  </m:oMath>
                </a14:m>
                <a:r>
                  <a:rPr lang="en-US" sz="2400" dirty="0"/>
                  <a:t> is less than 1.</a:t>
                </a:r>
              </a:p>
              <a:p>
                <a:pPr marL="514350" indent="-514350">
                  <a:buFont typeface="+mj-lt"/>
                  <a:buAutoNum type="alphaUcPeriod"/>
                </a:pPr>
                <a:endParaRPr lang="en-US" sz="2400" baseline="-25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4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7596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cell</m:t>
                        </m:r>
                      </m:sub>
                    </m:sSub>
                  </m:oMath>
                </a14:m>
                <a:r>
                  <a:rPr lang="en-US" dirty="0"/>
                  <a:t> and Spontaneity</a:t>
                </a:r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235" b="-179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/>
                  <a:t>Galvanic cells (also called voltaic cells) are electrochemical cells in which spontaneous redox reactions produce electrical energy</a:t>
                </a:r>
              </a:p>
              <a:p>
                <a:r>
                  <a:rPr lang="en-US" sz="2400" dirty="0"/>
                  <a:t>A redox reaction is spontaneous when it’s cell potential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cell</m:t>
                        </m:r>
                      </m:sub>
                    </m:sSub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is a positive value</a:t>
                </a:r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150" t="-1085" r="-1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4529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Predicting Spontaneity using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cell</m:t>
                        </m:r>
                      </m:sub>
                      <m:sup>
                        <m:r>
                          <a:rPr lang="en-US">
                            <a:latin typeface="Cambria Math" panose="02040503050406030204" pitchFamily="18" charset="0"/>
                          </a:rPr>
                          <m:t>°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693" b="-135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Will a spontaneous reaction occur in the forward direction for the following reaction?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b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Al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3+</m:t>
                            </m:r>
                          </m:sup>
                        </m:s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Al</m:t>
                        </m:r>
                      </m:sub>
                      <m: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=−1.676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v</m:t>
                    </m:r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b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Cu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2+</m:t>
                            </m:r>
                          </m:sup>
                        </m:s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Cu</m:t>
                        </m:r>
                      </m:sub>
                      <m: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=0.340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v</m:t>
                    </m:r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Al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+3 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u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2+</m:t>
                          </m:r>
                        </m:sup>
                      </m:sSup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aq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)→3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Cu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+2 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</m:t>
                          </m:r>
                        </m:e>
                        <m:sup>
                          <m: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3+</m:t>
                          </m:r>
                        </m:sup>
                      </m:sSup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aq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823"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2133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44F2F55D-0D85-B243-9E77-FD5EAAAA665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Predicting Spontaneity using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cell</m:t>
                        </m:r>
                      </m:sub>
                      <m:sup>
                        <m:r>
                          <a:rPr lang="en-US">
                            <a:latin typeface="Cambria Math" panose="02040503050406030204" pitchFamily="18" charset="0"/>
                          </a:rPr>
                          <m:t>°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" name="Title 1">
                <a:extLst>
                  <a:ext uri="{FF2B5EF4-FFF2-40B4-BE49-F238E27FC236}">
                    <a16:creationId xmlns:a16="http://schemas.microsoft.com/office/drawing/2014/main" id="{44F2F55D-0D85-B243-9E77-FD5EAAAA66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693" b="-135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86397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/>
                  <a:t>Identify the spontaneous cell.</a:t>
                </a:r>
              </a:p>
              <a:p>
                <a:pPr marL="0" indent="0" algn="ctr">
                  <a:buNone/>
                </a:pPr>
                <a:r>
                  <a:rPr lang="en-US" sz="2000" b="0" i="0" u="none" strike="noStrike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Cu</a:t>
                </a:r>
                <a:r>
                  <a:rPr lang="en-US" sz="2000" b="0" i="0" u="none" strike="noStrike" kern="1200" baseline="300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+</a:t>
                </a:r>
                <a:r>
                  <a:rPr lang="en-US" sz="2000" b="0" i="0" u="none" strike="noStrike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(</a:t>
                </a:r>
                <a:r>
                  <a:rPr lang="en-US" sz="2000" b="0" i="0" u="none" strike="noStrike" kern="1200" baseline="0" dirty="0" err="1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aq</a:t>
                </a:r>
                <a:r>
                  <a:rPr lang="en-US" sz="2000" b="0" i="0" u="none" strike="noStrike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) + e</a:t>
                </a:r>
                <a:r>
                  <a:rPr lang="en-US" sz="2000" b="0" i="0" u="none" strike="noStrike" kern="1200" baseline="300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−</a:t>
                </a:r>
                <a:r>
                  <a:rPr lang="en-US" sz="2000" b="0" i="0" u="none" strike="noStrike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 → Cu(s)	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0.52</m:t>
                    </m:r>
                  </m:oMath>
                </a14:m>
                <a:r>
                  <a:rPr lang="en-US" sz="2000" baseline="0" dirty="0"/>
                  <a:t> v</a:t>
                </a:r>
              </a:p>
              <a:p>
                <a:pPr marL="0" indent="0" algn="ctr">
                  <a:buNone/>
                </a:pPr>
                <a:r>
                  <a:rPr lang="en-US" sz="2000" b="0" i="0" u="none" strike="noStrike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Fe</a:t>
                </a:r>
                <a:r>
                  <a:rPr lang="en-US" sz="2000" b="0" i="0" u="none" strike="noStrike" kern="1200" baseline="300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2+</a:t>
                </a:r>
                <a:r>
                  <a:rPr lang="en-US" sz="2000" b="0" i="0" u="none" strike="noStrike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(</a:t>
                </a:r>
                <a:r>
                  <a:rPr lang="en-US" sz="2000" b="0" i="0" u="none" strike="noStrike" kern="1200" baseline="0" dirty="0" err="1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aq</a:t>
                </a:r>
                <a:r>
                  <a:rPr lang="en-US" sz="2000" b="0" i="0" u="none" strike="noStrike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) + 2 e</a:t>
                </a:r>
                <a:r>
                  <a:rPr lang="en-US" sz="2000" b="0" i="0" u="none" strike="noStrike" kern="1200" baseline="300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−</a:t>
                </a:r>
                <a:r>
                  <a:rPr lang="en-US" sz="2000" b="0" i="0" u="none" strike="noStrike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 → Fe(s)	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–0.44</m:t>
                    </m:r>
                  </m:oMath>
                </a14:m>
                <a:r>
                  <a:rPr lang="en-US" sz="2000" baseline="0" dirty="0"/>
                  <a:t> v</a:t>
                </a:r>
              </a:p>
              <a:p>
                <a:pPr marL="0" indent="0" algn="ctr">
                  <a:buNone/>
                </a:pPr>
                <a:r>
                  <a:rPr lang="en-US" sz="2000" b="0" i="0" u="none" strike="noStrike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Al</a:t>
                </a:r>
                <a:r>
                  <a:rPr lang="en-US" sz="2000" b="0" i="0" u="none" strike="noStrike" kern="1200" baseline="300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3+</a:t>
                </a:r>
                <a:r>
                  <a:rPr lang="en-US" sz="2000" b="0" i="0" u="none" strike="noStrike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(</a:t>
                </a:r>
                <a:r>
                  <a:rPr lang="en-US" sz="2000" b="0" i="0" u="none" strike="noStrike" kern="1200" baseline="0" dirty="0" err="1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aq</a:t>
                </a:r>
                <a:r>
                  <a:rPr lang="en-US" sz="2000" b="0" i="0" u="none" strike="noStrike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) + 3 e</a:t>
                </a:r>
                <a:r>
                  <a:rPr lang="en-US" sz="2000" b="0" i="0" u="none" strike="noStrike" kern="1200" baseline="300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−</a:t>
                </a:r>
                <a:r>
                  <a:rPr lang="en-US" sz="2000" b="0" i="0" u="none" strike="noStrike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 → Al(s)	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–1.66</m:t>
                    </m:r>
                  </m:oMath>
                </a14:m>
                <a:r>
                  <a:rPr lang="en-US" sz="2000" dirty="0"/>
                  <a:t> v</a:t>
                </a:r>
              </a:p>
              <a:p>
                <a:pPr marL="0" indent="0">
                  <a:buNone/>
                </a:pPr>
                <a:endParaRPr lang="en-US" sz="2000" baseline="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000" dirty="0"/>
                  <a:t>Cu(s)|Cu</a:t>
                </a:r>
                <a:r>
                  <a:rPr lang="en-US" sz="2000" baseline="30000" dirty="0"/>
                  <a:t>+</a:t>
                </a:r>
                <a:r>
                  <a:rPr lang="en-US" sz="2000" dirty="0"/>
                  <a:t>(1 M)║Fe</a:t>
                </a:r>
                <a:r>
                  <a:rPr lang="en-US" sz="2000" baseline="30000" dirty="0"/>
                  <a:t>2+</a:t>
                </a:r>
                <a:r>
                  <a:rPr lang="en-US" sz="2000" dirty="0"/>
                  <a:t>(1 M)|Fe(s)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000" dirty="0"/>
                  <a:t>Cu(s)|Cu</a:t>
                </a:r>
                <a:r>
                  <a:rPr lang="en-US" sz="2000" baseline="30000" dirty="0"/>
                  <a:t>+</a:t>
                </a:r>
                <a:r>
                  <a:rPr lang="en-US" sz="2000" dirty="0"/>
                  <a:t>(1 M)║Al</a:t>
                </a:r>
                <a:r>
                  <a:rPr lang="en-US" sz="2000" baseline="30000" dirty="0"/>
                  <a:t>3+</a:t>
                </a:r>
                <a:r>
                  <a:rPr lang="en-US" sz="2000" dirty="0"/>
                  <a:t>(1 M)|Al(s)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000" dirty="0"/>
                  <a:t>Fe(s)|Fe</a:t>
                </a:r>
                <a:r>
                  <a:rPr lang="en-US" sz="2000" baseline="30000" dirty="0"/>
                  <a:t>2+</a:t>
                </a:r>
                <a:r>
                  <a:rPr lang="en-US" sz="2000" dirty="0"/>
                  <a:t>(1 M)║Al</a:t>
                </a:r>
                <a:r>
                  <a:rPr lang="en-US" sz="2000" baseline="30000" dirty="0"/>
                  <a:t>3+</a:t>
                </a:r>
                <a:r>
                  <a:rPr lang="en-US" sz="2000" dirty="0"/>
                  <a:t>(1 M)|Al(s)</a:t>
                </a:r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000" dirty="0"/>
                  <a:t>Fe(s)|Fe</a:t>
                </a:r>
                <a:r>
                  <a:rPr lang="en-US" sz="2000" baseline="30000" dirty="0"/>
                  <a:t>2+</a:t>
                </a:r>
                <a:r>
                  <a:rPr lang="en-US" sz="2000" dirty="0"/>
                  <a:t>(1 M)║Cu</a:t>
                </a:r>
                <a:r>
                  <a:rPr lang="en-US" sz="2000" baseline="30000" dirty="0"/>
                  <a:t>+</a:t>
                </a:r>
                <a:r>
                  <a:rPr lang="en-US" sz="2000" dirty="0"/>
                  <a:t>(1 M)|Cu(s)</a:t>
                </a:r>
              </a:p>
              <a:p>
                <a:pPr marL="514350" indent="-514350">
                  <a:buFont typeface="+mj-lt"/>
                  <a:buAutoNum type="alphaUcPeriod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8" y="1600200"/>
                <a:ext cx="8153400" cy="4863974"/>
              </a:xfrm>
              <a:blipFill>
                <a:blip r:embed="rId4"/>
                <a:stretch>
                  <a:fillRect l="-823" t="-7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9962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1F538-D7D9-40AA-9690-BE32E1B96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Spontaneity Review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EDF5B7EA-8EDF-46B8-B950-190BAAD43D98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037161" y="2401935"/>
              <a:ext cx="7069678" cy="3291840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1386523">
                      <a:extLst>
                        <a:ext uri="{9D8B030D-6E8A-4147-A177-3AD203B41FA5}">
                          <a16:colId xmlns:a16="http://schemas.microsoft.com/office/drawing/2014/main" val="1896937036"/>
                        </a:ext>
                      </a:extLst>
                    </a:gridCol>
                    <a:gridCol w="2863540">
                      <a:extLst>
                        <a:ext uri="{9D8B030D-6E8A-4147-A177-3AD203B41FA5}">
                          <a16:colId xmlns:a16="http://schemas.microsoft.com/office/drawing/2014/main" val="3622208121"/>
                        </a:ext>
                      </a:extLst>
                    </a:gridCol>
                    <a:gridCol w="2819615">
                      <a:extLst>
                        <a:ext uri="{9D8B030D-6E8A-4147-A177-3AD203B41FA5}">
                          <a16:colId xmlns:a16="http://schemas.microsoft.com/office/drawing/2014/main" val="206620464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Property</a:t>
                          </a:r>
                          <a:endParaRPr lang="en-US" sz="240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Condition when forward reaction is spontaneous</a:t>
                          </a:r>
                          <a:endParaRPr lang="en-US" sz="240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Condition when forward reaction is nonspontaneous (reverse reaction is spontaneous)</a:t>
                          </a:r>
                          <a:endParaRPr lang="en-US" sz="240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3531634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2400" b="0" smtClean="0"/>
                                  <m:t>Δ</m:t>
                                </m:r>
                                <m:sSub>
                                  <m:sSubPr>
                                    <m:ctrlPr>
                                      <a:rPr lang="en-US" sz="2400" b="0" smtClean="0"/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400" b="0" smtClean="0"/>
                                      <m:t>S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400" b="0" smtClean="0"/>
                                      <m:t>univ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4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Positive</a:t>
                          </a:r>
                          <a:endParaRPr lang="en-US" sz="24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Negative</a:t>
                          </a:r>
                          <a:endParaRPr lang="en-US" sz="2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38820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400" b="0" smtClean="0"/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400" b="0" smtClean="0"/>
                                      <m:t>E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400" b="0" smtClean="0"/>
                                      <m:t>cell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4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Positive</a:t>
                          </a:r>
                          <a:endParaRPr lang="en-US" sz="24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Negative</a:t>
                          </a:r>
                          <a:endParaRPr lang="en-US" sz="2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698769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sz="2400" b="0" smtClean="0"/>
                                  <m:t>ΔG</m:t>
                                </m:r>
                              </m:oMath>
                            </m:oMathPara>
                          </a14:m>
                          <a:endParaRPr lang="en-US" sz="24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:r>
                            <a:rPr lang="en-US" sz="2400" dirty="0"/>
                            <a:t>Negative</a:t>
                          </a:r>
                          <a:endParaRPr lang="en-US" sz="24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Positive</a:t>
                          </a:r>
                          <a:endParaRPr lang="en-US" sz="2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9221820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EDF5B7EA-8EDF-46B8-B950-190BAAD43D98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037161" y="2401935"/>
              <a:ext cx="7069678" cy="3291840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1386523">
                      <a:extLst>
                        <a:ext uri="{9D8B030D-6E8A-4147-A177-3AD203B41FA5}">
                          <a16:colId xmlns:a16="http://schemas.microsoft.com/office/drawing/2014/main" val="1896937036"/>
                        </a:ext>
                      </a:extLst>
                    </a:gridCol>
                    <a:gridCol w="2863540">
                      <a:extLst>
                        <a:ext uri="{9D8B030D-6E8A-4147-A177-3AD203B41FA5}">
                          <a16:colId xmlns:a16="http://schemas.microsoft.com/office/drawing/2014/main" val="3622208121"/>
                        </a:ext>
                      </a:extLst>
                    </a:gridCol>
                    <a:gridCol w="2819615">
                      <a:extLst>
                        <a:ext uri="{9D8B030D-6E8A-4147-A177-3AD203B41FA5}">
                          <a16:colId xmlns:a16="http://schemas.microsoft.com/office/drawing/2014/main" val="2066204642"/>
                        </a:ext>
                      </a:extLst>
                    </a:gridCol>
                  </a:tblGrid>
                  <a:tr h="1920240"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Property</a:t>
                          </a:r>
                          <a:endParaRPr lang="en-US" sz="240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Condition when forward reaction is spontaneous</a:t>
                          </a:r>
                          <a:endParaRPr lang="en-US" sz="240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>
                              <a:solidFill>
                                <a:schemeClr val="tx1"/>
                              </a:solidFill>
                            </a:rPr>
                            <a:t>Condition when forward reaction is nonspontaneous (reverse reaction is spontaneous)</a:t>
                          </a:r>
                          <a:endParaRPr lang="en-US" sz="240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35316345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432000" r="-409211" b="-229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Positive</a:t>
                          </a:r>
                          <a:endParaRPr lang="en-US" sz="24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Negative</a:t>
                          </a:r>
                          <a:endParaRPr lang="en-US" sz="2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3882048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532000" r="-409211" b="-129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Positive</a:t>
                          </a:r>
                          <a:endParaRPr lang="en-US" sz="24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Negative</a:t>
                          </a:r>
                          <a:endParaRPr lang="en-US" sz="2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69876948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t="-632000" r="-409211" b="-29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:r>
                            <a:rPr lang="en-US" sz="2400" dirty="0"/>
                            <a:t>Negative</a:t>
                          </a:r>
                          <a:endParaRPr lang="en-US" sz="24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Positive</a:t>
                          </a:r>
                          <a:endParaRPr lang="en-US" sz="2400" i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9221820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114931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Relating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cell</m:t>
                        </m:r>
                      </m:sub>
                      <m:sup>
                        <m:r>
                          <a:rPr lang="en-US">
                            <a:latin typeface="Cambria Math" panose="02040503050406030204" pitchFamily="18" charset="0"/>
                          </a:rPr>
                          <m:t>°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067" b="-191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G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°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nF</m:t>
                      </m:r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cell</m:t>
                          </m:r>
                        </m:sub>
                        <m:sup>
                          <m: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°</m:t>
                          </m:r>
                        </m:sup>
                      </m:sSubSup>
                    </m:oMath>
                  </m:oMathPara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F is Faraday’s constant (96,485 C/</a:t>
                </a:r>
                <a:r>
                  <a:rPr lang="en-US" sz="24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mol</a:t>
                </a:r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</a:t>
                </a:r>
              </a:p>
              <a:p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n is the number of electrons transferred from the anode to the cathode in the balanced redox reaction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is in the units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J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mol</m:t>
                    </m:r>
                  </m:oMath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150" r="-8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8188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dirty="0"/>
                  <a:t>What is the value of n in each of the following reactions?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b="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Zn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Cu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Z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Cu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Na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Ag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Na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Ag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b="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Cu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2 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Ag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Cu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2 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Ag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b="0" dirty="0"/>
                  <a:t>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2 </m:t>
                    </m:r>
                    <m:r>
                      <m:rPr>
                        <m:sty m:val="p"/>
                      </m:rPr>
                      <a:rPr lang="en-US" sz="2400" smtClean="0">
                        <a:latin typeface="Cambria Math" panose="02040503050406030204" pitchFamily="18" charset="0"/>
                      </a:rPr>
                      <m:t>A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</a:rPr>
                      <m:t>l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3 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C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2+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2 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Al</m:t>
                        </m:r>
                      </m:e>
                      <m:sup>
                        <m:r>
                          <a:rPr lang="en-US" sz="2400" b="0" i="0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40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3 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Cu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sz="24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  <a:p>
                <a:pPr marL="514350" indent="-514350">
                  <a:buFont typeface="+mj-lt"/>
                  <a:buAutoNum type="alphaUcPeriod"/>
                </a:pP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b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d>
                    <m:r>
                      <a:rPr lang="en-US" sz="2400" i="0">
                        <a:latin typeface="Cambria Math" panose="02040503050406030204" pitchFamily="18" charset="0"/>
                      </a:rPr>
                      <m:t>+2 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Br</m:t>
                        </m:r>
                      </m:e>
                      <m:sup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400" i="0">
                        <a:latin typeface="Cambria Math" panose="02040503050406030204" pitchFamily="18" charset="0"/>
                      </a:rPr>
                      <m:t>→2 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p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aq</m:t>
                        </m:r>
                      </m:e>
                    </m:d>
                    <m:r>
                      <a:rPr lang="en-US" sz="2400" i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Br</m:t>
                        </m:r>
                      </m:e>
                      <m:sub>
                        <m:r>
                          <a:rPr lang="en-US" sz="2400" i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i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</m:d>
                  </m:oMath>
                </a14:m>
                <a:endParaRPr lang="en-US" dirty="0"/>
              </a:p>
              <a:p>
                <a:pPr marL="514350" indent="-514350">
                  <a:buFont typeface="+mj-lt"/>
                  <a:buAutoNum type="alphaUcPeriod"/>
                </a:pPr>
                <a:endParaRPr lang="en-US" dirty="0"/>
              </a:p>
              <a:p>
                <a:pPr marL="514350" indent="-514350">
                  <a:buFont typeface="+mj-lt"/>
                  <a:buAutoNum type="alphaUcPeriod"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0739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Autofit/>
              </a:bodyPr>
              <a:lstStyle/>
              <a:p>
                <a:r>
                  <a:rPr lang="en-US" sz="3400" dirty="0"/>
                  <a:t>Determining a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600">
                        <a:latin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36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sz="3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  <m:r>
                      <a:rPr lang="en-US" sz="3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3400" dirty="0"/>
                  <a:t>from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3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36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3600">
                            <a:latin typeface="Cambria Math" panose="02040503050406030204" pitchFamily="18" charset="0"/>
                          </a:rPr>
                          <m:t>cell</m:t>
                        </m:r>
                      </m:sub>
                      <m:sup>
                        <m:r>
                          <a:rPr lang="en-US" sz="3600">
                            <a:latin typeface="Cambria Math" panose="02040503050406030204" pitchFamily="18" charset="0"/>
                          </a:rPr>
                          <m:t>°</m:t>
                        </m:r>
                      </m:sup>
                    </m:sSubSup>
                  </m:oMath>
                </a14:m>
                <a:endParaRPr lang="en-US" sz="3400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094" b="-49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dirty="0"/>
                  <a:t>Use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sz="2000" dirty="0"/>
                  <a:t> data to determine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sz="2000" dirty="0"/>
                  <a:t> for the reaction.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Zn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2+</m:t>
                            </m:r>
                          </m:sup>
                        </m:s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Zn</m:t>
                        </m:r>
                      </m:sub>
                      <m: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=−0.763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v</m:t>
                    </m:r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  </m:t>
                    </m:r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C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l</m:t>
                            </m:r>
                          </m:e>
                          <m:sub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00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C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l</m:t>
                            </m:r>
                          </m:e>
                          <m:sup>
                            <m:r>
                              <a:rPr lang="en-US" sz="200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sub>
                      <m:sup>
                        <m:r>
                          <a:rPr lang="en-US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=1.358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v</m:t>
                    </m:r>
                    <m:r>
                      <a:rPr lang="en-US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Zn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C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d>
                      <m:r>
                        <a:rPr lang="en-US" sz="200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sz="2000">
                          <a:latin typeface="Cambria Math" panose="02040503050406030204" pitchFamily="18" charset="0"/>
                        </a:rPr>
                        <m:t>ZnC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  <m:sub>
                          <m:r>
                            <a:rPr 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aq</m:t>
                          </m:r>
                        </m:e>
                      </m:d>
                    </m:oMath>
                  </m:oMathPara>
                </a14:m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b="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3"/>
                <a:stretch>
                  <a:fillRect l="-561" t="-2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0988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Relating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cell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bSup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eq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067" t="-3704" b="-154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G</m:t>
                          </m:r>
                        </m:e>
                        <m:sup>
                          <m: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°</m:t>
                          </m:r>
                        </m:sup>
                      </m:sSup>
                      <m:r>
                        <a:rPr lang="en-US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RTlnK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eq</m:t>
                          </m:r>
                        </m:sub>
                      </m:sSub>
                      <m:r>
                        <a:rPr lang="en-US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nF</m:t>
                      </m:r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cell</m:t>
                          </m:r>
                        </m:sub>
                        <m:sup>
                          <m: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°</m:t>
                          </m:r>
                        </m:sup>
                      </m:sSubSup>
                    </m:oMath>
                  </m:oMathPara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cell</m:t>
                          </m:r>
                        </m:sub>
                        <m:sup>
                          <m: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°</m:t>
                          </m:r>
                        </m:sup>
                      </m:sSubSup>
                      <m:r>
                        <a:rPr lang="en-US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RT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nF</m:t>
                          </m:r>
                        </m:den>
                      </m:f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eq</m:t>
                              </m:r>
                            </m:sub>
                          </m:sSub>
                        </m:e>
                      </m:func>
                      <m:r>
                        <a:rPr lang="en-US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At room temperature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</m:t>
                    </m:r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=298.15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</m:t>
                    </m:r>
                    <m:r>
                      <a:rPr lang="en-US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</a:p>
              <a:p>
                <a:pPr marL="0" indent="0">
                  <a:buNone/>
                </a:pPr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cell</m:t>
                          </m:r>
                        </m:sub>
                        <m:sup>
                          <m: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°</m:t>
                          </m:r>
                        </m:sup>
                      </m:sSubSup>
                      <m:r>
                        <a:rPr lang="en-US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0.02569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ln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K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eq</m:t>
                          </m:r>
                        </m:sub>
                      </m:sSub>
                    </m:oMath>
                  </m:oMathPara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3"/>
                <a:stretch>
                  <a:fillRect l="-8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22847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1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1" id="{68A9A9BA-6F13-47AE-B410-CB9935179930}" vid="{F6699BCB-869C-414B-93BF-D3C5D74102E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Median1</Template>
  <TotalTime>1763</TotalTime>
  <Words>789</Words>
  <Application>Microsoft Office PowerPoint</Application>
  <PresentationFormat>On-screen Show (4:3)</PresentationFormat>
  <Paragraphs>91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Calibri</vt:lpstr>
      <vt:lpstr>Cambria Math</vt:lpstr>
      <vt:lpstr>Symbol</vt:lpstr>
      <vt:lpstr>Wingdings</vt:lpstr>
      <vt:lpstr>Wingdings 2</vt:lpstr>
      <vt:lpstr>Median1</vt:lpstr>
      <vt:lpstr>Chapter 17 Part 4</vt:lpstr>
      <vt:lpstr>E_cell and Spontaneity</vt:lpstr>
      <vt:lpstr>Predicting Spontaneity using E_cell^°</vt:lpstr>
      <vt:lpstr>Predicting Spontaneity using E_cell^°</vt:lpstr>
      <vt:lpstr>Spontaneity Review</vt:lpstr>
      <vt:lpstr>Relating E_cell^°  and ΔG^°</vt:lpstr>
      <vt:lpstr>Determining n</vt:lpstr>
      <vt:lpstr>Determining a ΔG^°  from E_cell^°</vt:lpstr>
      <vt:lpstr>Relating E_cell^° and K_eq</vt:lpstr>
      <vt:lpstr>Relating K_eq to E_cell^°</vt:lpstr>
      <vt:lpstr>The Nernst Equation (Relating E_cell  to E_cell^°)</vt:lpstr>
      <vt:lpstr>Predicting Spontaneity in Nonstandard Conditions</vt:lpstr>
      <vt:lpstr>Relating E_cell^°, ΔG^°, and K_eq</vt:lpstr>
      <vt:lpstr>Relating E_cell^°, ΔG^°, K_eq, and E_cell</vt:lpstr>
      <vt:lpstr>Relating E_cell^°, ΔG^°, K_eq, and E_cell</vt:lpstr>
    </vt:vector>
  </TitlesOfParts>
  <Company>ASU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13 Part 3</dc:title>
  <dc:creator>ITS</dc:creator>
  <cp:lastModifiedBy>Walter Turner</cp:lastModifiedBy>
  <cp:revision>152</cp:revision>
  <dcterms:created xsi:type="dcterms:W3CDTF">2018-02-19T17:36:24Z</dcterms:created>
  <dcterms:modified xsi:type="dcterms:W3CDTF">2022-04-29T13:03:26Z</dcterms:modified>
</cp:coreProperties>
</file>