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316" r:id="rId9"/>
    <p:sldId id="317" r:id="rId10"/>
    <p:sldId id="318" r:id="rId11"/>
    <p:sldId id="319" r:id="rId12"/>
    <p:sldId id="270" r:id="rId13"/>
    <p:sldId id="271" r:id="rId14"/>
    <p:sldId id="259" r:id="rId15"/>
    <p:sldId id="433" r:id="rId16"/>
    <p:sldId id="288" r:id="rId17"/>
    <p:sldId id="289" r:id="rId18"/>
    <p:sldId id="272" r:id="rId19"/>
    <p:sldId id="290" r:id="rId20"/>
    <p:sldId id="320" r:id="rId21"/>
    <p:sldId id="293" r:id="rId22"/>
    <p:sldId id="321" r:id="rId23"/>
    <p:sldId id="322" r:id="rId24"/>
    <p:sldId id="324" r:id="rId25"/>
    <p:sldId id="274" r:id="rId26"/>
    <p:sldId id="291" r:id="rId27"/>
    <p:sldId id="292" r:id="rId28"/>
    <p:sldId id="412" r:id="rId29"/>
    <p:sldId id="43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10F5"/>
    <a:srgbClr val="FF92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4D88F-2A1E-4CAE-846A-174A861E3743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58AFD-0605-4C5A-A6C0-FF67B3351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31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58AFD-0605-4C5A-A6C0-FF67B33511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19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03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6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8629EB1-1071-467A-8B98-3C74C05FCEE6}" type="datetime1">
              <a:rPr lang="en-US" smtClean="0"/>
              <a:t>4/29/2022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75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C332-2F87-45AA-9AB7-77BCAD5B692E}" type="datetime1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5A764AAF-2AF9-4826-B98A-42C3CF5C7611}" type="datetime1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92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ED39-5BD4-44B3-BC7C-515760041BB5}" type="datetime1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20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43897-B69D-48CA-A387-FA581A844D52}" type="datetime1">
              <a:rPr lang="en-US" smtClean="0"/>
              <a:t>4/29/2022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6ACFDD-DC1B-4FF8-9CF7-940CDDC236E8}" type="datetime1">
              <a:rPr lang="en-US" smtClean="0"/>
              <a:t>4/29/2022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B1D9A3-6A5B-4ADF-9553-D7D0A4D49C38}" type="datetime1">
              <a:rPr lang="en-US" smtClean="0"/>
              <a:t>4/29/2022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6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FF5-6425-4E28-919A-1AC54E418D20}" type="datetime1">
              <a:rPr lang="en-US" smtClean="0"/>
              <a:t>4/29/2022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6A90E-C0F2-41D6-8303-C4FD9B2A630B}" type="datetime1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1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64C4-E73F-4683-84C3-C43539B97D2D}" type="datetime1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44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51267A51-9B81-4F38-84F1-78729938FAB7}" type="datetime1">
              <a:rPr lang="en-US" smtClean="0"/>
              <a:t>4/29/2022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616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CDBD91-2D38-47AC-AF32-BA27802EF2A0}" type="datetime1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17 Part 3</a:t>
            </a:r>
          </a:p>
        </p:txBody>
      </p:sp>
    </p:spTree>
    <p:extLst>
      <p:ext uri="{BB962C8B-B14F-4D97-AF65-F5344CB8AC3E}">
        <p14:creationId xmlns:p14="http://schemas.microsoft.com/office/powerpoint/2010/main" val="153657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599" y="1589566"/>
                <a:ext cx="3474721" cy="5039833"/>
              </a:xfrm>
            </p:spPr>
            <p:txBody>
              <a:bodyPr>
                <a:normAutofit/>
              </a:bodyPr>
              <a:lstStyle/>
              <a:p>
                <a:pPr marL="388620" indent="-342900">
                  <a:buFont typeface="+mj-lt"/>
                  <a:buAutoNum type="arabicPeriod" startAt="4"/>
                </a:pPr>
                <a:r>
                  <a:rPr lang="en-US" sz="1800" dirty="0"/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anions from the salt bridge migrate into the Cu half cell to neutralize the positive charge of the excess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Cu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1800" dirty="0"/>
                  <a:t> ions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599" y="1589566"/>
                <a:ext cx="3474721" cy="5039833"/>
              </a:xfrm>
              <a:blipFill>
                <a:blip r:embed="rId2"/>
                <a:stretch>
                  <a:fillRect t="-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D71DE9C-2996-4606-9F01-1AE51A7E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126" y="1935461"/>
            <a:ext cx="4972175" cy="4693939"/>
          </a:xfrm>
          <a:prstGeom prst="rect">
            <a:avLst/>
          </a:prstGeom>
        </p:spPr>
      </p:pic>
      <p:sp>
        <p:nvSpPr>
          <p:cNvPr id="10" name="Rounded Rectangle 5">
            <a:extLst>
              <a:ext uri="{FF2B5EF4-FFF2-40B4-BE49-F238E27FC236}">
                <a16:creationId xmlns:a16="http://schemas.microsoft.com/office/drawing/2014/main" id="{DFFCC266-9920-471C-8D6E-241A0F39B110}"/>
              </a:ext>
            </a:extLst>
          </p:cNvPr>
          <p:cNvSpPr/>
          <p:nvPr/>
        </p:nvSpPr>
        <p:spPr>
          <a:xfrm>
            <a:off x="7767102" y="4695435"/>
            <a:ext cx="612251" cy="858741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010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77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599" y="1589566"/>
                <a:ext cx="3474721" cy="5039833"/>
              </a:xfrm>
            </p:spPr>
            <p:txBody>
              <a:bodyPr>
                <a:normAutofit/>
              </a:bodyPr>
              <a:lstStyle/>
              <a:p>
                <a:pPr marL="388620" indent="-342900">
                  <a:buFont typeface="+mj-lt"/>
                  <a:buAutoNum type="arabicPeriod" startAt="4"/>
                </a:pPr>
                <a:r>
                  <a:rPr lang="en-US" sz="1800" dirty="0"/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anions from the salt bridge migrate into the Cu half cell to neutralize the positive charge of the excess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Cu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1800" dirty="0"/>
                  <a:t> ions</a:t>
                </a:r>
              </a:p>
              <a:p>
                <a:pPr marL="388620" indent="-342900">
                  <a:buFont typeface="+mj-lt"/>
                  <a:buAutoNum type="arabicPeriod" startAt="4"/>
                </a:pPr>
                <a:r>
                  <a:rPr lang="en-US" sz="1800" dirty="0"/>
                  <a:t>Simultaneously,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N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  <a:r>
                  <a:rPr lang="en-US" sz="1800" dirty="0" err="1"/>
                  <a:t>cations</a:t>
                </a:r>
                <a:r>
                  <a:rPr lang="en-US" sz="1800" dirty="0"/>
                  <a:t> migrate into the Ag half cell to neutralize the negative charge of the excess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/>
                  <a:t> ions.</a:t>
                </a:r>
              </a:p>
              <a:p>
                <a:pPr marL="388620" indent="-342900">
                  <a:buFont typeface="+mj-lt"/>
                  <a:buAutoNum type="arabicPeriod" startAt="4"/>
                </a:pPr>
                <a:endParaRPr lang="en-US" sz="18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599" y="1589566"/>
                <a:ext cx="3474721" cy="5039833"/>
              </a:xfrm>
              <a:blipFill>
                <a:blip r:embed="rId2"/>
                <a:stretch>
                  <a:fillRect t="-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D71DE9C-2996-4606-9F01-1AE51A7E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380" y="1970297"/>
            <a:ext cx="4972175" cy="469393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5D5B81C-A71C-4B77-8E74-40360D826F61}"/>
              </a:ext>
            </a:extLst>
          </p:cNvPr>
          <p:cNvSpPr/>
          <p:nvPr/>
        </p:nvSpPr>
        <p:spPr>
          <a:xfrm>
            <a:off x="6579135" y="2858248"/>
            <a:ext cx="1359674" cy="914400"/>
          </a:xfrm>
          <a:prstGeom prst="rect">
            <a:avLst/>
          </a:prstGeom>
          <a:noFill/>
          <a:ln w="28575">
            <a:solidFill>
              <a:srgbClr val="F010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A8D0A02-7747-483D-B0A1-D6416A70F0D9}"/>
              </a:ext>
            </a:extLst>
          </p:cNvPr>
          <p:cNvCxnSpPr/>
          <p:nvPr/>
        </p:nvCxnSpPr>
        <p:spPr>
          <a:xfrm>
            <a:off x="7523637" y="3933834"/>
            <a:ext cx="1306" cy="868017"/>
          </a:xfrm>
          <a:prstGeom prst="straightConnector1">
            <a:avLst/>
          </a:prstGeom>
          <a:ln w="57150">
            <a:solidFill>
              <a:srgbClr val="F010F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216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Circuit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489130" cy="4572000"/>
          </a:xfrm>
        </p:spPr>
        <p:txBody>
          <a:bodyPr>
            <a:normAutofit/>
          </a:bodyPr>
          <a:lstStyle/>
          <a:p>
            <a:pPr marL="388620" indent="-342900"/>
            <a:r>
              <a:rPr lang="en-US" sz="1800" dirty="0"/>
              <a:t>The electric circuit is the path of the electrons through the cell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90A70FF-83D4-407D-9E55-FB8B8F988001}"/>
              </a:ext>
            </a:extLst>
          </p:cNvPr>
          <p:cNvGrpSpPr/>
          <p:nvPr/>
        </p:nvGrpSpPr>
        <p:grpSpPr>
          <a:xfrm>
            <a:off x="3941978" y="1936498"/>
            <a:ext cx="4972175" cy="4693939"/>
            <a:chOff x="5091507" y="1771030"/>
            <a:chExt cx="4972175" cy="46939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1507" y="1771030"/>
              <a:ext cx="4972175" cy="4693939"/>
            </a:xfrm>
            <a:prstGeom prst="rect">
              <a:avLst/>
            </a:prstGeom>
          </p:spPr>
        </p:pic>
        <p:cxnSp>
          <p:nvCxnSpPr>
            <p:cNvPr id="9" name="Elbow Connector 8"/>
            <p:cNvCxnSpPr/>
            <p:nvPr/>
          </p:nvCxnSpPr>
          <p:spPr>
            <a:xfrm flipV="1">
              <a:off x="5695785" y="2393344"/>
              <a:ext cx="1367625" cy="652006"/>
            </a:xfrm>
            <a:prstGeom prst="bentConnector3">
              <a:avLst>
                <a:gd name="adj1" fmla="val 581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/>
            <p:cNvCxnSpPr/>
            <p:nvPr/>
          </p:nvCxnSpPr>
          <p:spPr>
            <a:xfrm>
              <a:off x="8200450" y="2393344"/>
              <a:ext cx="1327865" cy="652004"/>
            </a:xfrm>
            <a:prstGeom prst="bentConnector3">
              <a:avLst>
                <a:gd name="adj1" fmla="val 99701"/>
              </a:avLst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6125153" y="2743200"/>
              <a:ext cx="2973790" cy="2957888"/>
              <a:chOff x="7649153" y="2743200"/>
              <a:chExt cx="2973790" cy="2957888"/>
            </a:xfrm>
          </p:grpSpPr>
          <p:sp>
            <p:nvSpPr>
              <p:cNvPr id="13" name="L-Shape 12"/>
              <p:cNvSpPr/>
              <p:nvPr/>
            </p:nvSpPr>
            <p:spPr>
              <a:xfrm flipH="1">
                <a:off x="7649153" y="4794637"/>
                <a:ext cx="659959" cy="906450"/>
              </a:xfrm>
              <a:prstGeom prst="corner">
                <a:avLst>
                  <a:gd name="adj1" fmla="val 53371"/>
                  <a:gd name="adj2" fmla="val 50000"/>
                </a:avLst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L-Shape 13"/>
              <p:cNvSpPr/>
              <p:nvPr/>
            </p:nvSpPr>
            <p:spPr>
              <a:xfrm>
                <a:off x="10002741" y="4794638"/>
                <a:ext cx="620202" cy="906450"/>
              </a:xfrm>
              <a:prstGeom prst="corner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760474" y="2743200"/>
                <a:ext cx="1296062" cy="89054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8150087" y="3776870"/>
                <a:ext cx="1306" cy="868017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9170486" y="3188472"/>
                <a:ext cx="689132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10137913" y="3482671"/>
                <a:ext cx="10601" cy="1162216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86269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Salt Bridge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1285" y="2042403"/>
            <a:ext cx="4972175" cy="469393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49008" y="3200591"/>
            <a:ext cx="2584174" cy="220251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2D5F789-A618-4B53-9A54-CC2C33CBF0F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489130" cy="4572000"/>
          </a:xfrm>
        </p:spPr>
        <p:txBody>
          <a:bodyPr>
            <a:normAutofit/>
          </a:bodyPr>
          <a:lstStyle/>
          <a:p>
            <a:r>
              <a:rPr lang="en-US" sz="1800" dirty="0"/>
              <a:t>Since the charge is carried through solution by the migration of ions, a wire cannot be used for this connection.  Thus, a U-shaped tube called a salt bridge is used.</a:t>
            </a:r>
          </a:p>
        </p:txBody>
      </p:sp>
    </p:spTree>
    <p:extLst>
      <p:ext uri="{BB962C8B-B14F-4D97-AF65-F5344CB8AC3E}">
        <p14:creationId xmlns:p14="http://schemas.microsoft.com/office/powerpoint/2010/main" val="3699112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3344091" cy="45720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The voltmeter measures the electric force trying to move the charge.  </a:t>
                </a:r>
              </a:p>
              <a:p>
                <a:r>
                  <a:rPr lang="en-US" sz="1800" dirty="0"/>
                  <a:t>It reads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</a:rPr>
                      <m:t>0.46 </m:t>
                    </m:r>
                    <m:r>
                      <m:rPr>
                        <m:sty m:val="p"/>
                      </m:rPr>
                      <a:rPr lang="en-US" sz="1800" dirty="0">
                        <a:latin typeface="Cambria Math" panose="02040503050406030204" pitchFamily="18" charset="0"/>
                      </a:rPr>
                      <m:t>V</m:t>
                    </m:r>
                    <m:r>
                      <a:rPr lang="en-US" sz="18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because of the inherent differences in the nature of the two materials used to make the half cell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3344091" cy="4572000"/>
              </a:xfrm>
              <a:blipFill>
                <a:blip r:embed="rId2"/>
                <a:stretch>
                  <a:fillRect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2537" y="1837995"/>
            <a:ext cx="4972175" cy="469393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4495801" y="1837995"/>
            <a:ext cx="4134394" cy="169904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060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407D11-0E43-D049-9F3A-AD9EA35975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05916"/>
            <a:ext cx="4411729" cy="384732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Identify the cathode.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010485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cathode.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solid zinc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zinc sulfate solution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solid copper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copper sulfate solution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856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Galvanic Cells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Galvanic cells (also called voltaic cells) are electrochemical cells in which spontaneous redox reactions produce electrical energy</a:t>
                </a:r>
              </a:p>
              <a:p>
                <a:r>
                  <a:rPr lang="en-US" sz="2400" dirty="0"/>
                  <a:t>A redox reaction is spontaneous when it’s cell potential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a positive value</a:t>
                </a:r>
              </a:p>
              <a:p>
                <a:r>
                  <a:rPr lang="en-US" sz="2400" dirty="0"/>
                  <a:t>The copper and silver cell from the previous slides is spontaneous because it has a cell potential of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+0.46 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 r="-1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4529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Notation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sz="2000" dirty="0"/>
                  <a:t>Cell notation is a shorthand notation used to describe galvanic cells</a:t>
                </a:r>
              </a:p>
              <a:p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Anode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Anode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so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Cathode</m:t>
                          </m:r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so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Cathode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Cu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aq</m:t>
                              </m:r>
                            </m:e>
                          </m:d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)|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Ag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Cu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+2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)+2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Ag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Since both copper and silver participate in the reaction, they are active electrodes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1600" r="-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082749"/>
            <a:ext cx="4585991" cy="432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824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Notation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Aluminum metal displaces zinc(II) ion from aqueous solution. Write oxidation and reduction half-reactions and an overall equation for this redox reaction. Write a cell-diagram (cell notation) for a voltaic cell in which this reaction occurs.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6884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Inert Electrode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690" y="1978483"/>
            <a:ext cx="6502620" cy="424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21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Electrodes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56" y="1712069"/>
            <a:ext cx="4972175" cy="4693939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703971" y="2926778"/>
            <a:ext cx="1073406" cy="23671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281360" y="2926778"/>
            <a:ext cx="1073406" cy="236711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85362" y="1982764"/>
            <a:ext cx="2136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Electrodes are the strips of metal 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(M) </a:t>
            </a:r>
            <a:r>
              <a:rPr lang="en-US" sz="1600" dirty="0"/>
              <a:t>in electrochemical cells</a:t>
            </a:r>
          </a:p>
        </p:txBody>
      </p:sp>
    </p:spTree>
    <p:extLst>
      <p:ext uri="{BB962C8B-B14F-4D97-AF65-F5344CB8AC3E}">
        <p14:creationId xmlns:p14="http://schemas.microsoft.com/office/powerpoint/2010/main" val="2550403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Inert Electrode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4049486" cy="4572000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/>
                  <a:t>Inert electrodes, like the platinum electrode on the right half-cell, do not participate in bonding and are present so that the current can flow through the cell.</a:t>
                </a:r>
              </a:p>
              <a:p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sz="18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 dirty="0"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M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 dirty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1800" dirty="0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800" dirty="0" err="1">
                                  <a:latin typeface="Cambria Math" panose="02040503050406030204" pitchFamily="18" charset="0"/>
                                </a:rPr>
                                <m:t>aq</m:t>
                              </m:r>
                            </m:e>
                          </m:d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 dirty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1800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800" dirty="0" err="1">
                                  <a:latin typeface="Cambria Math" panose="02040503050406030204" pitchFamily="18" charset="0"/>
                                </a:rPr>
                                <m:t>aq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80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800" dirty="0">
                          <a:latin typeface="Cambria Math" panose="02040503050406030204" pitchFamily="18" charset="0"/>
                        </a:rPr>
                        <m:t>)|</m:t>
                      </m:r>
                      <m:r>
                        <m:rPr>
                          <m:sty m:val="p"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Pt</m:t>
                      </m:r>
                      <m:r>
                        <a:rPr lang="en-US" sz="18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dirty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i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)+2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)→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Mg</m:t>
                          </m:r>
                        </m:e>
                        <m:sup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Since platinum doesn’t participate in the reaction, it is an inactive active electrode.</a:t>
                </a:r>
              </a:p>
            </p:txBody>
          </p:sp>
        </mc:Choice>
        <mc:Fallback xmlns="">
          <p:sp>
            <p:nvSpPr>
              <p:cNvPr id="6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4049486" cy="4572000"/>
              </a:xfrm>
              <a:blipFill>
                <a:blip r:embed="rId2"/>
                <a:stretch>
                  <a:fillRect t="-933" r="-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436284"/>
            <a:ext cx="4398478" cy="287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08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Cell Potentials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sz="2000" dirty="0"/>
                  <a:t> is the standard cell potential for an electrochemical cell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sz="2000" dirty="0"/>
                  <a:t> is an intensive property as does not change with the amount of metals present in the cell.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red</m:t>
                          </m:r>
                        </m:sub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reduction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ox</m:t>
                          </m:r>
                        </m:sub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oxidation</m:t>
                          </m:r>
                        </m:e>
                      </m:d>
                    </m:oMath>
                  </m:oMathPara>
                </a14:m>
                <a:br>
                  <a:rPr lang="en-US" sz="2000" dirty="0">
                    <a:latin typeface="Cambria Math" panose="02040503050406030204" pitchFamily="18" charset="0"/>
                  </a:rPr>
                </a:b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red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b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reduction</m:t>
                        </m:r>
                      </m:e>
                    </m:d>
                  </m:oMath>
                </a14:m>
                <a:r>
                  <a:rPr lang="en-US" sz="2000" dirty="0"/>
                  <a:t> is the reduction potential of the reduction reaction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ox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b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oxidation</m:t>
                        </m:r>
                      </m:e>
                    </m:d>
                  </m:oMath>
                </a14:m>
                <a:r>
                  <a:rPr lang="en-US" sz="2000" dirty="0"/>
                  <a:t> is the oxidation potential of the oxidation reaction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1053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21884-865C-41D3-84BC-8524BFA9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Reduction Potentials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57CF360-5DB7-461D-AC6D-047A161DB4E1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For the reaction: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The reduction half reaction is: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Ag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r>
                  <a:rPr lang="en-US" sz="2000" dirty="0">
                    <a:latin typeface="Cambria Math" panose="02040503050406030204" pitchFamily="18" charset="0"/>
                  </a:rPr>
                  <a:t>A table of reduction potentials reads: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= +0.799 v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000" dirty="0">
                    <a:latin typeface="Cambria Math" panose="02040503050406030204" pitchFamily="18" charset="0"/>
                  </a:rPr>
                  <a:t>Thus, the reduction potential of the reduction half reaction is +0.799 </a:t>
                </a:r>
                <a:r>
                  <a:rPr lang="en-US" sz="1800" dirty="0">
                    <a:latin typeface="Cambria Math" panose="02040503050406030204" pitchFamily="18" charset="0"/>
                  </a:rPr>
                  <a:t>v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57CF360-5DB7-461D-AC6D-047A161DB4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9025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21884-865C-41D3-84BC-8524BFA9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Reduction Potentials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57CF360-5DB7-461D-AC6D-047A161DB4E1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For the reaction: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)+2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The oxidation half reaction is: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r>
                  <a:rPr lang="en-US" sz="2000" dirty="0">
                    <a:latin typeface="Cambria Math" panose="02040503050406030204" pitchFamily="18" charset="0"/>
                  </a:rPr>
                  <a:t>A table of reduction potentials reads: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r>
                  <a:rPr lang="en-US" sz="2000" dirty="0"/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000" dirty="0">
                    <a:latin typeface="Cambria Math" panose="02040503050406030204" pitchFamily="18" charset="0"/>
                  </a:rPr>
                  <a:t>= +0.337 v 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</a:rPr>
                  <a:t>Thus, the reduction potential of the oxidation half reaction is +0.337 v</a:t>
                </a:r>
              </a:p>
              <a:p>
                <a:r>
                  <a:rPr lang="en-US" sz="2000" dirty="0">
                    <a:latin typeface="Cambria Math" panose="02040503050406030204" pitchFamily="18" charset="0"/>
                  </a:rPr>
                  <a:t>Accordingly, the oxidation potential of the oxidation half reaction is </a:t>
                </a:r>
                <a14:m>
                  <m:oMath xmlns:m="http://schemas.openxmlformats.org/officeDocument/2006/math">
                    <m:r>
                      <a:rPr lang="en-US" sz="2000" i="0" dirty="0" smtClean="0">
                        <a:latin typeface="Cambria Math" panose="02040503050406030204" pitchFamily="18" charset="0"/>
                      </a:rPr>
                      <m:t>−0.337 </m:t>
                    </m:r>
                    <m:r>
                      <m:rPr>
                        <m:sty m:val="p"/>
                      </m:rPr>
                      <a:rPr lang="en-US" sz="2000" i="0" dirty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    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m:rPr>
                        <m:nor/>
                      </m:rPr>
                      <a:rPr lang="en-US" sz="20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 sz="2000" dirty="0">
                        <a:latin typeface="Cambria Math" panose="02040503050406030204" pitchFamily="18" charset="0"/>
                      </a:rPr>
                      <m:t>0.337 </m:t>
                    </m:r>
                    <m:r>
                      <m:rPr>
                        <m:nor/>
                      </m:rPr>
                      <a:rPr lang="en-US" sz="2000" dirty="0"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57CF360-5DB7-461D-AC6D-047A161DB4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2876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Cell Potentials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</a:rPr>
                  <a:t>For the reaction: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+2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)+2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  <a:p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Thus the </a:t>
                </a:r>
                <a:r>
                  <a:rPr lang="en-US" sz="2000" dirty="0"/>
                  <a:t>standard cell potential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sz="2000" dirty="0"/>
                  <a:t>) for the electrochemical cell is</a:t>
                </a:r>
              </a:p>
              <a:p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sz="200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red</m:t>
                          </m:r>
                        </m:sub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reduction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ox</m:t>
                          </m:r>
                        </m:sub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oxidation</m:t>
                          </m:r>
                        </m:e>
                      </m:d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m:rPr>
                          <m:aln/>
                        </m:rP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0.799 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−0.337 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=0.462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br>
                  <a:rPr lang="en-US" sz="2000" dirty="0">
                    <a:latin typeface="Cambria Math" panose="02040503050406030204" pitchFamily="18" charset="0"/>
                  </a:rPr>
                </a:b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6754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Standard Cell Potentials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dirty="0"/>
                  <a:t>The reaction in a voltaic cell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Zn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ZnC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2000" dirty="0"/>
                  <a:t>.  What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sz="2000" dirty="0"/>
                  <a:t> of this voltaic cell?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Zn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Zn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=−0.763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 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=1.358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 algn="ctr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561" t="-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1673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Hydrogen Electrode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3121459" cy="4572000"/>
              </a:xfrm>
            </p:spPr>
            <p:txBody>
              <a:bodyPr>
                <a:noAutofit/>
              </a:bodyPr>
              <a:lstStyle/>
              <a:p>
                <a:r>
                  <a:rPr lang="en-US" sz="1600" dirty="0"/>
                  <a:t>The standard hydrogen electrode (SHE) consists of 1 </a:t>
                </a:r>
                <a:r>
                  <a:rPr lang="en-US" sz="1600" dirty="0" err="1"/>
                  <a:t>atm</a:t>
                </a:r>
                <a:r>
                  <a:rPr lang="en-US" sz="1600" dirty="0"/>
                  <a:t> of hydrogen gas bubbled through 1 M </a:t>
                </a:r>
                <a:r>
                  <a:rPr lang="en-US" sz="1600" dirty="0" err="1"/>
                  <a:t>HCl</a:t>
                </a:r>
                <a:r>
                  <a:rPr lang="en-US" sz="1600" dirty="0"/>
                  <a:t> solution.</a:t>
                </a:r>
              </a:p>
              <a:p>
                <a:r>
                  <a:rPr lang="en-US" sz="1600" dirty="0"/>
                  <a:t>Platinum, which is chemically inert, is used as the electrode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Pt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||</m:t>
                      </m:r>
                    </m:oMath>
                  </m:oMathPara>
                </a14:m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r>
                  <a:rPr lang="en-US" sz="1600" dirty="0"/>
                  <a:t>This reaction is used as a reference for other reduction reactions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3121459" cy="4572000"/>
              </a:xfrm>
              <a:blipFill>
                <a:blip r:embed="rId2"/>
                <a:stretch>
                  <a:fillRect t="-533" r="-7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625"/>
          <a:stretch/>
        </p:blipFill>
        <p:spPr>
          <a:xfrm>
            <a:off x="3678805" y="2255520"/>
            <a:ext cx="5308552" cy="318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910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Using the Standard Hydrogen Electrode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3962400" cy="45720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The cell notation of this reaction is</a:t>
                </a: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)→2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800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1800" i="0">
                          <a:latin typeface="Cambria Math" panose="02040503050406030204" pitchFamily="18" charset="0"/>
                        </a:rPr>
                        <m:t>Cu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Pt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</m:d>
                        </m:e>
                      </m:d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800">
                          <a:latin typeface="Cambria Math" panose="02040503050406030204" pitchFamily="18" charset="0"/>
                        </a:rPr>
                        <m:t>||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Cu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80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Cu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3962400" cy="4572000"/>
              </a:xfrm>
              <a:blipFill>
                <a:blip r:embed="rId2"/>
                <a:stretch>
                  <a:fillRect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98766"/>
            <a:ext cx="4444005" cy="373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910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/>
              <a:t>Cell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Describe the flow of electrons in the cell.</a:t>
            </a:r>
          </a:p>
          <a:p>
            <a:pPr marL="0" indent="0" algn="ctr">
              <a:buNone/>
            </a:pPr>
            <a:br>
              <a:rPr lang="en-US" sz="2400" dirty="0"/>
            </a:br>
            <a:r>
              <a:rPr lang="en-US" sz="2400" dirty="0"/>
              <a:t>Mg(s)|Mg</a:t>
            </a:r>
            <a:r>
              <a:rPr lang="en-US" sz="2400" baseline="30000" dirty="0"/>
              <a:t>2+</a:t>
            </a:r>
            <a:r>
              <a:rPr lang="en-US" sz="2400" dirty="0"/>
              <a:t>(1 M)║Pt(s)|H</a:t>
            </a:r>
            <a:r>
              <a:rPr lang="en-US" sz="2400" baseline="30000" dirty="0"/>
              <a:t>+</a:t>
            </a:r>
            <a:r>
              <a:rPr lang="en-US" sz="2400" dirty="0"/>
              <a:t>(1 M), H</a:t>
            </a:r>
            <a:r>
              <a:rPr lang="en-US" sz="2400" baseline="-25000" dirty="0"/>
              <a:t>2</a:t>
            </a:r>
            <a:r>
              <a:rPr lang="en-US" sz="2400" dirty="0"/>
              <a:t>(1 atm)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from the Mg</a:t>
            </a:r>
            <a:r>
              <a:rPr lang="en-US" sz="2400" baseline="30000" dirty="0"/>
              <a:t> </a:t>
            </a:r>
            <a:r>
              <a:rPr lang="en-US" sz="2400" dirty="0"/>
              <a:t>electrode to the Pt electrode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from the Mg</a:t>
            </a:r>
            <a:r>
              <a:rPr lang="en-US" sz="2400" baseline="30000" dirty="0"/>
              <a:t>2+ </a:t>
            </a:r>
            <a:r>
              <a:rPr lang="en-US" sz="2400" dirty="0"/>
              <a:t>solution to the H</a:t>
            </a:r>
            <a:r>
              <a:rPr lang="en-US" sz="2400" baseline="30000" dirty="0"/>
              <a:t>+</a:t>
            </a:r>
            <a:r>
              <a:rPr lang="en-US" sz="2400" dirty="0"/>
              <a:t> solution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from the Pt electrode to the Mg</a:t>
            </a:r>
            <a:r>
              <a:rPr lang="en-US" sz="2400" baseline="30000" dirty="0"/>
              <a:t> </a:t>
            </a:r>
            <a:r>
              <a:rPr lang="en-US" sz="2400" dirty="0"/>
              <a:t>electrode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from the Pt electrode to the Mg</a:t>
            </a:r>
            <a:r>
              <a:rPr lang="en-US" sz="2400" baseline="30000" dirty="0"/>
              <a:t>2+ </a:t>
            </a:r>
            <a:r>
              <a:rPr lang="en-US" sz="2400" dirty="0"/>
              <a:t>solution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01411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/>
              <a:t>Cell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80" dirty="0"/>
              <a:t>Identify the component of the voltaic cell symbolized by the double vertical lines.</a:t>
            </a:r>
          </a:p>
          <a:p>
            <a:pPr marL="0" indent="0" algn="ctr">
              <a:buNone/>
            </a:pPr>
            <a:br>
              <a:rPr lang="en-US" sz="2180" dirty="0"/>
            </a:br>
            <a:r>
              <a:rPr lang="en-US" sz="2180" dirty="0"/>
              <a:t>Mg(s)|Mg</a:t>
            </a:r>
            <a:r>
              <a:rPr lang="en-US" sz="2180" baseline="30000" dirty="0"/>
              <a:t>2+</a:t>
            </a:r>
            <a:r>
              <a:rPr lang="en-US" sz="2180" dirty="0"/>
              <a:t>(1 M)║Pt(s)|H</a:t>
            </a:r>
            <a:r>
              <a:rPr lang="en-US" sz="2180" baseline="30000" dirty="0"/>
              <a:t>+</a:t>
            </a:r>
            <a:r>
              <a:rPr lang="en-US" sz="2180" dirty="0"/>
              <a:t>(1 M), H</a:t>
            </a:r>
            <a:r>
              <a:rPr lang="en-US" sz="2180" baseline="-25000" dirty="0"/>
              <a:t>2</a:t>
            </a:r>
            <a:r>
              <a:rPr lang="en-US" sz="2180" dirty="0"/>
              <a:t>(1 atm)</a:t>
            </a:r>
          </a:p>
          <a:p>
            <a:pPr marL="0" indent="0">
              <a:buNone/>
            </a:pPr>
            <a:endParaRPr lang="en-US" sz="2180" dirty="0"/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anode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cathode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electrode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salt bridge</a:t>
            </a:r>
          </a:p>
          <a:p>
            <a:pPr marL="514350" indent="-514350">
              <a:buFont typeface="+mj-lt"/>
              <a:buAutoNum type="alphaUcPeriod"/>
            </a:pPr>
            <a:endParaRPr lang="en-US" sz="2180" dirty="0"/>
          </a:p>
        </p:txBody>
      </p:sp>
    </p:spTree>
    <p:extLst>
      <p:ext uri="{BB962C8B-B14F-4D97-AF65-F5344CB8AC3E}">
        <p14:creationId xmlns:p14="http://schemas.microsoft.com/office/powerpoint/2010/main" val="1436700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Half-Cell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56" y="1712069"/>
            <a:ext cx="4972175" cy="4693939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703971" y="2926778"/>
            <a:ext cx="2073945" cy="35381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639676" y="2926779"/>
            <a:ext cx="2068555" cy="347922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41006" y="1712069"/>
                <a:ext cx="2068555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Half-cells are electrodes immersed in a solution containing ions of the same metal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16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6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1006" y="1712069"/>
                <a:ext cx="2068555" cy="1323439"/>
              </a:xfrm>
              <a:prstGeom prst="rect">
                <a:avLst/>
              </a:prstGeom>
              <a:blipFill>
                <a:blip r:embed="rId3"/>
                <a:stretch>
                  <a:fillRect l="-1471" t="-1843" r="-2647" b="-4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93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825" y="1935461"/>
            <a:ext cx="4972175" cy="4693939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3609560" y="3153425"/>
            <a:ext cx="2153479" cy="34759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9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3100251" cy="45720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The anode is the electrode where oxidation occurs</a:t>
                </a:r>
              </a:p>
              <a:p>
                <a:r>
                  <a:rPr lang="en-US" sz="1800" dirty="0"/>
                  <a:t>Metal atoms, M, on the surface of the anode will loose n electrons and enter the solution as the 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18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)→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The anode is the half-cell on the left side of the electrochemical cell</a:t>
                </a:r>
              </a:p>
              <a:p>
                <a:r>
                  <a:rPr lang="en-US" sz="1800" dirty="0"/>
                  <a:t>The half reaction at the circled anode is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Cu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)→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80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0" name="Content Placeholder 1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3100251" cy="4572000"/>
              </a:xfrm>
              <a:blipFill>
                <a:blip r:embed="rId3"/>
                <a:stretch>
                  <a:fillRect t="-933" r="-1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3513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Cathode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9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3181225" cy="4572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800" dirty="0"/>
                  <a:t>The cathode is the electrode where reduction occurs</a:t>
                </a:r>
              </a:p>
              <a:p>
                <a:r>
                  <a:rPr lang="en-US" sz="1800" dirty="0"/>
                  <a:t>Metal ions in solution,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800" dirty="0"/>
                  <a:t> collide with the cathode, gain n electrons, and are converted to the metal atom.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8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The cathode is the half-cell on the right side of the electrochemical cell</a:t>
                </a:r>
              </a:p>
              <a:p>
                <a:r>
                  <a:rPr lang="en-US" sz="1800" dirty="0"/>
                  <a:t>The half reaction at the circled cathode is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)+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8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Ag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Content Placeholder 1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3181225" cy="4572000"/>
              </a:xfrm>
              <a:blipFill>
                <a:blip r:embed="rId2"/>
                <a:stretch>
                  <a:fillRect t="-1467" r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5944815A-CE07-4AE1-BE56-956C4B7B8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825" y="1935461"/>
            <a:ext cx="4972175" cy="4693939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609521" y="3153425"/>
            <a:ext cx="2153479" cy="34759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3181225" cy="45720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The combination of the two half reactions results in the equation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Cu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180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8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180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Ag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18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r>
                  <a:rPr lang="en-US" sz="1800" dirty="0"/>
                  <a:t>Thus, the electrons from the solid copper in the left cell must be transferred to the silver ions in solution in the right cell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3181225" cy="4572000"/>
              </a:xfrm>
              <a:blipFill>
                <a:blip r:embed="rId2"/>
                <a:stretch>
                  <a:fillRect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513C796-6DE7-4A57-99F5-1FD562B11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825" y="1935461"/>
            <a:ext cx="4972175" cy="4693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93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599" y="1589567"/>
                <a:ext cx="3483429" cy="4572000"/>
              </a:xfrm>
            </p:spPr>
            <p:txBody>
              <a:bodyPr>
                <a:normAutofit/>
              </a:bodyPr>
              <a:lstStyle/>
              <a:p>
                <a:pPr marL="388620" indent="-342900">
                  <a:buFont typeface="+mj-lt"/>
                  <a:buAutoNum type="arabicPeriod"/>
                </a:pPr>
                <a:r>
                  <a:rPr lang="en-US" sz="1800" dirty="0"/>
                  <a:t>The Cu atoms at the anode release electrons and enter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Cu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N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1800" dirty="0"/>
                  <a:t>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1800" dirty="0"/>
                  <a:t> ions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599" y="1589567"/>
                <a:ext cx="3483429" cy="4572000"/>
              </a:xfrm>
              <a:blipFill>
                <a:blip r:embed="rId2"/>
                <a:stretch>
                  <a:fillRect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D71DE9C-2996-4606-9F01-1AE51A7E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126" y="1935461"/>
            <a:ext cx="4972175" cy="4693939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4789717" y="4730268"/>
            <a:ext cx="612251" cy="858741"/>
          </a:xfrm>
          <a:prstGeom prst="roundRect">
            <a:avLst/>
          </a:prstGeom>
          <a:noFill/>
          <a:ln w="28575">
            <a:solidFill>
              <a:srgbClr val="F010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09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600" y="1589567"/>
                <a:ext cx="3500846" cy="4572000"/>
              </a:xfrm>
            </p:spPr>
            <p:txBody>
              <a:bodyPr>
                <a:normAutofit/>
              </a:bodyPr>
              <a:lstStyle/>
              <a:p>
                <a:pPr marL="388620" indent="-342900">
                  <a:buFont typeface="+mj-lt"/>
                  <a:buAutoNum type="arabicPeriod"/>
                </a:pPr>
                <a:r>
                  <a:rPr lang="en-US" sz="1800" dirty="0"/>
                  <a:t>The Cu atoms at the anode release electrons and enter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Cu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N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1800" dirty="0"/>
                  <a:t>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1800" dirty="0"/>
                  <a:t> ions</a:t>
                </a:r>
              </a:p>
              <a:p>
                <a:pPr marL="388620" indent="-342900">
                  <a:buFont typeface="+mj-lt"/>
                  <a:buAutoNum type="arabicPeriod"/>
                </a:pPr>
                <a:r>
                  <a:rPr lang="en-US" sz="1800" dirty="0"/>
                  <a:t>Electrons lost by the Cu atoms pass through the wires and the voltmeter to the Ag cathode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600" y="1589567"/>
                <a:ext cx="3500846" cy="4572000"/>
              </a:xfrm>
              <a:blipFill>
                <a:blip r:embed="rId2"/>
                <a:stretch>
                  <a:fillRect t="-933" r="-12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D71DE9C-2996-4606-9F01-1AE51A7E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126" y="1935461"/>
            <a:ext cx="4972175" cy="4693939"/>
          </a:xfrm>
          <a:prstGeom prst="rect">
            <a:avLst/>
          </a:prstGeom>
        </p:spPr>
      </p:pic>
      <p:cxnSp>
        <p:nvCxnSpPr>
          <p:cNvPr id="7" name="Elbow Connector 5">
            <a:extLst>
              <a:ext uri="{FF2B5EF4-FFF2-40B4-BE49-F238E27FC236}">
                <a16:creationId xmlns:a16="http://schemas.microsoft.com/office/drawing/2014/main" id="{00BAD656-8A56-4BBF-BC63-C7C97F1900AF}"/>
              </a:ext>
            </a:extLst>
          </p:cNvPr>
          <p:cNvCxnSpPr/>
          <p:nvPr/>
        </p:nvCxnSpPr>
        <p:spPr>
          <a:xfrm flipV="1">
            <a:off x="4580709" y="2550098"/>
            <a:ext cx="1367625" cy="652006"/>
          </a:xfrm>
          <a:prstGeom prst="bentConnector3">
            <a:avLst>
              <a:gd name="adj1" fmla="val 581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0F369B1-68D5-4321-ADD8-33B48D70E118}"/>
              </a:ext>
            </a:extLst>
          </p:cNvPr>
          <p:cNvCxnSpPr/>
          <p:nvPr/>
        </p:nvCxnSpPr>
        <p:spPr>
          <a:xfrm>
            <a:off x="7103170" y="2550098"/>
            <a:ext cx="1327865" cy="652004"/>
          </a:xfrm>
          <a:prstGeom prst="bentConnector3">
            <a:avLst>
              <a:gd name="adj1" fmla="val 99701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703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09599" y="1589567"/>
                <a:ext cx="3466011" cy="4572000"/>
              </a:xfrm>
            </p:spPr>
            <p:txBody>
              <a:bodyPr>
                <a:normAutofit/>
              </a:bodyPr>
              <a:lstStyle/>
              <a:p>
                <a:pPr marL="388620" indent="-342900">
                  <a:buFont typeface="+mj-lt"/>
                  <a:buAutoNum type="arabicPeriod"/>
                </a:pPr>
                <a:r>
                  <a:rPr lang="en-US" sz="1800" dirty="0"/>
                  <a:t>The Cu atoms at the anode release electrons and enter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Cu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N</m:t>
                            </m:r>
                            <m:sSub>
                              <m:sSub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18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</m:oMath>
                </a14:m>
                <a:r>
                  <a:rPr lang="en-US" sz="1800" dirty="0"/>
                  <a:t>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1800" dirty="0"/>
                  <a:t> ions</a:t>
                </a:r>
              </a:p>
              <a:p>
                <a:pPr marL="388620" indent="-342900">
                  <a:buFont typeface="+mj-lt"/>
                  <a:buAutoNum type="arabicPeriod"/>
                </a:pPr>
                <a:r>
                  <a:rPr lang="en-US" sz="1800" dirty="0"/>
                  <a:t>Electrons lost by the Cu atoms pass through the wires and the voltmeter to the Ag cathode</a:t>
                </a:r>
              </a:p>
              <a:p>
                <a:pPr marL="388620" indent="-342900">
                  <a:buFont typeface="+mj-lt"/>
                  <a:buAutoNum type="arabicPeriod"/>
                </a:pPr>
                <a:r>
                  <a:rPr lang="en-US" sz="1800" dirty="0"/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800" dirty="0"/>
                  <a:t> ions from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AgN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18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 gain these electrons and produce solid Ag.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09599" y="1589567"/>
                <a:ext cx="3466011" cy="4572000"/>
              </a:xfrm>
              <a:blipFill>
                <a:blip r:embed="rId2"/>
                <a:stretch>
                  <a:fillRect t="-933" r="-2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D71DE9C-2996-4606-9F01-1AE51A7E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126" y="1935461"/>
            <a:ext cx="4972175" cy="4693939"/>
          </a:xfrm>
          <a:prstGeom prst="rect">
            <a:avLst/>
          </a:prstGeom>
        </p:spPr>
      </p:pic>
      <p:sp>
        <p:nvSpPr>
          <p:cNvPr id="10" name="Rounded Rectangle 5">
            <a:extLst>
              <a:ext uri="{FF2B5EF4-FFF2-40B4-BE49-F238E27FC236}">
                <a16:creationId xmlns:a16="http://schemas.microsoft.com/office/drawing/2014/main" id="{DFFCC266-9920-471C-8D6E-241A0F39B110}"/>
              </a:ext>
            </a:extLst>
          </p:cNvPr>
          <p:cNvSpPr/>
          <p:nvPr/>
        </p:nvSpPr>
        <p:spPr>
          <a:xfrm>
            <a:off x="7767102" y="4695435"/>
            <a:ext cx="612251" cy="858741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010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255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1752</TotalTime>
  <Words>1319</Words>
  <Application>Microsoft Office PowerPoint</Application>
  <PresentationFormat>On-screen Show (4:3)</PresentationFormat>
  <Paragraphs>148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Calibri</vt:lpstr>
      <vt:lpstr>Cambria Math</vt:lpstr>
      <vt:lpstr>Wingdings</vt:lpstr>
      <vt:lpstr>Wingdings 2</vt:lpstr>
      <vt:lpstr>Median1</vt:lpstr>
      <vt:lpstr>Chapter 17 Part 3</vt:lpstr>
      <vt:lpstr>Electrodes</vt:lpstr>
      <vt:lpstr>Half-Cell</vt:lpstr>
      <vt:lpstr>Anode</vt:lpstr>
      <vt:lpstr>Cathode</vt:lpstr>
      <vt:lpstr>Electron Flow</vt:lpstr>
      <vt:lpstr>Electron Flow</vt:lpstr>
      <vt:lpstr>Electron Flow</vt:lpstr>
      <vt:lpstr>Electron Flow</vt:lpstr>
      <vt:lpstr>Electron Flow</vt:lpstr>
      <vt:lpstr>Electron Flow</vt:lpstr>
      <vt:lpstr>Electric Circuit</vt:lpstr>
      <vt:lpstr>Salt Bridge</vt:lpstr>
      <vt:lpstr>Voltmeter</vt:lpstr>
      <vt:lpstr>Identify the cathode.</vt:lpstr>
      <vt:lpstr>Galvanic Cells</vt:lpstr>
      <vt:lpstr>Cell Notation</vt:lpstr>
      <vt:lpstr>Cell Notation</vt:lpstr>
      <vt:lpstr>Inert Electrode</vt:lpstr>
      <vt:lpstr>Inert Electrode</vt:lpstr>
      <vt:lpstr>Standard Cell Potentials </vt:lpstr>
      <vt:lpstr>Reduction Potentials</vt:lpstr>
      <vt:lpstr>Reduction Potentials</vt:lpstr>
      <vt:lpstr>Standard Cell Potentials </vt:lpstr>
      <vt:lpstr>Standard Cell Potentials </vt:lpstr>
      <vt:lpstr>Standard Hydrogen Electrode</vt:lpstr>
      <vt:lpstr>Using the Standard Hydrogen Electrode</vt:lpstr>
      <vt:lpstr>Cell Notation</vt:lpstr>
      <vt:lpstr>Cell Notation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3</dc:title>
  <dc:creator>ITS</dc:creator>
  <cp:lastModifiedBy>Walter Turner</cp:lastModifiedBy>
  <cp:revision>152</cp:revision>
  <dcterms:created xsi:type="dcterms:W3CDTF">2018-02-19T17:36:24Z</dcterms:created>
  <dcterms:modified xsi:type="dcterms:W3CDTF">2022-04-29T12:37:38Z</dcterms:modified>
</cp:coreProperties>
</file>