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61" r:id="rId3"/>
    <p:sldId id="422" r:id="rId4"/>
    <p:sldId id="345" r:id="rId5"/>
    <p:sldId id="346" r:id="rId6"/>
    <p:sldId id="347" r:id="rId7"/>
    <p:sldId id="648" r:id="rId8"/>
    <p:sldId id="647" r:id="rId9"/>
    <p:sldId id="651" r:id="rId10"/>
    <p:sldId id="460" r:id="rId11"/>
    <p:sldId id="461" r:id="rId12"/>
    <p:sldId id="442" r:id="rId13"/>
    <p:sldId id="443" r:id="rId14"/>
    <p:sldId id="435" r:id="rId15"/>
    <p:sldId id="446" r:id="rId16"/>
    <p:sldId id="653" r:id="rId17"/>
    <p:sldId id="448" r:id="rId18"/>
    <p:sldId id="449" r:id="rId19"/>
    <p:sldId id="654" r:id="rId20"/>
    <p:sldId id="450" r:id="rId21"/>
    <p:sldId id="257" r:id="rId22"/>
    <p:sldId id="258" r:id="rId23"/>
    <p:sldId id="25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4277" autoAdjust="0"/>
  </p:normalViewPr>
  <p:slideViewPr>
    <p:cSldViewPr snapToGrid="0" snapToObjects="1">
      <p:cViewPr varScale="1">
        <p:scale>
          <a:sx n="69" d="100"/>
          <a:sy n="69" d="100"/>
        </p:scale>
        <p:origin x="27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5DB26-492C-6D4A-9A95-CFEB4BD92B61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BE710-E997-1944-B497-1BDDE2932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17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86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400" dirty="0">
              <a:latin typeface="Calibri" charset="0"/>
              <a:ea typeface="ＭＳ Ｐゴシック" charset="0"/>
            </a:endParaRPr>
          </a:p>
        </p:txBody>
      </p:sp>
      <p:sp>
        <p:nvSpPr>
          <p:cNvPr id="286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27" indent="-285741"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65" indent="-228593"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50" indent="-228593"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36" indent="-228593"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22" indent="-228593" defTabSz="9175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08" indent="-228593" defTabSz="9175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894" indent="-228593" defTabSz="9175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079" indent="-228593" defTabSz="9175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0FCD54B-BB95-3745-814D-24249892439E}" type="slidenum">
              <a:rPr lang="en-US" sz="1200">
                <a:latin typeface="Calibri" charset="0"/>
              </a:rPr>
              <a:pPr eaLnBrk="1" hangingPunct="1"/>
              <a:t>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4537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529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400" dirty="0"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252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27" indent="-28574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65" indent="-2285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50" indent="-2285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36" indent="-2285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22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08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894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079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03976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815D47C5-EBA2-B34B-82D5-92D978D9D5F3}" type="slidenum">
              <a:rPr lang="en-US" sz="1200">
                <a:solidFill>
                  <a:prstClr val="black"/>
                </a:solidFill>
                <a:latin typeface="Calibri" charset="0"/>
              </a:rPr>
              <a:pPr defTabSz="903976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z="1200">
              <a:solidFill>
                <a:prstClr val="black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064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3738"/>
            <a:ext cx="4554537" cy="3414712"/>
          </a:xfrm>
          <a:ln/>
        </p:spPr>
      </p:sp>
      <p:sp>
        <p:nvSpPr>
          <p:cNvPr id="309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309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3976" fontAlgn="base">
              <a:spcBef>
                <a:spcPct val="0"/>
              </a:spcBef>
              <a:spcAft>
                <a:spcPct val="0"/>
              </a:spcAft>
              <a:defRPr/>
            </a:pPr>
            <a:fld id="{99D74292-AF8C-4D1B-A419-4398DC106BC1}" type="slidenum">
              <a:rPr lang="en-US">
                <a:solidFill>
                  <a:prstClr val="black"/>
                </a:solidFill>
                <a:latin typeface="Calibri" charset="0"/>
                <a:ea typeface="ＭＳ Ｐゴシック" charset="0"/>
              </a:rPr>
              <a:pPr defTabSz="903976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026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3738"/>
            <a:ext cx="4554537" cy="3414712"/>
          </a:xfrm>
          <a:ln/>
        </p:spPr>
      </p:sp>
      <p:sp>
        <p:nvSpPr>
          <p:cNvPr id="309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309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3976" fontAlgn="base">
              <a:spcBef>
                <a:spcPct val="0"/>
              </a:spcBef>
              <a:spcAft>
                <a:spcPct val="0"/>
              </a:spcAft>
              <a:defRPr/>
            </a:pPr>
            <a:fld id="{99D74292-AF8C-4D1B-A419-4398DC106BC1}" type="slidenum">
              <a:rPr lang="en-US">
                <a:solidFill>
                  <a:prstClr val="black"/>
                </a:solidFill>
                <a:latin typeface="Calibri" charset="0"/>
                <a:ea typeface="ＭＳ Ｐゴシック" charset="0"/>
              </a:rPr>
              <a:pPr defTabSz="903976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902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3976" fontAlgn="base">
              <a:spcBef>
                <a:spcPct val="0"/>
              </a:spcBef>
              <a:spcAft>
                <a:spcPct val="0"/>
              </a:spcAft>
              <a:defRPr/>
            </a:pPr>
            <a:fld id="{EFF1978A-521B-A742-8936-3B455AAC71D2}" type="slidenum">
              <a:rPr lang="en-US">
                <a:solidFill>
                  <a:prstClr val="black"/>
                </a:solidFill>
                <a:latin typeface="Calibri" charset="0"/>
                <a:ea typeface="ＭＳ Ｐゴシック" charset="0"/>
              </a:rPr>
              <a:pPr defTabSz="903976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848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3976" fontAlgn="base">
              <a:spcBef>
                <a:spcPct val="0"/>
              </a:spcBef>
              <a:spcAft>
                <a:spcPct val="0"/>
              </a:spcAft>
              <a:defRPr/>
            </a:pPr>
            <a:fld id="{53B0EC19-FECF-4115-89F1-9FD4D38BB593}" type="slidenum">
              <a:rPr lang="en-US">
                <a:solidFill>
                  <a:prstClr val="black"/>
                </a:solidFill>
                <a:latin typeface="Calibri" charset="0"/>
                <a:ea typeface="ＭＳ Ｐゴシック" charset="0"/>
              </a:rPr>
              <a:pPr defTabSz="903976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312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3738"/>
            <a:ext cx="4554537" cy="3414712"/>
          </a:xfrm>
          <a:ln/>
        </p:spPr>
      </p:sp>
      <p:sp>
        <p:nvSpPr>
          <p:cNvPr id="312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873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3738"/>
            <a:ext cx="4554537" cy="3414712"/>
          </a:xfrm>
          <a:ln/>
        </p:spPr>
      </p:sp>
      <p:sp>
        <p:nvSpPr>
          <p:cNvPr id="310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8439"/>
            <a:endParaRPr lang="en-US" dirty="0"/>
          </a:p>
        </p:txBody>
      </p:sp>
      <p:sp>
        <p:nvSpPr>
          <p:cNvPr id="310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3976" fontAlgn="base">
              <a:spcBef>
                <a:spcPct val="0"/>
              </a:spcBef>
              <a:spcAft>
                <a:spcPct val="0"/>
              </a:spcAft>
              <a:defRPr/>
            </a:pPr>
            <a:fld id="{FE88EE0B-437D-4A96-81C7-FDAE8CE2EB7B}" type="slidenum">
              <a:rPr lang="en-US">
                <a:solidFill>
                  <a:prstClr val="black"/>
                </a:solidFill>
                <a:latin typeface="Calibri" charset="0"/>
                <a:ea typeface="ＭＳ Ｐゴシック" charset="0"/>
              </a:rPr>
              <a:pPr defTabSz="903976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356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3738"/>
            <a:ext cx="4554537" cy="3414712"/>
          </a:xfrm>
          <a:ln/>
        </p:spPr>
      </p:sp>
      <p:sp>
        <p:nvSpPr>
          <p:cNvPr id="310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8439"/>
            <a:endParaRPr lang="en-US" dirty="0"/>
          </a:p>
        </p:txBody>
      </p:sp>
      <p:sp>
        <p:nvSpPr>
          <p:cNvPr id="310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3976" fontAlgn="base">
              <a:spcBef>
                <a:spcPct val="0"/>
              </a:spcBef>
              <a:spcAft>
                <a:spcPct val="0"/>
              </a:spcAft>
              <a:defRPr/>
            </a:pPr>
            <a:fld id="{FE88EE0B-437D-4A96-81C7-FDAE8CE2EB7B}" type="slidenum">
              <a:rPr lang="en-US">
                <a:solidFill>
                  <a:prstClr val="black"/>
                </a:solidFill>
                <a:latin typeface="Calibri" charset="0"/>
                <a:ea typeface="ＭＳ Ｐゴシック" charset="0"/>
              </a:rPr>
              <a:pPr defTabSz="903976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5766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054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37304" indent="-283578" defTabSz="920054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4313" indent="-226863" defTabSz="920054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88038" indent="-226863" defTabSz="920054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1764" indent="-226863" defTabSz="920054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95489" indent="-226863" defTabSz="92005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49214" indent="-226863" defTabSz="92005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02940" indent="-226863" defTabSz="92005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56665" indent="-226863" defTabSz="92005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2AD672E-4964-1845-8F24-F979BD16CB06}" type="slidenum">
              <a:rPr lang="en-US">
                <a:latin typeface="Times New Roman" charset="0"/>
              </a:rPr>
              <a:pPr/>
              <a:t>21</a:t>
            </a:fld>
            <a:endParaRPr lang="en-US">
              <a:latin typeface="Times New Roman" charset="0"/>
            </a:endParaRPr>
          </a:p>
        </p:txBody>
      </p:sp>
      <p:sp>
        <p:nvSpPr>
          <p:cNvPr id="308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92150"/>
            <a:ext cx="4556125" cy="3416300"/>
          </a:xfrm>
          <a:ln/>
        </p:spPr>
      </p:sp>
      <p:sp>
        <p:nvSpPr>
          <p:cNvPr id="308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948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978A-521B-A742-8936-3B455AAC71D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77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480" indent="-282492"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970" indent="-225994"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1958" indent="-225994"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46" indent="-225994"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5934" indent="-225994" defTabSz="916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7921" indent="-225994" defTabSz="916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9909" indent="-225994" defTabSz="916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1897" indent="-225994" defTabSz="916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F86BC0-E06B-4A23-B18D-E9D6EAD592BD}" type="slidenum">
              <a:rPr lang="en-US" altLang="en-US" sz="1000" i="1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en-US" sz="1000" i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7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92150"/>
            <a:ext cx="4546600" cy="3409950"/>
          </a:xfrm>
          <a:ln/>
        </p:spPr>
      </p:sp>
      <p:sp>
        <p:nvSpPr>
          <p:cNvPr id="227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7861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480" indent="-282492"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970" indent="-225994"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1958" indent="-225994"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46" indent="-225994" defTabSz="916531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5934" indent="-225994" defTabSz="916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7921" indent="-225994" defTabSz="916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9909" indent="-225994" defTabSz="916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1897" indent="-225994" defTabSz="916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6288A9-8A59-4C10-9055-B56B30A2BED0}" type="slidenum">
              <a:rPr lang="en-US" altLang="en-US" sz="1000" i="1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en-US" sz="1000" i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8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92150"/>
            <a:ext cx="4546600" cy="3409950"/>
          </a:xfrm>
          <a:ln/>
        </p:spPr>
      </p:sp>
      <p:sp>
        <p:nvSpPr>
          <p:cNvPr id="228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86458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3976" fontAlgn="base">
              <a:spcBef>
                <a:spcPct val="0"/>
              </a:spcBef>
              <a:spcAft>
                <a:spcPct val="0"/>
              </a:spcAft>
              <a:defRPr/>
            </a:pPr>
            <a:fld id="{0091D8EB-BE15-48EB-9E91-E1ECEF0A6A4A}" type="slidenum">
              <a:rPr lang="en-US">
                <a:solidFill>
                  <a:prstClr val="black"/>
                </a:solidFill>
                <a:latin typeface="Calibri" charset="0"/>
                <a:ea typeface="ＭＳ Ｐゴシック" charset="0"/>
              </a:rPr>
              <a:pPr defTabSz="903976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236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3738"/>
            <a:ext cx="4554537" cy="3414712"/>
          </a:xfrm>
          <a:ln/>
        </p:spPr>
      </p:sp>
      <p:sp>
        <p:nvSpPr>
          <p:cNvPr id="236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7695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88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400" dirty="0">
              <a:latin typeface="Calibri" charset="0"/>
              <a:ea typeface="ＭＳ Ｐゴシック" charset="0"/>
            </a:endParaRPr>
          </a:p>
        </p:txBody>
      </p:sp>
      <p:sp>
        <p:nvSpPr>
          <p:cNvPr id="2488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27" indent="-28574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65" indent="-2285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50" indent="-2285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36" indent="-2285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22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08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894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079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03976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8909EE5E-77BD-E549-865D-23F57121B21D}" type="slidenum">
              <a:rPr lang="en-US" sz="1200">
                <a:solidFill>
                  <a:prstClr val="black"/>
                </a:solidFill>
                <a:latin typeface="Calibri" charset="0"/>
              </a:rPr>
              <a:pPr defTabSz="903976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z="1200">
              <a:solidFill>
                <a:prstClr val="black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959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3976" fontAlgn="base">
              <a:spcBef>
                <a:spcPct val="0"/>
              </a:spcBef>
              <a:spcAft>
                <a:spcPct val="0"/>
              </a:spcAft>
              <a:defRPr/>
            </a:pPr>
            <a:fld id="{A2529519-5D31-9D44-B0BB-FD4F1C6BC6A0}" type="slidenum">
              <a:rPr lang="en-US">
                <a:solidFill>
                  <a:prstClr val="black"/>
                </a:solidFill>
                <a:latin typeface="Calibri" charset="0"/>
                <a:ea typeface="ＭＳ Ｐゴシック" charset="0"/>
              </a:rPr>
              <a:pPr defTabSz="903976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094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4537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529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400" dirty="0"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252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27" indent="-28574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65" indent="-2285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50" indent="-2285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36" indent="-2285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22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08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894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079" indent="-2285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03976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815D47C5-EBA2-B34B-82D5-92D978D9D5F3}" type="slidenum">
              <a:rPr lang="en-US" sz="1200">
                <a:solidFill>
                  <a:prstClr val="black"/>
                </a:solidFill>
                <a:latin typeface="Calibri" charset="0"/>
              </a:rPr>
              <a:pPr defTabSz="903976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z="1200">
              <a:solidFill>
                <a:prstClr val="black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787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3976" fontAlgn="base">
              <a:spcBef>
                <a:spcPct val="0"/>
              </a:spcBef>
              <a:spcAft>
                <a:spcPct val="0"/>
              </a:spcAft>
              <a:defRPr/>
            </a:pPr>
            <a:fld id="{705CD655-6778-4916-B1F9-565233A1539E}" type="slidenum">
              <a:rPr lang="en-US">
                <a:solidFill>
                  <a:prstClr val="black"/>
                </a:solidFill>
                <a:latin typeface="Calibri" charset="0"/>
                <a:ea typeface="ＭＳ Ｐゴシック" charset="0"/>
              </a:rPr>
              <a:pPr defTabSz="903976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250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3738"/>
            <a:ext cx="4554537" cy="3414712"/>
          </a:xfrm>
          <a:ln/>
        </p:spPr>
      </p:sp>
      <p:sp>
        <p:nvSpPr>
          <p:cNvPr id="250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92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73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2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483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64EBAA-60AD-6D42-A49B-F8CAAC2993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35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0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7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6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1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8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7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6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70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F39E3-A6FA-424D-9ECC-65F54F74FDEE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53608-A6A4-B547-93DE-C22E98101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7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png"/><Relationship Id="rId10" Type="http://schemas.openxmlformats.org/officeDocument/2006/relationships/image" Target="../media/image12.jp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Factorial Design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Spring 2022</a:t>
            </a:r>
          </a:p>
        </p:txBody>
      </p:sp>
    </p:spTree>
    <p:extLst>
      <p:ext uri="{BB962C8B-B14F-4D97-AF65-F5344CB8AC3E}">
        <p14:creationId xmlns:p14="http://schemas.microsoft.com/office/powerpoint/2010/main" val="1799908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57250"/>
            <a:ext cx="7543800" cy="42267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000" dirty="0"/>
              <a:t>Graphing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-15994" y="1257300"/>
            <a:ext cx="2743200" cy="300082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6858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350" dirty="0">
                <a:solidFill>
                  <a:srgbClr val="292934"/>
                </a:solidFill>
                <a:latin typeface="Arial" charset="0"/>
                <a:ea typeface="ＭＳ Ｐゴシック" charset="0"/>
              </a:rPr>
              <a:t>DV goes on y-axis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5638800" y="857254"/>
            <a:ext cx="3003550" cy="507831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 dirty="0">
                <a:solidFill>
                  <a:srgbClr val="292934"/>
                </a:solidFill>
                <a:latin typeface="Arial" charset="0"/>
                <a:ea typeface="ＭＳ Ｐゴシック" charset="0"/>
              </a:rPr>
              <a:t>One IV is represented by the two lines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832" y="1625978"/>
            <a:ext cx="7055158" cy="4239825"/>
          </a:xfrm>
          <a:prstGeom prst="rect">
            <a:avLst/>
          </a:prstGeom>
        </p:spPr>
      </p:pic>
      <p:sp>
        <p:nvSpPr>
          <p:cNvPr id="12" name="Line 7"/>
          <p:cNvSpPr>
            <a:spLocks noChangeShapeType="1"/>
          </p:cNvSpPr>
          <p:nvPr/>
        </p:nvSpPr>
        <p:spPr bwMode="auto">
          <a:xfrm flipH="1" flipV="1">
            <a:off x="5638800" y="5534799"/>
            <a:ext cx="914400" cy="5715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 flipH="1">
            <a:off x="4876800" y="1396296"/>
            <a:ext cx="2263228" cy="1689804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 flipH="1">
            <a:off x="5257800" y="1371600"/>
            <a:ext cx="1958428" cy="2432754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>
            <a:off x="815428" y="1543050"/>
            <a:ext cx="479972" cy="125730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553203" y="5314950"/>
            <a:ext cx="1752403" cy="300082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 dirty="0">
                <a:solidFill>
                  <a:srgbClr val="292934"/>
                </a:solidFill>
                <a:latin typeface="Arial" charset="0"/>
                <a:ea typeface="ＭＳ Ｐゴシック" charset="0"/>
              </a:rPr>
              <a:t>One IV on the x-axis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1A0EA-8795-4C36-BE11-350D498EE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59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84372"/>
            <a:ext cx="8610600" cy="742950"/>
          </a:xfrm>
        </p:spPr>
        <p:txBody>
          <a:bodyPr>
            <a:normAutofit/>
          </a:bodyPr>
          <a:lstStyle/>
          <a:p>
            <a:r>
              <a:rPr lang="en-US" sz="2100" dirty="0">
                <a:solidFill>
                  <a:srgbClr val="292934"/>
                </a:solidFill>
              </a:rPr>
              <a:t>Graph in the way that (a) best fits the phrasing of your hypothesis; or (b) the way that paints the best picture of the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627322"/>
            <a:ext cx="7570867" cy="454974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2621C-57B4-470E-84F1-6CE9D72AE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167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84372"/>
            <a:ext cx="8610600" cy="742950"/>
          </a:xfrm>
        </p:spPr>
        <p:txBody>
          <a:bodyPr>
            <a:normAutofit/>
          </a:bodyPr>
          <a:lstStyle/>
          <a:p>
            <a:endParaRPr lang="en-US" sz="2100" dirty="0">
              <a:solidFill>
                <a:srgbClr val="292934"/>
              </a:solidFill>
            </a:endParaRPr>
          </a:p>
        </p:txBody>
      </p:sp>
      <p:pic>
        <p:nvPicPr>
          <p:cNvPr id="11" name="Picture 10" descr="Screen Shot 2015-03-26 at 1.50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7086600" cy="4458476"/>
          </a:xfrm>
          <a:prstGeom prst="rect">
            <a:avLst/>
          </a:prstGeom>
        </p:spPr>
      </p:pic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486400" y="1714500"/>
            <a:ext cx="457200" cy="1828800"/>
          </a:xfrm>
          <a:prstGeom prst="ellips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7" name="Oval 13"/>
          <p:cNvSpPr>
            <a:spLocks noChangeArrowheads="1"/>
          </p:cNvSpPr>
          <p:nvPr/>
        </p:nvSpPr>
        <p:spPr bwMode="auto">
          <a:xfrm>
            <a:off x="3200400" y="2800350"/>
            <a:ext cx="381000" cy="13716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9CD207-11D4-4CB7-961F-D1EDCB7FE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031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84372"/>
            <a:ext cx="8610600" cy="742950"/>
          </a:xfrm>
        </p:spPr>
        <p:txBody>
          <a:bodyPr>
            <a:normAutofit/>
          </a:bodyPr>
          <a:lstStyle/>
          <a:p>
            <a:endParaRPr lang="en-US" sz="2100" dirty="0">
              <a:solidFill>
                <a:srgbClr val="292934"/>
              </a:solidFill>
            </a:endParaRPr>
          </a:p>
        </p:txBody>
      </p:sp>
      <p:pic>
        <p:nvPicPr>
          <p:cNvPr id="10" name="Picture 9" descr="Screen Shot 2015-03-26 at 1.50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14450"/>
            <a:ext cx="7086600" cy="4458476"/>
          </a:xfrm>
          <a:prstGeom prst="rect">
            <a:avLst/>
          </a:prstGeom>
        </p:spPr>
      </p:pic>
      <p:sp>
        <p:nvSpPr>
          <p:cNvPr id="18" name="Oval 13"/>
          <p:cNvSpPr>
            <a:spLocks noChangeArrowheads="1"/>
          </p:cNvSpPr>
          <p:nvPr/>
        </p:nvSpPr>
        <p:spPr bwMode="auto">
          <a:xfrm rot="19444976">
            <a:off x="2865153" y="2520329"/>
            <a:ext cx="3286831" cy="331443"/>
          </a:xfrm>
          <a:prstGeom prst="ellips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9" name="Oval 13"/>
          <p:cNvSpPr>
            <a:spLocks noChangeArrowheads="1"/>
          </p:cNvSpPr>
          <p:nvPr/>
        </p:nvSpPr>
        <p:spPr bwMode="auto">
          <a:xfrm rot="20757105">
            <a:off x="3070519" y="3295270"/>
            <a:ext cx="2994025" cy="41583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9C85DB-D900-42F1-91DA-3098D28F0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608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7543800" cy="308372"/>
          </a:xfrm>
        </p:spPr>
        <p:txBody>
          <a:bodyPr>
            <a:normAutofit fontScale="90000"/>
          </a:bodyPr>
          <a:lstStyle/>
          <a:p>
            <a:r>
              <a:rPr lang="en-US" sz="1800" dirty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2 x 2 B/t Ss </a:t>
            </a:r>
            <a:r>
              <a:rPr lang="en-US" sz="1800" i="1" dirty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factorial</a:t>
            </a:r>
            <a:r>
              <a:rPr lang="en-US" sz="1800" dirty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 ANOVA – SPSS output</a:t>
            </a:r>
          </a:p>
        </p:txBody>
      </p:sp>
      <p:grpSp>
        <p:nvGrpSpPr>
          <p:cNvPr id="88069" name="Group 97"/>
          <p:cNvGrpSpPr>
            <a:grpSpLocks/>
          </p:cNvGrpSpPr>
          <p:nvPr/>
        </p:nvGrpSpPr>
        <p:grpSpPr bwMode="auto">
          <a:xfrm>
            <a:off x="1752600" y="4743450"/>
            <a:ext cx="7696200" cy="1143000"/>
            <a:chOff x="408" y="2976"/>
            <a:chExt cx="4404" cy="852"/>
          </a:xfrm>
        </p:grpSpPr>
        <p:sp>
          <p:nvSpPr>
            <p:cNvPr id="88075" name="Rectangle 98"/>
            <p:cNvSpPr>
              <a:spLocks noChangeArrowheads="1"/>
            </p:cNvSpPr>
            <p:nvPr/>
          </p:nvSpPr>
          <p:spPr bwMode="auto">
            <a:xfrm>
              <a:off x="408" y="2976"/>
              <a:ext cx="440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257175" indent="-257175" defTabSz="685800" fontAlgn="base">
                <a:spcBef>
                  <a:spcPct val="20000"/>
                </a:spcBef>
                <a:spcAft>
                  <a:spcPct val="0"/>
                </a:spcAft>
                <a:buClr>
                  <a:srgbClr val="D2533C"/>
                </a:buClr>
                <a:buSzPct val="70000"/>
                <a:buFont typeface="Wingdings" charset="0"/>
                <a:buChar char="l"/>
                <a:defRPr/>
              </a:pPr>
              <a:r>
                <a:rPr lang="en-GB" sz="1500" dirty="0">
                  <a:solidFill>
                    <a:srgbClr val="292934"/>
                  </a:solidFill>
                  <a:latin typeface="Arial" charset="0"/>
                  <a:ea typeface="ＭＳ Ｐゴシック" charset="0"/>
                </a:rPr>
                <a:t>Test for interaction of Looming x Self-efficacy</a:t>
              </a:r>
            </a:p>
          </p:txBody>
        </p:sp>
        <p:sp>
          <p:nvSpPr>
            <p:cNvPr id="88077" name="Rectangle 100"/>
            <p:cNvSpPr>
              <a:spLocks noChangeArrowheads="1"/>
            </p:cNvSpPr>
            <p:nvPr/>
          </p:nvSpPr>
          <p:spPr bwMode="auto">
            <a:xfrm>
              <a:off x="408" y="3528"/>
              <a:ext cx="4404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257175" indent="-257175" defTabSz="685800" fontAlgn="base">
                <a:spcBef>
                  <a:spcPct val="20000"/>
                </a:spcBef>
                <a:spcAft>
                  <a:spcPct val="0"/>
                </a:spcAft>
                <a:buClr>
                  <a:srgbClr val="D2533C"/>
                </a:buClr>
                <a:buSzPct val="70000"/>
                <a:buFont typeface="Wingdings" charset="0"/>
                <a:buChar char="l"/>
                <a:defRPr/>
              </a:pPr>
              <a:endParaRPr lang="en-GB" sz="1500" dirty="0">
                <a:solidFill>
                  <a:srgbClr val="292934"/>
                </a:solidFill>
                <a:latin typeface="Arial" charset="0"/>
                <a:ea typeface="ＭＳ Ｐゴシック" charset="0"/>
              </a:endParaRPr>
            </a:p>
          </p:txBody>
        </p:sp>
      </p:grp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2057400" y="5086350"/>
            <a:ext cx="3837562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4" name="Picture 3" descr="Screen Shot 2014-10-06 at 2.10.3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72" y="1371600"/>
            <a:ext cx="8964428" cy="32004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BA3833-85EF-402D-BB2F-B8CDB8482E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64EBAA-60AD-6D42-A49B-F8CAAC2993C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9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410714" y="618795"/>
            <a:ext cx="7543800" cy="47982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/>
              <a:t>Simple effects tests “Post-hoc comparisons”</a:t>
            </a:r>
            <a:endParaRPr lang="en-US" sz="1350" dirty="0"/>
          </a:p>
        </p:txBody>
      </p:sp>
      <p:sp>
        <p:nvSpPr>
          <p:cNvPr id="26629" name="Rectangle 56"/>
          <p:cNvSpPr>
            <a:spLocks noChangeArrowheads="1"/>
          </p:cNvSpPr>
          <p:nvPr/>
        </p:nvSpPr>
        <p:spPr bwMode="auto">
          <a:xfrm>
            <a:off x="1" y="4096822"/>
            <a:ext cx="18473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Times New Roman" pitchFamily="18" charset="0"/>
              <a:ea typeface="ＭＳ Ｐゴシック" charset="0"/>
            </a:endParaRPr>
          </a:p>
        </p:txBody>
      </p:sp>
      <p:pic>
        <p:nvPicPr>
          <p:cNvPr id="6" name="Picture 5" descr="Screen Shot 2015-03-26 at 1.50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7086600" cy="4458476"/>
          </a:xfrm>
          <a:prstGeom prst="rect">
            <a:avLst/>
          </a:prstGeom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486400" y="1714500"/>
            <a:ext cx="457200" cy="1828800"/>
          </a:xfrm>
          <a:prstGeom prst="ellips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3200400" y="2800350"/>
            <a:ext cx="381000" cy="13716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EB5FE4-AD19-4196-9F05-EE2554BAD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43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410714" y="618795"/>
            <a:ext cx="7543800" cy="47982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/>
              <a:t>Simple effects tests “Post-hoc comparisons”</a:t>
            </a:r>
            <a:endParaRPr lang="en-US" sz="1350" dirty="0"/>
          </a:p>
        </p:txBody>
      </p:sp>
      <p:sp>
        <p:nvSpPr>
          <p:cNvPr id="26629" name="Rectangle 56"/>
          <p:cNvSpPr>
            <a:spLocks noChangeArrowheads="1"/>
          </p:cNvSpPr>
          <p:nvPr/>
        </p:nvSpPr>
        <p:spPr bwMode="auto">
          <a:xfrm>
            <a:off x="1" y="4096822"/>
            <a:ext cx="18473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Times New Roman" pitchFamily="18" charset="0"/>
              <a:ea typeface="ＭＳ Ｐゴシック" charset="0"/>
            </a:endParaRPr>
          </a:p>
        </p:txBody>
      </p:sp>
      <p:pic>
        <p:nvPicPr>
          <p:cNvPr id="2" name="Picture 1" descr="Screen Shot 2015-03-26 at 3.25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1" y="1714501"/>
            <a:ext cx="9144000" cy="390430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EB5FE4-AD19-4196-9F05-EE2554BAD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34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3-26 at 1.50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28700"/>
            <a:ext cx="6812854" cy="4286250"/>
          </a:xfrm>
          <a:prstGeom prst="rect">
            <a:avLst/>
          </a:prstGeom>
        </p:spPr>
      </p:pic>
      <p:sp>
        <p:nvSpPr>
          <p:cNvPr id="5" name="Oval 13"/>
          <p:cNvSpPr>
            <a:spLocks noChangeArrowheads="1"/>
          </p:cNvSpPr>
          <p:nvPr/>
        </p:nvSpPr>
        <p:spPr bwMode="auto">
          <a:xfrm rot="16200000">
            <a:off x="4583400" y="2236502"/>
            <a:ext cx="2000250" cy="499047"/>
          </a:xfrm>
          <a:prstGeom prst="ellips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" name="Oval 13"/>
          <p:cNvSpPr>
            <a:spLocks noChangeArrowheads="1"/>
          </p:cNvSpPr>
          <p:nvPr/>
        </p:nvSpPr>
        <p:spPr bwMode="auto">
          <a:xfrm rot="16200000">
            <a:off x="2772770" y="2980331"/>
            <a:ext cx="1257300" cy="55444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5867400" y="2457450"/>
            <a:ext cx="1447800" cy="5715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315200" y="2800351"/>
            <a:ext cx="1524000" cy="715581"/>
          </a:xfrm>
          <a:prstGeom prst="rect">
            <a:avLst/>
          </a:prstGeom>
          <a:noFill/>
          <a:ln w="50800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6858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350" dirty="0">
                <a:solidFill>
                  <a:srgbClr val="292934"/>
                </a:solidFill>
                <a:latin typeface="Arial" charset="0"/>
                <a:ea typeface="ＭＳ Ｐゴシック" charset="0"/>
              </a:rPr>
              <a:t>This is significant, p &lt; .001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0" y="3886201"/>
            <a:ext cx="1600200" cy="715581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6858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350" dirty="0">
                <a:solidFill>
                  <a:srgbClr val="292934"/>
                </a:solidFill>
                <a:latin typeface="Arial" charset="0"/>
                <a:ea typeface="ＭＳ Ｐゴシック" charset="0"/>
              </a:rPr>
              <a:t>This is not significant, p =.285 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1371600" y="3314700"/>
            <a:ext cx="1676400" cy="8001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531495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292934"/>
                </a:solidFill>
                <a:latin typeface="Arial" charset="0"/>
                <a:ea typeface="ＭＳ Ｐゴシック" charset="0"/>
              </a:rPr>
              <a:t>When the spider was far away, fear ratings did not significantly differ for participants with high versus low self-efficacy (the red circled comparison). However, when the spider was nearby-moving toward participants, fear ratings were significantly higher when participants had low self-efficacy (the top right-hand point) compared to when participants had high self-efficacy (the blue circled comparison).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844B73-07AE-40DE-A99F-17757859C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87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36096"/>
            <a:ext cx="8534400" cy="3714750"/>
          </a:xfrm>
        </p:spPr>
        <p:txBody>
          <a:bodyPr>
            <a:normAutofit/>
          </a:bodyPr>
          <a:lstStyle/>
          <a:p>
            <a:pPr lvl="2">
              <a:buFontTx/>
              <a:buNone/>
            </a:pPr>
            <a:endParaRPr lang="en-US" sz="1575" dirty="0"/>
          </a:p>
          <a:p>
            <a:r>
              <a:rPr lang="en-US" sz="1950" dirty="0">
                <a:latin typeface="+mj-lt"/>
              </a:rPr>
              <a:t>There was a significant interaction between self-efficacy and looming, </a:t>
            </a:r>
            <a:r>
              <a:rPr lang="en-US" sz="1950" i="1" dirty="0">
                <a:latin typeface="+mj-lt"/>
              </a:rPr>
              <a:t>F</a:t>
            </a:r>
            <a:r>
              <a:rPr lang="en-US" sz="1950" dirty="0">
                <a:latin typeface="+mj-lt"/>
              </a:rPr>
              <a:t>(1, 36) = 4.47, </a:t>
            </a:r>
            <a:r>
              <a:rPr lang="en-US" sz="1950" i="1" dirty="0">
                <a:latin typeface="+mj-lt"/>
              </a:rPr>
              <a:t>p</a:t>
            </a:r>
            <a:r>
              <a:rPr lang="en-US" sz="1950" dirty="0">
                <a:latin typeface="+mj-lt"/>
              </a:rPr>
              <a:t> = .041, </a:t>
            </a:r>
            <a:r>
              <a:rPr lang="el-GR" sz="1950" dirty="0">
                <a:latin typeface="+mj-lt"/>
              </a:rPr>
              <a:t>η</a:t>
            </a:r>
            <a:r>
              <a:rPr lang="en-US" sz="1950" baseline="30000" dirty="0">
                <a:latin typeface="+mj-lt"/>
              </a:rPr>
              <a:t>2</a:t>
            </a:r>
            <a:r>
              <a:rPr lang="en-US" sz="1950" dirty="0">
                <a:latin typeface="+mj-lt"/>
              </a:rPr>
              <a:t> = .110. As depicted in Figure 1, simple effects analyses revealed that when the spider was far away from participants, </a:t>
            </a:r>
            <a:r>
              <a:rPr lang="en-US" sz="1950" dirty="0">
                <a:latin typeface="+mj-lt"/>
                <a:ea typeface="ＭＳ Ｐゴシック" charset="0"/>
              </a:rPr>
              <a:t>fear ratings did not differ significantly between those with high self-efficacy (</a:t>
            </a:r>
            <a:r>
              <a:rPr lang="en-US" sz="1950" i="1" dirty="0">
                <a:latin typeface="+mj-lt"/>
                <a:ea typeface="ＭＳ Ｐゴシック" charset="0"/>
              </a:rPr>
              <a:t>M</a:t>
            </a:r>
            <a:r>
              <a:rPr lang="en-US" sz="1950" dirty="0">
                <a:latin typeface="+mj-lt"/>
                <a:ea typeface="ＭＳ Ｐゴシック" charset="0"/>
              </a:rPr>
              <a:t> = 2.24; </a:t>
            </a:r>
            <a:r>
              <a:rPr lang="en-US" sz="1950" i="1" dirty="0">
                <a:latin typeface="+mj-lt"/>
                <a:ea typeface="ＭＳ Ｐゴシック" charset="0"/>
              </a:rPr>
              <a:t>SD </a:t>
            </a:r>
            <a:r>
              <a:rPr lang="en-US" sz="1950" dirty="0">
                <a:latin typeface="+mj-lt"/>
                <a:ea typeface="ＭＳ Ｐゴシック" charset="0"/>
              </a:rPr>
              <a:t>= 1.09) and low self-efficacy (</a:t>
            </a:r>
            <a:r>
              <a:rPr lang="en-US" sz="1950" i="1" dirty="0">
                <a:latin typeface="+mj-lt"/>
                <a:ea typeface="ＭＳ Ｐゴシック" charset="0"/>
              </a:rPr>
              <a:t>M</a:t>
            </a:r>
            <a:r>
              <a:rPr lang="en-US" sz="1950" dirty="0">
                <a:latin typeface="+mj-lt"/>
                <a:ea typeface="ＭＳ Ｐゴシック" charset="0"/>
              </a:rPr>
              <a:t> = 2.73; </a:t>
            </a:r>
            <a:r>
              <a:rPr lang="en-US" sz="1950" i="1" dirty="0">
                <a:latin typeface="+mj-lt"/>
                <a:ea typeface="ＭＳ Ｐゴシック" charset="0"/>
              </a:rPr>
              <a:t>SD</a:t>
            </a:r>
            <a:r>
              <a:rPr lang="en-US" sz="1950" dirty="0">
                <a:latin typeface="+mj-lt"/>
                <a:ea typeface="ＭＳ Ｐゴシック" charset="0"/>
              </a:rPr>
              <a:t> = .86), </a:t>
            </a:r>
            <a:r>
              <a:rPr lang="en-US" sz="1950" i="1" dirty="0">
                <a:latin typeface="+mj-lt"/>
              </a:rPr>
              <a:t>p</a:t>
            </a:r>
            <a:r>
              <a:rPr lang="en-US" sz="1950" dirty="0">
                <a:latin typeface="+mj-lt"/>
              </a:rPr>
              <a:t> = .285. However, when the spider loomed near </a:t>
            </a:r>
            <a:r>
              <a:rPr lang="en-US" sz="1950" dirty="0">
                <a:latin typeface="+mj-lt"/>
                <a:ea typeface="ＭＳ Ｐゴシック" charset="0"/>
              </a:rPr>
              <a:t>participants, fear ratings were significantly higher when participants had low self-efficacy </a:t>
            </a:r>
            <a:r>
              <a:rPr lang="en-US" sz="1950" dirty="0"/>
              <a:t>(</a:t>
            </a:r>
            <a:r>
              <a:rPr lang="en-US" sz="1950" i="1" dirty="0"/>
              <a:t>M</a:t>
            </a:r>
            <a:r>
              <a:rPr lang="en-US" sz="1950" dirty="0"/>
              <a:t> = 4.50; </a:t>
            </a:r>
            <a:r>
              <a:rPr lang="en-US" sz="1950" i="1" dirty="0"/>
              <a:t>SD</a:t>
            </a:r>
            <a:r>
              <a:rPr lang="en-US" sz="1950" dirty="0"/>
              <a:t> = 1.00) </a:t>
            </a:r>
            <a:r>
              <a:rPr lang="en-US" sz="1950" dirty="0">
                <a:latin typeface="+mj-lt"/>
                <a:ea typeface="ＭＳ Ｐゴシック" charset="0"/>
              </a:rPr>
              <a:t>relative to when they had high self-efficacy </a:t>
            </a:r>
            <a:r>
              <a:rPr lang="en-US" sz="1950" dirty="0">
                <a:latin typeface="+mj-lt"/>
              </a:rPr>
              <a:t>(</a:t>
            </a:r>
            <a:r>
              <a:rPr lang="en-US" sz="1950" i="1" dirty="0">
                <a:latin typeface="+mj-lt"/>
              </a:rPr>
              <a:t>M</a:t>
            </a:r>
            <a:r>
              <a:rPr lang="en-US" sz="1950" dirty="0">
                <a:latin typeface="+mj-lt"/>
              </a:rPr>
              <a:t> = 2.64; </a:t>
            </a:r>
            <a:r>
              <a:rPr lang="en-US" sz="1950" i="1" dirty="0">
                <a:latin typeface="+mj-lt"/>
              </a:rPr>
              <a:t>SD</a:t>
            </a:r>
            <a:r>
              <a:rPr lang="en-US" sz="1950" dirty="0">
                <a:latin typeface="+mj-lt"/>
              </a:rPr>
              <a:t> = .1.11), </a:t>
            </a:r>
            <a:r>
              <a:rPr lang="en-US" sz="1950" i="1" dirty="0">
                <a:latin typeface="+mj-lt"/>
              </a:rPr>
              <a:t>p </a:t>
            </a:r>
            <a:r>
              <a:rPr lang="en-US" sz="1950" dirty="0">
                <a:latin typeface="+mj-lt"/>
              </a:rPr>
              <a:t>&lt; .001. </a:t>
            </a:r>
          </a:p>
          <a:p>
            <a:endParaRPr lang="en-US" sz="1950" dirty="0">
              <a:latin typeface="+mj-lt"/>
            </a:endParaRPr>
          </a:p>
          <a:p>
            <a:r>
              <a:rPr lang="en-US" sz="1950" dirty="0">
                <a:latin typeface="+mj-lt"/>
              </a:rPr>
              <a:t>*Again, don’t forget 95% CIs and partial eta-squared or Cohen’s d</a:t>
            </a:r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229"/>
            <a:ext cx="8229600" cy="523875"/>
          </a:xfrm>
        </p:spPr>
        <p:txBody>
          <a:bodyPr>
            <a:normAutofit/>
          </a:bodyPr>
          <a:lstStyle/>
          <a:p>
            <a:r>
              <a:rPr lang="en-US" sz="2775" dirty="0"/>
              <a:t>Describing an interaction in a results section in APA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E48B5F-1BB0-4B17-A4F0-CE36FC7C6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901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6"/>
          <p:cNvSpPr>
            <a:spLocks noChangeArrowheads="1"/>
          </p:cNvSpPr>
          <p:nvPr/>
        </p:nvSpPr>
        <p:spPr bwMode="auto">
          <a:xfrm>
            <a:off x="1" y="4096822"/>
            <a:ext cx="18473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Times New Roman" pitchFamily="18" charset="0"/>
              <a:ea typeface="ＭＳ Ｐゴシック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6849" y="406267"/>
            <a:ext cx="4163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Now, you do it the other way</a:t>
            </a:r>
          </a:p>
        </p:txBody>
      </p:sp>
      <p:pic>
        <p:nvPicPr>
          <p:cNvPr id="6" name="Picture 5" descr="Screen Shot 2015-03-26 at 1.50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68" y="1352125"/>
            <a:ext cx="7086600" cy="4458476"/>
          </a:xfrm>
          <a:prstGeom prst="rect">
            <a:avLst/>
          </a:prstGeom>
        </p:spPr>
      </p:pic>
      <p:sp>
        <p:nvSpPr>
          <p:cNvPr id="7" name="Oval 13"/>
          <p:cNvSpPr>
            <a:spLocks noChangeArrowheads="1"/>
          </p:cNvSpPr>
          <p:nvPr/>
        </p:nvSpPr>
        <p:spPr bwMode="auto">
          <a:xfrm rot="19444976">
            <a:off x="2865153" y="2520329"/>
            <a:ext cx="3286831" cy="331443"/>
          </a:xfrm>
          <a:prstGeom prst="ellips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 rot="20757105">
            <a:off x="3070519" y="3295270"/>
            <a:ext cx="2994025" cy="41583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A80C5F-BBC6-4862-B6EB-2191D4BF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4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694077"/>
              </p:ext>
            </p:extLst>
          </p:nvPr>
        </p:nvGraphicFramePr>
        <p:xfrm>
          <a:off x="761297" y="2549735"/>
          <a:ext cx="6874915" cy="4027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Worksheet" r:id="rId4" imgW="7721600" imgH="4368800" progId="Excel.Sheet.8">
                  <p:embed/>
                </p:oleObj>
              </mc:Choice>
              <mc:Fallback>
                <p:oleObj name="Worksheet" r:id="rId4" imgW="7721600" imgH="4368800" progId="Excel.Shee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297" y="2549735"/>
                        <a:ext cx="6874915" cy="40274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FB4C965-896D-4FCA-A7D3-ADD018D4E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372246"/>
              </p:ext>
            </p:extLst>
          </p:nvPr>
        </p:nvGraphicFramePr>
        <p:xfrm>
          <a:off x="1348975" y="991509"/>
          <a:ext cx="4939956" cy="1303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6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6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6238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Ordinary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Attractive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238">
                <a:tc>
                  <a:txBody>
                    <a:bodyPr/>
                    <a:lstStyle/>
                    <a:p>
                      <a:r>
                        <a:rPr lang="en-US" sz="2400" dirty="0"/>
                        <a:t>Robbery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8.00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7.00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238">
                <a:tc>
                  <a:txBody>
                    <a:bodyPr/>
                    <a:lstStyle/>
                    <a:p>
                      <a:r>
                        <a:rPr lang="en-US" sz="2400" dirty="0"/>
                        <a:t>Swindle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6.00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10.00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C34EFB1-1394-4E12-8074-4D557EEF3E87}"/>
              </a:ext>
            </a:extLst>
          </p:cNvPr>
          <p:cNvSpPr txBox="1"/>
          <p:nvPr/>
        </p:nvSpPr>
        <p:spPr>
          <a:xfrm>
            <a:off x="2394698" y="586288"/>
            <a:ext cx="2848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*for MEs, consider diffs of 2+ as significant</a:t>
            </a:r>
          </a:p>
        </p:txBody>
      </p:sp>
    </p:spTree>
    <p:extLst>
      <p:ext uri="{BB962C8B-B14F-4D97-AF65-F5344CB8AC3E}">
        <p14:creationId xmlns:p14="http://schemas.microsoft.com/office/powerpoint/2010/main" val="988752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6"/>
          <p:cNvSpPr>
            <a:spLocks noChangeArrowheads="1"/>
          </p:cNvSpPr>
          <p:nvPr/>
        </p:nvSpPr>
        <p:spPr bwMode="auto">
          <a:xfrm>
            <a:off x="1" y="4096822"/>
            <a:ext cx="18473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34"/>
              </a:solidFill>
              <a:latin typeface="Times New Roman" pitchFamily="18" charset="0"/>
              <a:ea typeface="ＭＳ Ｐゴシック" charset="0"/>
            </a:endParaRPr>
          </a:p>
        </p:txBody>
      </p:sp>
      <p:pic>
        <p:nvPicPr>
          <p:cNvPr id="2" name="Picture 1" descr="Screen Shot 2015-03-26 at 3.26.56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67" y="1124326"/>
            <a:ext cx="7620001" cy="48764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6849" y="406267"/>
            <a:ext cx="4163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Now, you do it the other way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A80C5F-BBC6-4862-B6EB-2191D4BF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047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7391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000">
                <a:latin typeface="Arial" charset="0"/>
              </a:rPr>
              <a:t>Data Analysis Plan in Factorial Designs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391400" cy="1066800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buFont typeface="Wingdings" charset="0"/>
              <a:buNone/>
            </a:pPr>
            <a:r>
              <a:rPr lang="en-US">
                <a:latin typeface="Arial" charset="0"/>
              </a:rPr>
              <a:t>Is interaction (A x B) significant?</a:t>
            </a:r>
          </a:p>
          <a:p>
            <a:pPr eaLnBrk="1" hangingPunct="1">
              <a:buFont typeface="Wingdings" charset="0"/>
              <a:buNone/>
            </a:pPr>
            <a:endParaRPr lang="en-US" sz="2200" b="1">
              <a:latin typeface="Arial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sz="2400">
                <a:latin typeface="Arial" charset="0"/>
              </a:rPr>
              <a:t>             No 					</a:t>
            </a:r>
            <a:r>
              <a:rPr lang="en-US" sz="2400">
                <a:solidFill>
                  <a:srgbClr val="FF0000"/>
                </a:solidFill>
                <a:latin typeface="Arial" charset="0"/>
              </a:rPr>
              <a:t>Yes</a:t>
            </a:r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2438400" y="4648200"/>
            <a:ext cx="116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Times New Roman" charset="0"/>
              </a:rPr>
              <a:t>Compare </a:t>
            </a:r>
          </a:p>
          <a:p>
            <a:pPr algn="ctr"/>
            <a:r>
              <a:rPr lang="en-US">
                <a:latin typeface="Times New Roman" charset="0"/>
              </a:rPr>
              <a:t>two means</a:t>
            </a:r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5334000" y="2819400"/>
            <a:ext cx="2362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latin typeface="Times New Roman" charset="0"/>
              </a:rPr>
              <a:t>Test for simple effects</a:t>
            </a:r>
          </a:p>
        </p:txBody>
      </p:sp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6324600" y="5486400"/>
            <a:ext cx="23622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charset="0"/>
              </a:rPr>
              <a:t>If more than two levels of IV compare two means at a time--(sometimes called </a:t>
            </a:r>
            <a:r>
              <a:rPr lang="ja-JP" altLang="en-US" sz="1600">
                <a:latin typeface="Times New Roman" charset="0"/>
              </a:rPr>
              <a:t>“</a:t>
            </a:r>
            <a:r>
              <a:rPr lang="en-US" sz="1600">
                <a:latin typeface="Times New Roman" charset="0"/>
              </a:rPr>
              <a:t>simple comparisons</a:t>
            </a:r>
            <a:r>
              <a:rPr lang="ja-JP" altLang="en-US" sz="1600">
                <a:latin typeface="Times New Roman" charset="0"/>
              </a:rPr>
              <a:t>”</a:t>
            </a:r>
            <a:r>
              <a:rPr lang="en-US" sz="1600">
                <a:latin typeface="Times New Roman" charset="0"/>
              </a:rPr>
              <a:t>)</a:t>
            </a:r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>
            <a:off x="2057400" y="2362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36" name="Line 8"/>
          <p:cNvSpPr>
            <a:spLocks noChangeShapeType="1"/>
          </p:cNvSpPr>
          <p:nvPr/>
        </p:nvSpPr>
        <p:spPr bwMode="auto">
          <a:xfrm>
            <a:off x="838200" y="2286000"/>
            <a:ext cx="7467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37" name="Line 9"/>
          <p:cNvSpPr>
            <a:spLocks noChangeShapeType="1"/>
          </p:cNvSpPr>
          <p:nvPr/>
        </p:nvSpPr>
        <p:spPr bwMode="auto">
          <a:xfrm>
            <a:off x="4191000" y="2133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762000" y="2819400"/>
            <a:ext cx="2514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08080C"/>
                </a:solidFill>
                <a:latin typeface="Times New Roman" charset="0"/>
              </a:rPr>
              <a:t>Are the main effects of A and B significant?</a:t>
            </a:r>
          </a:p>
        </p:txBody>
      </p:sp>
      <p:sp>
        <p:nvSpPr>
          <p:cNvPr id="124939" name="Line 11"/>
          <p:cNvSpPr>
            <a:spLocks noChangeShapeType="1"/>
          </p:cNvSpPr>
          <p:nvPr/>
        </p:nvSpPr>
        <p:spPr bwMode="auto">
          <a:xfrm>
            <a:off x="2057400" y="3962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40" name="Line 12"/>
          <p:cNvSpPr>
            <a:spLocks noChangeShapeType="1"/>
          </p:cNvSpPr>
          <p:nvPr/>
        </p:nvSpPr>
        <p:spPr bwMode="auto">
          <a:xfrm>
            <a:off x="990600" y="4343400"/>
            <a:ext cx="198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41" name="Line 13"/>
          <p:cNvSpPr>
            <a:spLocks noChangeShapeType="1"/>
          </p:cNvSpPr>
          <p:nvPr/>
        </p:nvSpPr>
        <p:spPr bwMode="auto">
          <a:xfrm>
            <a:off x="990600" y="4343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42" name="Line 14"/>
          <p:cNvSpPr>
            <a:spLocks noChangeShapeType="1"/>
          </p:cNvSpPr>
          <p:nvPr/>
        </p:nvSpPr>
        <p:spPr bwMode="auto">
          <a:xfrm>
            <a:off x="2971800" y="4343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43" name="Rectangle 15"/>
          <p:cNvSpPr>
            <a:spLocks noChangeArrowheads="1"/>
          </p:cNvSpPr>
          <p:nvPr/>
        </p:nvSpPr>
        <p:spPr bwMode="auto">
          <a:xfrm>
            <a:off x="1219200" y="3962400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8080C"/>
                </a:solidFill>
                <a:latin typeface="Times New Roman" charset="0"/>
              </a:rPr>
              <a:t>No</a:t>
            </a: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2209800" y="39624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8080C"/>
                </a:solidFill>
                <a:latin typeface="Times New Roman" charset="0"/>
              </a:rPr>
              <a:t>Yes</a:t>
            </a:r>
          </a:p>
        </p:txBody>
      </p:sp>
      <p:sp>
        <p:nvSpPr>
          <p:cNvPr id="124945" name="Rectangle 17"/>
          <p:cNvSpPr>
            <a:spLocks noChangeArrowheads="1"/>
          </p:cNvSpPr>
          <p:nvPr/>
        </p:nvSpPr>
        <p:spPr bwMode="auto">
          <a:xfrm>
            <a:off x="685800" y="4648200"/>
            <a:ext cx="603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Times New Roman" charset="0"/>
              </a:rPr>
              <a:t>Stop</a:t>
            </a:r>
          </a:p>
        </p:txBody>
      </p:sp>
      <p:sp>
        <p:nvSpPr>
          <p:cNvPr id="124946" name="Line 18"/>
          <p:cNvSpPr>
            <a:spLocks noChangeShapeType="1"/>
          </p:cNvSpPr>
          <p:nvPr/>
        </p:nvSpPr>
        <p:spPr bwMode="auto">
          <a:xfrm>
            <a:off x="6477000" y="2362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47" name="Rectangle 19"/>
          <p:cNvSpPr>
            <a:spLocks noChangeArrowheads="1"/>
          </p:cNvSpPr>
          <p:nvPr/>
        </p:nvSpPr>
        <p:spPr bwMode="auto">
          <a:xfrm>
            <a:off x="5029200" y="35814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Times New Roman" charset="0"/>
              </a:rPr>
              <a:t>Are simple effects significant?</a:t>
            </a:r>
          </a:p>
        </p:txBody>
      </p:sp>
      <p:sp>
        <p:nvSpPr>
          <p:cNvPr id="124948" name="Line 20"/>
          <p:cNvSpPr>
            <a:spLocks noChangeShapeType="1"/>
          </p:cNvSpPr>
          <p:nvPr/>
        </p:nvSpPr>
        <p:spPr bwMode="auto">
          <a:xfrm>
            <a:off x="6477000" y="3429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49" name="Line 21"/>
          <p:cNvSpPr>
            <a:spLocks noChangeShapeType="1"/>
          </p:cNvSpPr>
          <p:nvPr/>
        </p:nvSpPr>
        <p:spPr bwMode="auto">
          <a:xfrm>
            <a:off x="6477000" y="38862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50" name="Line 22"/>
          <p:cNvSpPr>
            <a:spLocks noChangeShapeType="1"/>
          </p:cNvSpPr>
          <p:nvPr/>
        </p:nvSpPr>
        <p:spPr bwMode="auto">
          <a:xfrm>
            <a:off x="5410200" y="4267200"/>
            <a:ext cx="198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51" name="Line 23"/>
          <p:cNvSpPr>
            <a:spLocks noChangeShapeType="1"/>
          </p:cNvSpPr>
          <p:nvPr/>
        </p:nvSpPr>
        <p:spPr bwMode="auto">
          <a:xfrm>
            <a:off x="5410200" y="42672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52" name="Line 24"/>
          <p:cNvSpPr>
            <a:spLocks noChangeShapeType="1"/>
          </p:cNvSpPr>
          <p:nvPr/>
        </p:nvSpPr>
        <p:spPr bwMode="auto">
          <a:xfrm>
            <a:off x="7391400" y="42672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4953" name="Rectangle 25"/>
          <p:cNvSpPr>
            <a:spLocks noChangeArrowheads="1"/>
          </p:cNvSpPr>
          <p:nvPr/>
        </p:nvSpPr>
        <p:spPr bwMode="auto">
          <a:xfrm>
            <a:off x="5715000" y="3962400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8080C"/>
                </a:solidFill>
                <a:latin typeface="Times New Roman" charset="0"/>
              </a:rPr>
              <a:t>No</a:t>
            </a:r>
          </a:p>
        </p:txBody>
      </p:sp>
      <p:sp>
        <p:nvSpPr>
          <p:cNvPr id="124954" name="Rectangle 26"/>
          <p:cNvSpPr>
            <a:spLocks noChangeArrowheads="1"/>
          </p:cNvSpPr>
          <p:nvPr/>
        </p:nvSpPr>
        <p:spPr bwMode="auto">
          <a:xfrm>
            <a:off x="6629400" y="39624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Times New Roman" charset="0"/>
              </a:rPr>
              <a:t>Yes</a:t>
            </a:r>
          </a:p>
        </p:txBody>
      </p:sp>
      <p:sp>
        <p:nvSpPr>
          <p:cNvPr id="124955" name="Rectangle 27"/>
          <p:cNvSpPr>
            <a:spLocks noChangeArrowheads="1"/>
          </p:cNvSpPr>
          <p:nvPr/>
        </p:nvSpPr>
        <p:spPr bwMode="auto">
          <a:xfrm>
            <a:off x="5105400" y="4572000"/>
            <a:ext cx="603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Times New Roman" charset="0"/>
              </a:rPr>
              <a:t>Stop</a:t>
            </a:r>
          </a:p>
        </p:txBody>
      </p:sp>
      <p:sp>
        <p:nvSpPr>
          <p:cNvPr id="124956" name="Rectangle 28"/>
          <p:cNvSpPr>
            <a:spLocks noChangeArrowheads="1"/>
          </p:cNvSpPr>
          <p:nvPr/>
        </p:nvSpPr>
        <p:spPr bwMode="auto">
          <a:xfrm>
            <a:off x="6858000" y="4572000"/>
            <a:ext cx="116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  <a:latin typeface="Times New Roman" charset="0"/>
              </a:rPr>
              <a:t>Compare </a:t>
            </a:r>
          </a:p>
          <a:p>
            <a:pPr algn="ctr"/>
            <a:r>
              <a:rPr lang="en-US">
                <a:solidFill>
                  <a:srgbClr val="FF0000"/>
                </a:solidFill>
                <a:latin typeface="Times New Roman" charset="0"/>
              </a:rPr>
              <a:t>two means</a:t>
            </a:r>
          </a:p>
        </p:txBody>
      </p:sp>
      <p:sp>
        <p:nvSpPr>
          <p:cNvPr id="124957" name="Line 29"/>
          <p:cNvSpPr>
            <a:spLocks noChangeShapeType="1"/>
          </p:cNvSpPr>
          <p:nvPr/>
        </p:nvSpPr>
        <p:spPr bwMode="auto">
          <a:xfrm>
            <a:off x="7391400" y="51816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51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776999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670675"/>
          </a:xfrm>
        </p:spPr>
      </p:pic>
    </p:spTree>
    <p:extLst>
      <p:ext uri="{BB962C8B-B14F-4D97-AF65-F5344CB8AC3E}">
        <p14:creationId xmlns:p14="http://schemas.microsoft.com/office/powerpoint/2010/main" val="1049519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80" y="4864"/>
            <a:ext cx="8229600" cy="9906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292934"/>
                </a:solidFill>
              </a:rPr>
              <a:t>Your Turn</a:t>
            </a:r>
          </a:p>
        </p:txBody>
      </p:sp>
      <p:pic>
        <p:nvPicPr>
          <p:cNvPr id="4" name="Picture 3" descr="Screen Shot 2016-10-17 at 9.04.30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389" y="1132253"/>
            <a:ext cx="3980880" cy="419040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475887-69E6-4FA9-A56F-E78617EB92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857347"/>
              </p:ext>
            </p:extLst>
          </p:nvPr>
        </p:nvGraphicFramePr>
        <p:xfrm>
          <a:off x="338200" y="1834074"/>
          <a:ext cx="3980880" cy="1490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6238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Social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Non-Social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238">
                <a:tc>
                  <a:txBody>
                    <a:bodyPr/>
                    <a:lstStyle/>
                    <a:p>
                      <a:r>
                        <a:rPr lang="en-US" sz="2000" dirty="0"/>
                        <a:t>Rejected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83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238">
                <a:tc>
                  <a:txBody>
                    <a:bodyPr/>
                    <a:lstStyle/>
                    <a:p>
                      <a:r>
                        <a:rPr lang="en-US" sz="2000" dirty="0"/>
                        <a:t>Not-rejected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F5BC628-B7AD-41A3-AC12-9548B983CCF8}"/>
              </a:ext>
            </a:extLst>
          </p:cNvPr>
          <p:cNvSpPr txBox="1"/>
          <p:nvPr/>
        </p:nvSpPr>
        <p:spPr>
          <a:xfrm>
            <a:off x="1437426" y="3622951"/>
            <a:ext cx="2299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*for MEs, consider diffs of 15+ as significant</a:t>
            </a:r>
          </a:p>
        </p:txBody>
      </p:sp>
    </p:spTree>
    <p:extLst>
      <p:ext uri="{BB962C8B-B14F-4D97-AF65-F5344CB8AC3E}">
        <p14:creationId xmlns:p14="http://schemas.microsoft.com/office/powerpoint/2010/main" val="384089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Paulin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459" y="627994"/>
            <a:ext cx="2417379" cy="251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Image result for lemony snicket and circular saw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415" y="654447"/>
            <a:ext cx="2438400" cy="24574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000767" y="3429000"/>
            <a:ext cx="74233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/>
              <a:t>Harm-looming model - fear increases as belief that danger is getting closer increases. </a:t>
            </a:r>
          </a:p>
          <a:p>
            <a:endParaRPr lang="en-US" altLang="en-US" sz="2400" dirty="0"/>
          </a:p>
          <a:p>
            <a:r>
              <a:rPr lang="en-US" altLang="en-US" sz="2400" dirty="0"/>
              <a:t>Self-efficacy theory - fear increases as belief that they have the ability to prevent harm decreases.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61AF83-A883-4160-9595-B9EBD561D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933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401781" y="358488"/>
            <a:ext cx="8340437" cy="406630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1800" dirty="0"/>
              <a:t>Watched videos of tarantula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/>
              <a:t>IV1: Looming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b="1" dirty="0"/>
              <a:t>Close-Nearby </a:t>
            </a:r>
            <a:r>
              <a:rPr lang="en-US" altLang="en-US" sz="1800" dirty="0"/>
              <a:t>= moving quickly toward them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b="1" dirty="0"/>
              <a:t>Far Away </a:t>
            </a:r>
            <a:r>
              <a:rPr lang="en-US" altLang="en-US" sz="1800" dirty="0"/>
              <a:t>= Still, or moved away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18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/>
              <a:t>IV2: Self-efficacy – imagine alone in room w/ spider on the floor…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b="1" dirty="0"/>
              <a:t>Low SE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1800" dirty="0"/>
          </a:p>
          <a:p>
            <a:pPr marL="96012" lvl="1" indent="0">
              <a:lnSpc>
                <a:spcPct val="90000"/>
              </a:lnSpc>
              <a:buNone/>
            </a:pPr>
            <a:endParaRPr lang="en-US" altLang="en-US" sz="1800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b="1" dirty="0"/>
              <a:t>High SE</a:t>
            </a:r>
          </a:p>
          <a:p>
            <a:pPr eaLnBrk="1" hangingPunct="1">
              <a:lnSpc>
                <a:spcPct val="90000"/>
              </a:lnSpc>
            </a:pPr>
            <a:endParaRPr lang="en-US" altLang="en-US" sz="1800" dirty="0"/>
          </a:p>
          <a:p>
            <a:pPr eaLnBrk="1" hangingPunct="1">
              <a:lnSpc>
                <a:spcPct val="90000"/>
              </a:lnSpc>
            </a:pPr>
            <a:endParaRPr lang="en-US" altLang="en-US" sz="1800" dirty="0"/>
          </a:p>
          <a:p>
            <a:pPr eaLnBrk="1" hangingPunct="1">
              <a:lnSpc>
                <a:spcPct val="90000"/>
              </a:lnSpc>
            </a:pPr>
            <a:endParaRPr lang="en-US" altLang="en-US" sz="18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/>
              <a:t>DV – Self-rated fear on 6-point Likert scale</a:t>
            </a:r>
          </a:p>
        </p:txBody>
      </p:sp>
      <p:pic>
        <p:nvPicPr>
          <p:cNvPr id="2" name="Picture 1" descr="downloa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666" y="622734"/>
            <a:ext cx="990168" cy="990168"/>
          </a:xfrm>
          <a:prstGeom prst="rect">
            <a:avLst/>
          </a:prstGeom>
        </p:spPr>
      </p:pic>
      <p:pic>
        <p:nvPicPr>
          <p:cNvPr id="3" name="Picture 2" descr="Texas-brown-tarantula-on-the-street-in-texas-size-around-4-inches-leg-sp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649" y="622734"/>
            <a:ext cx="1118754" cy="1118754"/>
          </a:xfrm>
          <a:prstGeom prst="rect">
            <a:avLst/>
          </a:prstGeom>
        </p:spPr>
      </p:pic>
      <p:pic>
        <p:nvPicPr>
          <p:cNvPr id="4" name="Picture 3" descr="downloa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728" y="2133223"/>
            <a:ext cx="1414335" cy="1059386"/>
          </a:xfrm>
          <a:prstGeom prst="rect">
            <a:avLst/>
          </a:prstGeom>
        </p:spPr>
      </p:pic>
      <p:pic>
        <p:nvPicPr>
          <p:cNvPr id="6" name="Picture 5" descr="fab6f5efebf5c11a1db4d828b58c71825aa4fc7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446" y="2285311"/>
            <a:ext cx="1255663" cy="943840"/>
          </a:xfrm>
          <a:prstGeom prst="rect">
            <a:avLst/>
          </a:prstGeom>
        </p:spPr>
      </p:pic>
      <p:pic>
        <p:nvPicPr>
          <p:cNvPr id="7" name="Picture 6" descr="rolled-up-newspaper-2-12538477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522" y="2234270"/>
            <a:ext cx="1286741" cy="857291"/>
          </a:xfrm>
          <a:prstGeom prst="rect">
            <a:avLst/>
          </a:prstGeom>
        </p:spPr>
      </p:pic>
      <p:pic>
        <p:nvPicPr>
          <p:cNvPr id="9" name="Picture 8" descr="image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375" y="3429000"/>
            <a:ext cx="911803" cy="899699"/>
          </a:xfrm>
          <a:prstGeom prst="rect">
            <a:avLst/>
          </a:prstGeom>
        </p:spPr>
      </p:pic>
      <p:pic>
        <p:nvPicPr>
          <p:cNvPr id="10" name="Picture 9" descr="newspaper-rolled-up-as-a-weapon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669" y="3341382"/>
            <a:ext cx="1407459" cy="934641"/>
          </a:xfrm>
          <a:prstGeom prst="rect">
            <a:avLst/>
          </a:prstGeom>
        </p:spPr>
      </p:pic>
      <p:pic>
        <p:nvPicPr>
          <p:cNvPr id="12" name="Picture 11" descr="download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619" y="3388187"/>
            <a:ext cx="1388262" cy="865220"/>
          </a:xfrm>
          <a:prstGeom prst="rect">
            <a:avLst/>
          </a:prstGeom>
        </p:spPr>
      </p:pic>
      <p:pic>
        <p:nvPicPr>
          <p:cNvPr id="13" name="Picture 12" descr="download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322" y="2309715"/>
            <a:ext cx="1373084" cy="76892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369E6F-0E2E-433C-8932-DF10C362D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77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7" name="Rectangle 37"/>
          <p:cNvSpPr>
            <a:spLocks noGrp="1" noChangeArrowheads="1"/>
          </p:cNvSpPr>
          <p:nvPr>
            <p:ph type="title"/>
          </p:nvPr>
        </p:nvSpPr>
        <p:spPr>
          <a:xfrm>
            <a:off x="993033" y="1023316"/>
            <a:ext cx="7239000" cy="479822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sz="2100" dirty="0"/>
              <a:t>The data </a:t>
            </a:r>
            <a:br>
              <a:rPr lang="en-US" sz="2100" dirty="0"/>
            </a:br>
            <a:r>
              <a:rPr lang="en-US" sz="2100" dirty="0"/>
              <a:t>(*consider diffs of .75 significant)</a:t>
            </a:r>
          </a:p>
        </p:txBody>
      </p:sp>
      <p:graphicFrame>
        <p:nvGraphicFramePr>
          <p:cNvPr id="318466" name="Group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168032055"/>
              </p:ext>
            </p:extLst>
          </p:nvPr>
        </p:nvGraphicFramePr>
        <p:xfrm>
          <a:off x="2519466" y="2834620"/>
          <a:ext cx="4495800" cy="1885951"/>
        </p:xfrm>
        <a:graphic>
          <a:graphicData uri="http://schemas.openxmlformats.org/drawingml/2006/table">
            <a:tbl>
              <a:tblPr/>
              <a:tblGrid>
                <a:gridCol w="2247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7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13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2.64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4.50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46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2.24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2.73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3876474" y="1841754"/>
            <a:ext cx="19812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6858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292934"/>
                </a:solidFill>
                <a:latin typeface="Arial" charset="0"/>
                <a:ea typeface="ＭＳ Ｐゴシック" charset="0"/>
              </a:rPr>
              <a:t>Self-efficacy</a:t>
            </a:r>
            <a:endParaRPr lang="en-US" sz="2100" dirty="0">
              <a:solidFill>
                <a:srgbClr val="292934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3287951" y="2337127"/>
            <a:ext cx="914400" cy="3000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6858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350" dirty="0">
                <a:solidFill>
                  <a:srgbClr val="3366FF"/>
                </a:solidFill>
                <a:latin typeface="Arial" charset="0"/>
                <a:ea typeface="ＭＳ Ｐゴシック" charset="0"/>
              </a:rPr>
              <a:t>High</a:t>
            </a:r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1345676" y="3012918"/>
            <a:ext cx="1330053" cy="5078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6858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350" dirty="0">
                <a:solidFill>
                  <a:srgbClr val="3366FF"/>
                </a:solidFill>
                <a:latin typeface="Arial" charset="0"/>
                <a:ea typeface="ＭＳ Ｐゴシック" charset="0"/>
              </a:rPr>
              <a:t>Nearby-Toward</a:t>
            </a:r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1353780" y="3998212"/>
            <a:ext cx="1165686" cy="3000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6858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350" dirty="0">
                <a:solidFill>
                  <a:srgbClr val="3366FF"/>
                </a:solidFill>
                <a:latin typeface="Arial" charset="0"/>
                <a:ea typeface="ＭＳ Ｐゴシック" charset="0"/>
              </a:rPr>
              <a:t>Far-Away</a:t>
            </a:r>
          </a:p>
        </p:txBody>
      </p:sp>
      <p:sp>
        <p:nvSpPr>
          <p:cNvPr id="71697" name="Text Box 17"/>
          <p:cNvSpPr txBox="1">
            <a:spLocks noChangeArrowheads="1"/>
          </p:cNvSpPr>
          <p:nvPr/>
        </p:nvSpPr>
        <p:spPr bwMode="auto">
          <a:xfrm>
            <a:off x="5497751" y="2337127"/>
            <a:ext cx="914400" cy="3000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6858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350">
                <a:solidFill>
                  <a:srgbClr val="3366FF"/>
                </a:solidFill>
                <a:latin typeface="Arial" charset="0"/>
                <a:ea typeface="ＭＳ Ｐゴシック" charset="0"/>
              </a:rPr>
              <a:t>Low</a:t>
            </a:r>
          </a:p>
        </p:txBody>
      </p:sp>
      <p:sp>
        <p:nvSpPr>
          <p:cNvPr id="71698" name="Text Box 18"/>
          <p:cNvSpPr txBox="1">
            <a:spLocks noChangeArrowheads="1"/>
          </p:cNvSpPr>
          <p:nvPr/>
        </p:nvSpPr>
        <p:spPr bwMode="auto">
          <a:xfrm rot="16200000">
            <a:off x="437694" y="3422838"/>
            <a:ext cx="111068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6858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292934"/>
                </a:solidFill>
                <a:latin typeface="Arial" charset="0"/>
                <a:ea typeface="ＭＳ Ｐゴシック" charset="0"/>
              </a:rPr>
              <a:t>Looming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981B79-813A-47B0-9CCE-2BBB67D6A0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64EBAA-60AD-6D42-A49B-F8CAAC2993C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87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457200" y="948928"/>
            <a:ext cx="8001000" cy="708422"/>
          </a:xfrm>
        </p:spPr>
        <p:txBody>
          <a:bodyPr/>
          <a:lstStyle/>
          <a:p>
            <a:r>
              <a:rPr lang="en-US" sz="2400" dirty="0">
                <a:latin typeface="Calibri" charset="0"/>
                <a:ea typeface="ＭＳ Ｐゴシック" charset="0"/>
              </a:rPr>
              <a:t>SPSS output example of our 2 x 2 matrix</a:t>
            </a:r>
          </a:p>
        </p:txBody>
      </p:sp>
      <p:pic>
        <p:nvPicPr>
          <p:cNvPr id="3" name="Picture 2" descr="Screen Shot 2015-03-26 at 9.15.2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34" y="2128287"/>
            <a:ext cx="8332364" cy="30273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48DB55-0B2B-4264-8EEC-B6361E1EBD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64EBAA-60AD-6D42-A49B-F8CAAC2993C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B380DBB-6ADA-4B61-9DA7-C5EF01C5EC27}"/>
              </a:ext>
            </a:extLst>
          </p:cNvPr>
          <p:cNvSpPr/>
          <p:nvPr/>
        </p:nvSpPr>
        <p:spPr>
          <a:xfrm>
            <a:off x="4941651" y="3501957"/>
            <a:ext cx="778213" cy="23346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4897B4F-387F-41B4-B779-580CF9777B8E}"/>
              </a:ext>
            </a:extLst>
          </p:cNvPr>
          <p:cNvSpPr/>
          <p:nvPr/>
        </p:nvSpPr>
        <p:spPr>
          <a:xfrm>
            <a:off x="4941650" y="4122051"/>
            <a:ext cx="778213" cy="23346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F3740CB-6074-47CD-BAD5-07CCDF59C453}"/>
              </a:ext>
            </a:extLst>
          </p:cNvPr>
          <p:cNvSpPr/>
          <p:nvPr/>
        </p:nvSpPr>
        <p:spPr>
          <a:xfrm>
            <a:off x="4844374" y="4355515"/>
            <a:ext cx="972766" cy="470937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37">
            <a:extLst>
              <a:ext uri="{FF2B5EF4-FFF2-40B4-BE49-F238E27FC236}">
                <a16:creationId xmlns:a16="http://schemas.microsoft.com/office/drawing/2014/main" id="{28FAD08C-849A-4997-A63A-30989E8C0E02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433039"/>
            <a:ext cx="7239000" cy="47982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/>
              <a:t>The data </a:t>
            </a:r>
            <a:br>
              <a:rPr lang="en-US" sz="2100"/>
            </a:br>
            <a:r>
              <a:rPr lang="en-US" sz="2100"/>
              <a:t>(*consider diffs of .75 significant)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785691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2058"/>
            <a:ext cx="8913813" cy="459183"/>
          </a:xfrm>
        </p:spPr>
        <p:txBody>
          <a:bodyPr>
            <a:normAutofit/>
          </a:bodyPr>
          <a:lstStyle/>
          <a:p>
            <a:r>
              <a:rPr lang="en-US" sz="1950" dirty="0"/>
              <a:t>Where did these numbers come from (other than the F-statement)?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092" y="1126250"/>
            <a:ext cx="7133815" cy="2498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B82123"/>
                </a:solidFill>
                <a:latin typeface="Chalkboard"/>
                <a:cs typeface="Chalkboard"/>
              </a:rPr>
              <a:t>Participants expressed more fear when the spider loomed nearby </a:t>
            </a:r>
            <a:r>
              <a:rPr lang="en-US" sz="2400" dirty="0">
                <a:solidFill>
                  <a:srgbClr val="292934"/>
                </a:solidFill>
                <a:latin typeface="Arial"/>
                <a:cs typeface="Chalkboard"/>
              </a:rPr>
              <a:t>(                         ) </a:t>
            </a:r>
            <a:r>
              <a:rPr lang="en-US" sz="2400" dirty="0">
                <a:solidFill>
                  <a:srgbClr val="B82123"/>
                </a:solidFill>
                <a:latin typeface="Chalkboard"/>
                <a:cs typeface="Chalkboard"/>
              </a:rPr>
              <a:t>than when the spider was far away </a:t>
            </a:r>
            <a:r>
              <a:rPr lang="en-US" sz="2400" dirty="0">
                <a:solidFill>
                  <a:srgbClr val="292934"/>
                </a:solidFill>
                <a:latin typeface="Arial"/>
                <a:cs typeface="Chalkboard"/>
              </a:rPr>
              <a:t>(</a:t>
            </a:r>
            <a:r>
              <a:rPr lang="en-US" sz="2400" i="1" dirty="0">
                <a:solidFill>
                  <a:srgbClr val="292934"/>
                </a:solidFill>
                <a:latin typeface="Arial"/>
                <a:cs typeface="Chalkboard"/>
              </a:rPr>
              <a:t>                             </a:t>
            </a:r>
            <a:r>
              <a:rPr lang="en-US" sz="2400" dirty="0">
                <a:solidFill>
                  <a:srgbClr val="292934"/>
                </a:solidFill>
                <a:latin typeface="Arial"/>
                <a:cs typeface="Chalkboard"/>
              </a:rPr>
              <a:t>),</a:t>
            </a:r>
            <a:r>
              <a:rPr lang="en-US" sz="2400" i="1" dirty="0">
                <a:solidFill>
                  <a:srgbClr val="292934"/>
                </a:solidFill>
                <a:latin typeface="Arial"/>
                <a:cs typeface="Chalkboard"/>
              </a:rPr>
              <a:t> F</a:t>
            </a:r>
            <a:r>
              <a:rPr lang="en-US" sz="2400" dirty="0">
                <a:solidFill>
                  <a:srgbClr val="292934"/>
                </a:solidFill>
                <a:latin typeface="Arial"/>
                <a:cs typeface="Chalkboard"/>
              </a:rPr>
              <a:t>(1, 36) = 11.31</a:t>
            </a:r>
            <a:r>
              <a:rPr lang="en-US" sz="2400" i="1" dirty="0">
                <a:solidFill>
                  <a:srgbClr val="292934"/>
                </a:solidFill>
                <a:latin typeface="Arial"/>
                <a:cs typeface="Chalkboard"/>
              </a:rPr>
              <a:t>, p </a:t>
            </a:r>
            <a:r>
              <a:rPr lang="en-US" sz="2400" dirty="0">
                <a:solidFill>
                  <a:srgbClr val="292934"/>
                </a:solidFill>
                <a:latin typeface="Arial"/>
                <a:cs typeface="Chalkboard"/>
              </a:rPr>
              <a:t>= .002, </a:t>
            </a:r>
            <a:r>
              <a:rPr lang="en-US" sz="2400" i="1" dirty="0">
                <a:solidFill>
                  <a:srgbClr val="292934"/>
                </a:solidFill>
                <a:latin typeface="Arial"/>
                <a:cs typeface="Chalkboard"/>
              </a:rPr>
              <a:t>d</a:t>
            </a:r>
            <a:r>
              <a:rPr lang="en-US" sz="2400" dirty="0">
                <a:solidFill>
                  <a:srgbClr val="292934"/>
                </a:solidFill>
                <a:latin typeface="Arial"/>
                <a:cs typeface="Chalkboard"/>
              </a:rPr>
              <a:t> = .46.</a:t>
            </a:r>
            <a:endParaRPr lang="en-US" sz="2400" dirty="0">
              <a:solidFill>
                <a:srgbClr val="B82123"/>
              </a:solidFill>
              <a:latin typeface="Chalkboard"/>
              <a:cs typeface="Chalkboard"/>
            </a:endParaRPr>
          </a:p>
          <a:p>
            <a:pPr defTabSz="6858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292934"/>
              </a:solidFill>
              <a:latin typeface="Arial"/>
              <a:ea typeface="ＭＳ Ｐゴシック" charset="0"/>
              <a:cs typeface="Chalkboard"/>
            </a:endParaRPr>
          </a:p>
          <a:p>
            <a:pPr defTabSz="6858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292934"/>
                </a:solidFill>
                <a:latin typeface="Arial"/>
                <a:ea typeface="ＭＳ Ｐゴシック" charset="0"/>
                <a:cs typeface="Chalkboard"/>
              </a:rPr>
              <a:t>*But, don’t forget the 95% CIs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DBB5DC-E7DF-4C40-9A5E-BC8595A6D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5" descr="Screen Shot 2015-03-26 at 9.15.28 AM.png">
            <a:extLst>
              <a:ext uri="{FF2B5EF4-FFF2-40B4-BE49-F238E27FC236}">
                <a16:creationId xmlns:a16="http://schemas.microsoft.com/office/drawing/2014/main" id="{BBFA0DE0-556E-4342-9032-F2BD02E0A2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281" y="4019636"/>
            <a:ext cx="6431436" cy="233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7543800" cy="308372"/>
          </a:xfrm>
        </p:spPr>
        <p:txBody>
          <a:bodyPr>
            <a:normAutofit fontScale="90000"/>
          </a:bodyPr>
          <a:lstStyle/>
          <a:p>
            <a:r>
              <a:rPr lang="en-US" sz="1800" dirty="0">
                <a:latin typeface="Calibri" charset="0"/>
                <a:ea typeface="ＭＳ Ｐゴシック" charset="0"/>
              </a:rPr>
              <a:t>What is this? </a:t>
            </a:r>
          </a:p>
        </p:txBody>
      </p:sp>
      <p:grpSp>
        <p:nvGrpSpPr>
          <p:cNvPr id="88069" name="Group 97"/>
          <p:cNvGrpSpPr>
            <a:grpSpLocks/>
          </p:cNvGrpSpPr>
          <p:nvPr/>
        </p:nvGrpSpPr>
        <p:grpSpPr bwMode="auto">
          <a:xfrm>
            <a:off x="1752600" y="4743450"/>
            <a:ext cx="7696200" cy="1143000"/>
            <a:chOff x="408" y="2976"/>
            <a:chExt cx="4404" cy="852"/>
          </a:xfrm>
        </p:grpSpPr>
        <p:sp>
          <p:nvSpPr>
            <p:cNvPr id="88075" name="Rectangle 98"/>
            <p:cNvSpPr>
              <a:spLocks noChangeArrowheads="1"/>
            </p:cNvSpPr>
            <p:nvPr/>
          </p:nvSpPr>
          <p:spPr bwMode="auto">
            <a:xfrm>
              <a:off x="408" y="2976"/>
              <a:ext cx="440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257175" indent="-257175" defTabSz="685800" fontAlgn="base">
                <a:spcBef>
                  <a:spcPct val="20000"/>
                </a:spcBef>
                <a:spcAft>
                  <a:spcPct val="0"/>
                </a:spcAft>
                <a:buClr>
                  <a:srgbClr val="D2533C"/>
                </a:buClr>
                <a:buSzPct val="70000"/>
                <a:buFont typeface="Wingdings" charset="0"/>
                <a:buChar char="l"/>
                <a:defRPr/>
              </a:pPr>
              <a:r>
                <a:rPr lang="en-GB" sz="1500" dirty="0">
                  <a:solidFill>
                    <a:srgbClr val="292934"/>
                  </a:solidFill>
                  <a:latin typeface="Arial" charset="0"/>
                  <a:ea typeface="ＭＳ Ｐゴシック" charset="0"/>
                </a:rPr>
                <a:t>Test for </a:t>
              </a:r>
              <a:r>
                <a:rPr lang="en-GB" sz="1500" dirty="0" err="1">
                  <a:solidFill>
                    <a:srgbClr val="292934"/>
                  </a:solidFill>
                  <a:latin typeface="Arial" charset="0"/>
                  <a:ea typeface="ＭＳ Ｐゴシック" charset="0"/>
                </a:rPr>
                <a:t>signf</a:t>
              </a:r>
              <a:r>
                <a:rPr lang="en-GB" sz="1500" dirty="0">
                  <a:solidFill>
                    <a:srgbClr val="292934"/>
                  </a:solidFill>
                  <a:latin typeface="Arial" charset="0"/>
                  <a:ea typeface="ＭＳ Ｐゴシック" charset="0"/>
                </a:rPr>
                <a:t> main effect of looming?</a:t>
              </a:r>
            </a:p>
          </p:txBody>
        </p:sp>
        <p:sp>
          <p:nvSpPr>
            <p:cNvPr id="88076" name="Rectangle 99"/>
            <p:cNvSpPr>
              <a:spLocks noChangeArrowheads="1"/>
            </p:cNvSpPr>
            <p:nvPr/>
          </p:nvSpPr>
          <p:spPr bwMode="auto">
            <a:xfrm>
              <a:off x="408" y="3276"/>
              <a:ext cx="4404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257175" indent="-257175" defTabSz="685800" fontAlgn="base">
                <a:spcBef>
                  <a:spcPct val="20000"/>
                </a:spcBef>
                <a:spcAft>
                  <a:spcPct val="0"/>
                </a:spcAft>
                <a:buClr>
                  <a:srgbClr val="D2533C"/>
                </a:buClr>
                <a:buSzPct val="70000"/>
                <a:buFont typeface="Wingdings" charset="0"/>
                <a:buChar char="l"/>
                <a:defRPr/>
              </a:pPr>
              <a:r>
                <a:rPr lang="en-GB" sz="1500" dirty="0">
                  <a:solidFill>
                    <a:srgbClr val="292934"/>
                  </a:solidFill>
                  <a:latin typeface="Arial" charset="0"/>
                  <a:ea typeface="ＭＳ Ｐゴシック" charset="0"/>
                </a:rPr>
                <a:t>Test for </a:t>
              </a:r>
              <a:r>
                <a:rPr lang="en-GB" sz="1500" dirty="0" err="1">
                  <a:solidFill>
                    <a:srgbClr val="292934"/>
                  </a:solidFill>
                  <a:latin typeface="Arial" charset="0"/>
                  <a:ea typeface="ＭＳ Ｐゴシック" charset="0"/>
                </a:rPr>
                <a:t>signf</a:t>
              </a:r>
              <a:r>
                <a:rPr lang="en-GB" sz="1500" dirty="0">
                  <a:solidFill>
                    <a:srgbClr val="292934"/>
                  </a:solidFill>
                  <a:latin typeface="Arial" charset="0"/>
                  <a:ea typeface="ＭＳ Ｐゴシック" charset="0"/>
                </a:rPr>
                <a:t> main effect of self-efficacy?</a:t>
              </a:r>
            </a:p>
          </p:txBody>
        </p:sp>
        <p:sp>
          <p:nvSpPr>
            <p:cNvPr id="88077" name="Rectangle 100"/>
            <p:cNvSpPr>
              <a:spLocks noChangeArrowheads="1"/>
            </p:cNvSpPr>
            <p:nvPr/>
          </p:nvSpPr>
          <p:spPr bwMode="auto">
            <a:xfrm>
              <a:off x="408" y="3528"/>
              <a:ext cx="4404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257175" indent="-257175" defTabSz="685800" fontAlgn="base">
                <a:spcBef>
                  <a:spcPct val="20000"/>
                </a:spcBef>
                <a:spcAft>
                  <a:spcPct val="0"/>
                </a:spcAft>
                <a:buClr>
                  <a:srgbClr val="D2533C"/>
                </a:buClr>
                <a:buSzPct val="70000"/>
                <a:buFont typeface="Wingdings" charset="0"/>
                <a:buChar char="l"/>
                <a:defRPr/>
              </a:pPr>
              <a:endParaRPr lang="en-GB" sz="1500" dirty="0">
                <a:solidFill>
                  <a:srgbClr val="292934"/>
                </a:solidFill>
                <a:latin typeface="Arial" charset="0"/>
                <a:ea typeface="ＭＳ Ｐゴシック" charset="0"/>
              </a:endParaRPr>
            </a:p>
          </p:txBody>
        </p:sp>
      </p:grp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2057400" y="5086350"/>
            <a:ext cx="3195536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4" name="Picture 3" descr="Screen Shot 2014-10-06 at 2.10.3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72" y="1371600"/>
            <a:ext cx="8964428" cy="3200400"/>
          </a:xfrm>
          <a:prstGeom prst="rect">
            <a:avLst/>
          </a:prstGeom>
        </p:spPr>
      </p:pic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 flipV="1">
            <a:off x="2057400" y="5483985"/>
            <a:ext cx="3341451" cy="241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DC5BD8-E545-4A6F-A8FC-EC0F1BFB5C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64EBAA-60AD-6D42-A49B-F8CAAC2993C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90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694</Words>
  <Application>Microsoft Office PowerPoint</Application>
  <PresentationFormat>On-screen Show (4:3)</PresentationFormat>
  <Paragraphs>135</Paragraphs>
  <Slides>23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Chalkboard</vt:lpstr>
      <vt:lpstr>Times New Roman</vt:lpstr>
      <vt:lpstr>Wingdings</vt:lpstr>
      <vt:lpstr>Office Theme</vt:lpstr>
      <vt:lpstr>Worksheet</vt:lpstr>
      <vt:lpstr>Factorial Design Review</vt:lpstr>
      <vt:lpstr>PowerPoint Presentation</vt:lpstr>
      <vt:lpstr>Your Turn</vt:lpstr>
      <vt:lpstr>PowerPoint Presentation</vt:lpstr>
      <vt:lpstr>PowerPoint Presentation</vt:lpstr>
      <vt:lpstr>The data  (*consider diffs of .75 significant)</vt:lpstr>
      <vt:lpstr>SPSS output example of our 2 x 2 matrix</vt:lpstr>
      <vt:lpstr>Where did these numbers come from (other than the F-statement)?</vt:lpstr>
      <vt:lpstr>What is this? </vt:lpstr>
      <vt:lpstr>Graphing</vt:lpstr>
      <vt:lpstr>Graph in the way that (a) best fits the phrasing of your hypothesis; or (b) the way that paints the best picture of the data</vt:lpstr>
      <vt:lpstr>PowerPoint Presentation</vt:lpstr>
      <vt:lpstr>PowerPoint Presentation</vt:lpstr>
      <vt:lpstr>2 x 2 B/t Ss factorial ANOVA – SPSS output</vt:lpstr>
      <vt:lpstr>Simple effects tests “Post-hoc comparisons”</vt:lpstr>
      <vt:lpstr>Simple effects tests “Post-hoc comparisons”</vt:lpstr>
      <vt:lpstr>PowerPoint Presentation</vt:lpstr>
      <vt:lpstr>Describing an interaction in a results section in APA style</vt:lpstr>
      <vt:lpstr>PowerPoint Presentation</vt:lpstr>
      <vt:lpstr>PowerPoint Presentation</vt:lpstr>
      <vt:lpstr>Data Analysis Plan in Factorial Designs</vt:lpstr>
      <vt:lpstr>PowerPoint Presentation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Pitts</dc:creator>
  <cp:lastModifiedBy>Pitts, Shane</cp:lastModifiedBy>
  <cp:revision>18</cp:revision>
  <dcterms:created xsi:type="dcterms:W3CDTF">2022-04-28T18:24:42Z</dcterms:created>
  <dcterms:modified xsi:type="dcterms:W3CDTF">2022-04-29T14:29:55Z</dcterms:modified>
</cp:coreProperties>
</file>