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61" r:id="rId3"/>
    <p:sldId id="422" r:id="rId4"/>
    <p:sldId id="345" r:id="rId5"/>
    <p:sldId id="346" r:id="rId6"/>
    <p:sldId id="347" r:id="rId7"/>
    <p:sldId id="646" r:id="rId8"/>
    <p:sldId id="648" r:id="rId9"/>
    <p:sldId id="459" r:id="rId10"/>
    <p:sldId id="647" r:id="rId11"/>
    <p:sldId id="649" r:id="rId12"/>
    <p:sldId id="650" r:id="rId13"/>
    <p:sldId id="350" r:id="rId14"/>
    <p:sldId id="652" r:id="rId15"/>
    <p:sldId id="651" r:id="rId16"/>
    <p:sldId id="460" r:id="rId17"/>
    <p:sldId id="461" r:id="rId18"/>
    <p:sldId id="442" r:id="rId19"/>
    <p:sldId id="443" r:id="rId20"/>
    <p:sldId id="428" r:id="rId21"/>
    <p:sldId id="429" r:id="rId22"/>
    <p:sldId id="435" r:id="rId23"/>
    <p:sldId id="446" r:id="rId24"/>
    <p:sldId id="653" r:id="rId25"/>
    <p:sldId id="448" r:id="rId26"/>
    <p:sldId id="449" r:id="rId27"/>
    <p:sldId id="654" r:id="rId28"/>
    <p:sldId id="450" r:id="rId29"/>
    <p:sldId id="451" r:id="rId30"/>
    <p:sldId id="452" r:id="rId31"/>
    <p:sldId id="263" r:id="rId32"/>
    <p:sldId id="257" r:id="rId33"/>
    <p:sldId id="258" r:id="rId34"/>
    <p:sldId id="259" r:id="rId35"/>
    <p:sldId id="655"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6918" autoAdjust="0"/>
  </p:normalViewPr>
  <p:slideViewPr>
    <p:cSldViewPr snapToGrid="0" snapToObjects="1">
      <p:cViewPr varScale="1">
        <p:scale>
          <a:sx n="43" d="100"/>
          <a:sy n="43" d="100"/>
        </p:scale>
        <p:origin x="1944" y="5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Insult</c:v>
                </c:pt>
              </c:strCache>
            </c:strRef>
          </c:tx>
          <c:spPr>
            <a:ln w="28575" cap="rnd">
              <a:solidFill>
                <a:schemeClr val="accent1"/>
              </a:solidFill>
              <a:round/>
            </a:ln>
            <a:effectLst/>
          </c:spPr>
          <c:marker>
            <c:symbol val="none"/>
          </c:marker>
          <c:cat>
            <c:strRef>
              <c:f>Sheet1!$A$2:$A$3</c:f>
              <c:strCache>
                <c:ptCount val="2"/>
                <c:pt idx="0">
                  <c:v>Black</c:v>
                </c:pt>
                <c:pt idx="1">
                  <c:v>White</c:v>
                </c:pt>
              </c:strCache>
            </c:strRef>
          </c:cat>
          <c:val>
            <c:numRef>
              <c:f>Sheet1!$B$2:$B$3</c:f>
              <c:numCache>
                <c:formatCode>General</c:formatCode>
                <c:ptCount val="2"/>
                <c:pt idx="0">
                  <c:v>4.3</c:v>
                </c:pt>
                <c:pt idx="1">
                  <c:v>2.5</c:v>
                </c:pt>
              </c:numCache>
            </c:numRef>
          </c:val>
          <c:smooth val="0"/>
          <c:extLst>
            <c:ext xmlns:c16="http://schemas.microsoft.com/office/drawing/2014/chart" uri="{C3380CC4-5D6E-409C-BE32-E72D297353CC}">
              <c16:uniqueId val="{00000000-47B8-42E0-8799-F8604E82AB57}"/>
            </c:ext>
          </c:extLst>
        </c:ser>
        <c:ser>
          <c:idx val="1"/>
          <c:order val="1"/>
          <c:tx>
            <c:strRef>
              <c:f>Sheet1!$C$1</c:f>
              <c:strCache>
                <c:ptCount val="1"/>
                <c:pt idx="0">
                  <c:v>No Insult</c:v>
                </c:pt>
              </c:strCache>
            </c:strRef>
          </c:tx>
          <c:spPr>
            <a:ln w="28575" cap="rnd">
              <a:solidFill>
                <a:schemeClr val="accent2"/>
              </a:solidFill>
              <a:round/>
            </a:ln>
            <a:effectLst/>
          </c:spPr>
          <c:marker>
            <c:symbol val="none"/>
          </c:marker>
          <c:cat>
            <c:strRef>
              <c:f>Sheet1!$A$2:$A$3</c:f>
              <c:strCache>
                <c:ptCount val="2"/>
                <c:pt idx="0">
                  <c:v>Black</c:v>
                </c:pt>
                <c:pt idx="1">
                  <c:v>White</c:v>
                </c:pt>
              </c:strCache>
            </c:strRef>
          </c:cat>
          <c:val>
            <c:numRef>
              <c:f>Sheet1!$C$2:$C$3</c:f>
              <c:numCache>
                <c:formatCode>General</c:formatCode>
                <c:ptCount val="2"/>
                <c:pt idx="0">
                  <c:v>2.4</c:v>
                </c:pt>
                <c:pt idx="1">
                  <c:v>4.4000000000000004</c:v>
                </c:pt>
              </c:numCache>
            </c:numRef>
          </c:val>
          <c:smooth val="0"/>
          <c:extLst>
            <c:ext xmlns:c16="http://schemas.microsoft.com/office/drawing/2014/chart" uri="{C3380CC4-5D6E-409C-BE32-E72D297353CC}">
              <c16:uniqueId val="{00000001-47B8-42E0-8799-F8604E82AB57}"/>
            </c:ext>
          </c:extLst>
        </c:ser>
        <c:dLbls>
          <c:showLegendKey val="0"/>
          <c:showVal val="0"/>
          <c:showCatName val="0"/>
          <c:showSerName val="0"/>
          <c:showPercent val="0"/>
          <c:showBubbleSize val="0"/>
        </c:dLbls>
        <c:smooth val="0"/>
        <c:axId val="122788095"/>
        <c:axId val="122792255"/>
      </c:lineChart>
      <c:catAx>
        <c:axId val="1227880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2792255"/>
        <c:crosses val="autoZero"/>
        <c:auto val="1"/>
        <c:lblAlgn val="ctr"/>
        <c:lblOffset val="100"/>
        <c:noMultiLvlLbl val="0"/>
      </c:catAx>
      <c:valAx>
        <c:axId val="12279225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27880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05DB26-492C-6D4A-9A95-CFEB4BD92B61}" type="datetimeFigureOut">
              <a:rPr lang="en-US" smtClean="0"/>
              <a:t>4/29/2022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CBE710-E997-1944-B497-1BDDE2932509}" type="slidenum">
              <a:rPr lang="en-US" smtClean="0"/>
              <a:t>‹#›</a:t>
            </a:fld>
            <a:endParaRPr lang="en-US"/>
          </a:p>
        </p:txBody>
      </p:sp>
    </p:spTree>
    <p:extLst>
      <p:ext uri="{BB962C8B-B14F-4D97-AF65-F5344CB8AC3E}">
        <p14:creationId xmlns:p14="http://schemas.microsoft.com/office/powerpoint/2010/main" val="2971417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8672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400" dirty="0">
                <a:latin typeface="Calibri" charset="0"/>
                <a:ea typeface="ＭＳ Ｐゴシック" charset="0"/>
              </a:rPr>
              <a:t>Looks ME = 7 vs. 8.5</a:t>
            </a:r>
          </a:p>
          <a:p>
            <a:r>
              <a:rPr lang="en-US" sz="1400" dirty="0">
                <a:latin typeface="Calibri" charset="0"/>
                <a:ea typeface="ＭＳ Ｐゴシック" charset="0"/>
              </a:rPr>
              <a:t>Crime ME = 7.5 vs. 6</a:t>
            </a:r>
          </a:p>
        </p:txBody>
      </p:sp>
      <p:sp>
        <p:nvSpPr>
          <p:cNvPr id="28672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7546" eaLnBrk="0" hangingPunct="0">
              <a:defRPr sz="2400">
                <a:solidFill>
                  <a:schemeClr val="tx1"/>
                </a:solidFill>
                <a:latin typeface="Arial" charset="0"/>
                <a:ea typeface="ＭＳ Ｐゴシック" charset="0"/>
                <a:cs typeface="ＭＳ Ｐゴシック" charset="0"/>
              </a:defRPr>
            </a:lvl1pPr>
            <a:lvl2pPr marL="742927" indent="-285741" defTabSz="917546" eaLnBrk="0" hangingPunct="0">
              <a:defRPr sz="2400">
                <a:solidFill>
                  <a:schemeClr val="tx1"/>
                </a:solidFill>
                <a:latin typeface="Arial" charset="0"/>
                <a:ea typeface="ＭＳ Ｐゴシック" charset="0"/>
              </a:defRPr>
            </a:lvl2pPr>
            <a:lvl3pPr marL="1142965" indent="-228593" defTabSz="917546" eaLnBrk="0" hangingPunct="0">
              <a:defRPr sz="2400">
                <a:solidFill>
                  <a:schemeClr val="tx1"/>
                </a:solidFill>
                <a:latin typeface="Arial" charset="0"/>
                <a:ea typeface="ＭＳ Ｐゴシック" charset="0"/>
              </a:defRPr>
            </a:lvl3pPr>
            <a:lvl4pPr marL="1600150" indent="-228593" defTabSz="917546" eaLnBrk="0" hangingPunct="0">
              <a:defRPr sz="2400">
                <a:solidFill>
                  <a:schemeClr val="tx1"/>
                </a:solidFill>
                <a:latin typeface="Arial" charset="0"/>
                <a:ea typeface="ＭＳ Ｐゴシック" charset="0"/>
              </a:defRPr>
            </a:lvl4pPr>
            <a:lvl5pPr marL="2057336" indent="-228593" defTabSz="917546" eaLnBrk="0" hangingPunct="0">
              <a:defRPr sz="2400">
                <a:solidFill>
                  <a:schemeClr val="tx1"/>
                </a:solidFill>
                <a:latin typeface="Arial" charset="0"/>
                <a:ea typeface="ＭＳ Ｐゴシック" charset="0"/>
              </a:defRPr>
            </a:lvl5pPr>
            <a:lvl6pPr marL="2514522" indent="-228593" defTabSz="917546" eaLnBrk="0" fontAlgn="base" hangingPunct="0">
              <a:spcBef>
                <a:spcPct val="0"/>
              </a:spcBef>
              <a:spcAft>
                <a:spcPct val="0"/>
              </a:spcAft>
              <a:defRPr sz="2400">
                <a:solidFill>
                  <a:schemeClr val="tx1"/>
                </a:solidFill>
                <a:latin typeface="Arial" charset="0"/>
                <a:ea typeface="ＭＳ Ｐゴシック" charset="0"/>
              </a:defRPr>
            </a:lvl6pPr>
            <a:lvl7pPr marL="2971708" indent="-228593" defTabSz="917546" eaLnBrk="0" fontAlgn="base" hangingPunct="0">
              <a:spcBef>
                <a:spcPct val="0"/>
              </a:spcBef>
              <a:spcAft>
                <a:spcPct val="0"/>
              </a:spcAft>
              <a:defRPr sz="2400">
                <a:solidFill>
                  <a:schemeClr val="tx1"/>
                </a:solidFill>
                <a:latin typeface="Arial" charset="0"/>
                <a:ea typeface="ＭＳ Ｐゴシック" charset="0"/>
              </a:defRPr>
            </a:lvl7pPr>
            <a:lvl8pPr marL="3428894" indent="-228593" defTabSz="917546" eaLnBrk="0" fontAlgn="base" hangingPunct="0">
              <a:spcBef>
                <a:spcPct val="0"/>
              </a:spcBef>
              <a:spcAft>
                <a:spcPct val="0"/>
              </a:spcAft>
              <a:defRPr sz="2400">
                <a:solidFill>
                  <a:schemeClr val="tx1"/>
                </a:solidFill>
                <a:latin typeface="Arial" charset="0"/>
                <a:ea typeface="ＭＳ Ｐゴシック" charset="0"/>
              </a:defRPr>
            </a:lvl8pPr>
            <a:lvl9pPr marL="3886079" indent="-228593" defTabSz="91754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0FCD54B-BB95-3745-814D-24249892439E}" type="slidenum">
              <a:rPr lang="en-US" sz="1200">
                <a:latin typeface="Calibri" charset="0"/>
              </a:rPr>
              <a:pPr eaLnBrk="1" hangingPunct="1"/>
              <a:t>2</a:t>
            </a:fld>
            <a:endParaRPr lang="en-US" sz="1200">
              <a:latin typeface="Calibri"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p>
            <a:pPr defTabSz="903976" fontAlgn="base">
              <a:spcBef>
                <a:spcPct val="0"/>
              </a:spcBef>
              <a:spcAft>
                <a:spcPct val="0"/>
              </a:spcAft>
              <a:defRPr/>
            </a:pPr>
            <a:fld id="{0091D8EB-BE15-48EB-9E91-E1ECEF0A6A4A}" type="slidenum">
              <a:rPr lang="en-US">
                <a:solidFill>
                  <a:prstClr val="black"/>
                </a:solidFill>
                <a:latin typeface="Calibri" charset="0"/>
                <a:ea typeface="ＭＳ Ｐゴシック" charset="0"/>
              </a:rPr>
              <a:pPr defTabSz="903976" fontAlgn="base">
                <a:spcBef>
                  <a:spcPct val="0"/>
                </a:spcBef>
                <a:spcAft>
                  <a:spcPct val="0"/>
                </a:spcAft>
                <a:defRPr/>
              </a:pPr>
              <a:t>11</a:t>
            </a:fld>
            <a:endParaRPr lang="en-US">
              <a:solidFill>
                <a:prstClr val="black"/>
              </a:solidFill>
              <a:latin typeface="Calibri" charset="0"/>
              <a:ea typeface="ＭＳ Ｐゴシック" charset="0"/>
            </a:endParaRPr>
          </a:p>
        </p:txBody>
      </p:sp>
      <p:sp>
        <p:nvSpPr>
          <p:cNvPr id="236547" name="Rectangle 2"/>
          <p:cNvSpPr>
            <a:spLocks noGrp="1" noRot="1" noChangeAspect="1" noChangeArrowheads="1" noTextEdit="1"/>
          </p:cNvSpPr>
          <p:nvPr>
            <p:ph type="sldImg"/>
          </p:nvPr>
        </p:nvSpPr>
        <p:spPr>
          <a:xfrm>
            <a:off x="1150938" y="693738"/>
            <a:ext cx="4554537" cy="3414712"/>
          </a:xfrm>
          <a:ln/>
        </p:spPr>
      </p:sp>
      <p:sp>
        <p:nvSpPr>
          <p:cNvPr id="236548" name="Rectangle 3"/>
          <p:cNvSpPr>
            <a:spLocks noGrp="1" noChangeArrowheads="1"/>
          </p:cNvSpPr>
          <p:nvPr>
            <p:ph type="body" idx="1"/>
          </p:nvPr>
        </p:nvSpPr>
        <p:spPr>
          <a:noFill/>
          <a:ln/>
        </p:spPr>
        <p:txBody>
          <a:bodyPr/>
          <a:lstStyle/>
          <a:p>
            <a:endParaRPr lang="en-US" b="1" dirty="0"/>
          </a:p>
        </p:txBody>
      </p:sp>
    </p:spTree>
    <p:extLst>
      <p:ext uri="{BB962C8B-B14F-4D97-AF65-F5344CB8AC3E}">
        <p14:creationId xmlns:p14="http://schemas.microsoft.com/office/powerpoint/2010/main" val="3119281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4883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400" dirty="0">
              <a:latin typeface="Calibri" charset="0"/>
              <a:ea typeface="ＭＳ Ｐゴシック" charset="0"/>
            </a:endParaRPr>
          </a:p>
        </p:txBody>
      </p:sp>
      <p:sp>
        <p:nvSpPr>
          <p:cNvPr id="24883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27" indent="-285741" eaLnBrk="0" hangingPunct="0">
              <a:defRPr sz="2400">
                <a:solidFill>
                  <a:schemeClr val="tx1"/>
                </a:solidFill>
                <a:latin typeface="Arial" charset="0"/>
                <a:ea typeface="ＭＳ Ｐゴシック" charset="0"/>
              </a:defRPr>
            </a:lvl2pPr>
            <a:lvl3pPr marL="1142965" indent="-228593" eaLnBrk="0" hangingPunct="0">
              <a:defRPr sz="2400">
                <a:solidFill>
                  <a:schemeClr val="tx1"/>
                </a:solidFill>
                <a:latin typeface="Arial" charset="0"/>
                <a:ea typeface="ＭＳ Ｐゴシック" charset="0"/>
              </a:defRPr>
            </a:lvl3pPr>
            <a:lvl4pPr marL="1600150" indent="-228593" eaLnBrk="0" hangingPunct="0">
              <a:defRPr sz="2400">
                <a:solidFill>
                  <a:schemeClr val="tx1"/>
                </a:solidFill>
                <a:latin typeface="Arial" charset="0"/>
                <a:ea typeface="ＭＳ Ｐゴシック" charset="0"/>
              </a:defRPr>
            </a:lvl4pPr>
            <a:lvl5pPr marL="2057336" indent="-228593" eaLnBrk="0" hangingPunct="0">
              <a:defRPr sz="2400">
                <a:solidFill>
                  <a:schemeClr val="tx1"/>
                </a:solidFill>
                <a:latin typeface="Arial" charset="0"/>
                <a:ea typeface="ＭＳ Ｐゴシック" charset="0"/>
              </a:defRPr>
            </a:lvl5pPr>
            <a:lvl6pPr marL="2514522" indent="-228593" eaLnBrk="0" fontAlgn="base" hangingPunct="0">
              <a:spcBef>
                <a:spcPct val="0"/>
              </a:spcBef>
              <a:spcAft>
                <a:spcPct val="0"/>
              </a:spcAft>
              <a:defRPr sz="2400">
                <a:solidFill>
                  <a:schemeClr val="tx1"/>
                </a:solidFill>
                <a:latin typeface="Arial" charset="0"/>
                <a:ea typeface="ＭＳ Ｐゴシック" charset="0"/>
              </a:defRPr>
            </a:lvl6pPr>
            <a:lvl7pPr marL="2971708" indent="-228593" eaLnBrk="0" fontAlgn="base" hangingPunct="0">
              <a:spcBef>
                <a:spcPct val="0"/>
              </a:spcBef>
              <a:spcAft>
                <a:spcPct val="0"/>
              </a:spcAft>
              <a:defRPr sz="2400">
                <a:solidFill>
                  <a:schemeClr val="tx1"/>
                </a:solidFill>
                <a:latin typeface="Arial" charset="0"/>
                <a:ea typeface="ＭＳ Ｐゴシック" charset="0"/>
              </a:defRPr>
            </a:lvl7pPr>
            <a:lvl8pPr marL="3428894" indent="-228593" eaLnBrk="0" fontAlgn="base" hangingPunct="0">
              <a:spcBef>
                <a:spcPct val="0"/>
              </a:spcBef>
              <a:spcAft>
                <a:spcPct val="0"/>
              </a:spcAft>
              <a:defRPr sz="2400">
                <a:solidFill>
                  <a:schemeClr val="tx1"/>
                </a:solidFill>
                <a:latin typeface="Arial" charset="0"/>
                <a:ea typeface="ＭＳ Ｐゴシック" charset="0"/>
              </a:defRPr>
            </a:lvl8pPr>
            <a:lvl9pPr marL="3886079" indent="-228593" eaLnBrk="0" fontAlgn="base" hangingPunct="0">
              <a:spcBef>
                <a:spcPct val="0"/>
              </a:spcBef>
              <a:spcAft>
                <a:spcPct val="0"/>
              </a:spcAft>
              <a:defRPr sz="2400">
                <a:solidFill>
                  <a:schemeClr val="tx1"/>
                </a:solidFill>
                <a:latin typeface="Arial" charset="0"/>
                <a:ea typeface="ＭＳ Ｐゴシック" charset="0"/>
              </a:defRPr>
            </a:lvl9pPr>
          </a:lstStyle>
          <a:p>
            <a:pPr defTabSz="903976" eaLnBrk="1" fontAlgn="base" hangingPunct="1">
              <a:spcBef>
                <a:spcPct val="0"/>
              </a:spcBef>
              <a:spcAft>
                <a:spcPct val="0"/>
              </a:spcAft>
              <a:defRPr/>
            </a:pPr>
            <a:fld id="{8909EE5E-77BD-E549-865D-23F57121B21D}" type="slidenum">
              <a:rPr lang="en-US" sz="1200">
                <a:solidFill>
                  <a:prstClr val="black"/>
                </a:solidFill>
                <a:latin typeface="Calibri" charset="0"/>
              </a:rPr>
              <a:pPr defTabSz="903976" eaLnBrk="1" fontAlgn="base" hangingPunct="1">
                <a:spcBef>
                  <a:spcPct val="0"/>
                </a:spcBef>
                <a:spcAft>
                  <a:spcPct val="0"/>
                </a:spcAft>
                <a:defRPr/>
              </a:pPr>
              <a:t>12</a:t>
            </a:fld>
            <a:endParaRPr lang="en-US" sz="1200">
              <a:solidFill>
                <a:prstClr val="black"/>
              </a:solidFill>
              <a:latin typeface="Calibri" charset="0"/>
            </a:endParaRPr>
          </a:p>
        </p:txBody>
      </p:sp>
    </p:spTree>
    <p:extLst>
      <p:ext uri="{BB962C8B-B14F-4D97-AF65-F5344CB8AC3E}">
        <p14:creationId xmlns:p14="http://schemas.microsoft.com/office/powerpoint/2010/main" val="1072969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These means (of the levels</a:t>
            </a:r>
            <a:r>
              <a:rPr lang="en-US" baseline="0" dirty="0"/>
              <a:t> of one IV averaged across the levels of the other IV)</a:t>
            </a:r>
            <a:r>
              <a:rPr lang="en-US" dirty="0"/>
              <a:t> are called “marginal means”</a:t>
            </a:r>
          </a:p>
        </p:txBody>
      </p:sp>
      <p:sp>
        <p:nvSpPr>
          <p:cNvPr id="4" name="Slide Number Placeholder 3"/>
          <p:cNvSpPr>
            <a:spLocks noGrp="1"/>
          </p:cNvSpPr>
          <p:nvPr>
            <p:ph type="sldNum" sz="quarter" idx="10"/>
          </p:nvPr>
        </p:nvSpPr>
        <p:spPr/>
        <p:txBody>
          <a:bodyPr/>
          <a:lstStyle/>
          <a:p>
            <a:pPr defTabSz="903976" fontAlgn="base">
              <a:spcBef>
                <a:spcPct val="0"/>
              </a:spcBef>
              <a:spcAft>
                <a:spcPct val="0"/>
              </a:spcAft>
              <a:defRPr/>
            </a:pPr>
            <a:fld id="{A2529519-5D31-9D44-B0BB-FD4F1C6BC6A0}" type="slidenum">
              <a:rPr lang="en-US">
                <a:solidFill>
                  <a:prstClr val="black"/>
                </a:solidFill>
                <a:latin typeface="Calibri" charset="0"/>
                <a:ea typeface="ＭＳ Ｐゴシック" charset="0"/>
              </a:rPr>
              <a:pPr defTabSz="903976" fontAlgn="base">
                <a:spcBef>
                  <a:spcPct val="0"/>
                </a:spcBef>
                <a:spcAft>
                  <a:spcPct val="0"/>
                </a:spcAft>
                <a:defRPr/>
              </a:pPr>
              <a:t>13</a:t>
            </a:fld>
            <a:endParaRPr lang="en-US">
              <a:solidFill>
                <a:prstClr val="black"/>
              </a:solidFill>
              <a:latin typeface="Calibri" charset="0"/>
              <a:ea typeface="ＭＳ Ｐゴシック" charset="0"/>
            </a:endParaRPr>
          </a:p>
        </p:txBody>
      </p:sp>
    </p:spTree>
    <p:extLst>
      <p:ext uri="{BB962C8B-B14F-4D97-AF65-F5344CB8AC3E}">
        <p14:creationId xmlns:p14="http://schemas.microsoft.com/office/powerpoint/2010/main" val="93008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03976" fontAlgn="base">
              <a:spcBef>
                <a:spcPct val="0"/>
              </a:spcBef>
              <a:spcAft>
                <a:spcPct val="0"/>
              </a:spcAft>
              <a:defRPr/>
            </a:pPr>
            <a:fld id="{A2529519-5D31-9D44-B0BB-FD4F1C6BC6A0}" type="slidenum">
              <a:rPr lang="en-US">
                <a:solidFill>
                  <a:prstClr val="black"/>
                </a:solidFill>
                <a:latin typeface="Calibri" charset="0"/>
                <a:ea typeface="ＭＳ Ｐゴシック" charset="0"/>
              </a:rPr>
              <a:pPr defTabSz="903976" fontAlgn="base">
                <a:spcBef>
                  <a:spcPct val="0"/>
                </a:spcBef>
                <a:spcAft>
                  <a:spcPct val="0"/>
                </a:spcAft>
                <a:defRPr/>
              </a:pPr>
              <a:t>14</a:t>
            </a:fld>
            <a:endParaRPr lang="en-US">
              <a:solidFill>
                <a:prstClr val="black"/>
              </a:solidFill>
              <a:latin typeface="Calibri" charset="0"/>
              <a:ea typeface="ＭＳ Ｐゴシック" charset="0"/>
            </a:endParaRPr>
          </a:p>
        </p:txBody>
      </p:sp>
    </p:spTree>
    <p:extLst>
      <p:ext uri="{BB962C8B-B14F-4D97-AF65-F5344CB8AC3E}">
        <p14:creationId xmlns:p14="http://schemas.microsoft.com/office/powerpoint/2010/main" val="2766937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Slide Image Placeholder 1"/>
          <p:cNvSpPr>
            <a:spLocks noGrp="1" noRot="1" noChangeAspect="1" noTextEdit="1"/>
          </p:cNvSpPr>
          <p:nvPr>
            <p:ph type="sldImg"/>
          </p:nvPr>
        </p:nvSpPr>
        <p:spPr bwMode="auto">
          <a:xfrm>
            <a:off x="1150938" y="692150"/>
            <a:ext cx="4554537" cy="34163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5293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400" dirty="0">
              <a:latin typeface="Arial"/>
              <a:ea typeface="ＭＳ Ｐゴシック" charset="0"/>
              <a:cs typeface="Arial"/>
            </a:endParaRPr>
          </a:p>
        </p:txBody>
      </p:sp>
      <p:sp>
        <p:nvSpPr>
          <p:cNvPr id="25293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27" indent="-285741" eaLnBrk="0" hangingPunct="0">
              <a:defRPr sz="2400">
                <a:solidFill>
                  <a:schemeClr val="tx1"/>
                </a:solidFill>
                <a:latin typeface="Arial" charset="0"/>
                <a:ea typeface="ＭＳ Ｐゴシック" charset="0"/>
              </a:defRPr>
            </a:lvl2pPr>
            <a:lvl3pPr marL="1142965" indent="-228593" eaLnBrk="0" hangingPunct="0">
              <a:defRPr sz="2400">
                <a:solidFill>
                  <a:schemeClr val="tx1"/>
                </a:solidFill>
                <a:latin typeface="Arial" charset="0"/>
                <a:ea typeface="ＭＳ Ｐゴシック" charset="0"/>
              </a:defRPr>
            </a:lvl3pPr>
            <a:lvl4pPr marL="1600150" indent="-228593" eaLnBrk="0" hangingPunct="0">
              <a:defRPr sz="2400">
                <a:solidFill>
                  <a:schemeClr val="tx1"/>
                </a:solidFill>
                <a:latin typeface="Arial" charset="0"/>
                <a:ea typeface="ＭＳ Ｐゴシック" charset="0"/>
              </a:defRPr>
            </a:lvl4pPr>
            <a:lvl5pPr marL="2057336" indent="-228593" eaLnBrk="0" hangingPunct="0">
              <a:defRPr sz="2400">
                <a:solidFill>
                  <a:schemeClr val="tx1"/>
                </a:solidFill>
                <a:latin typeface="Arial" charset="0"/>
                <a:ea typeface="ＭＳ Ｐゴシック" charset="0"/>
              </a:defRPr>
            </a:lvl5pPr>
            <a:lvl6pPr marL="2514522" indent="-228593" eaLnBrk="0" fontAlgn="base" hangingPunct="0">
              <a:spcBef>
                <a:spcPct val="0"/>
              </a:spcBef>
              <a:spcAft>
                <a:spcPct val="0"/>
              </a:spcAft>
              <a:defRPr sz="2400">
                <a:solidFill>
                  <a:schemeClr val="tx1"/>
                </a:solidFill>
                <a:latin typeface="Arial" charset="0"/>
                <a:ea typeface="ＭＳ Ｐゴシック" charset="0"/>
              </a:defRPr>
            </a:lvl6pPr>
            <a:lvl7pPr marL="2971708" indent="-228593" eaLnBrk="0" fontAlgn="base" hangingPunct="0">
              <a:spcBef>
                <a:spcPct val="0"/>
              </a:spcBef>
              <a:spcAft>
                <a:spcPct val="0"/>
              </a:spcAft>
              <a:defRPr sz="2400">
                <a:solidFill>
                  <a:schemeClr val="tx1"/>
                </a:solidFill>
                <a:latin typeface="Arial" charset="0"/>
                <a:ea typeface="ＭＳ Ｐゴシック" charset="0"/>
              </a:defRPr>
            </a:lvl7pPr>
            <a:lvl8pPr marL="3428894" indent="-228593" eaLnBrk="0" fontAlgn="base" hangingPunct="0">
              <a:spcBef>
                <a:spcPct val="0"/>
              </a:spcBef>
              <a:spcAft>
                <a:spcPct val="0"/>
              </a:spcAft>
              <a:defRPr sz="2400">
                <a:solidFill>
                  <a:schemeClr val="tx1"/>
                </a:solidFill>
                <a:latin typeface="Arial" charset="0"/>
                <a:ea typeface="ＭＳ Ｐゴシック" charset="0"/>
              </a:defRPr>
            </a:lvl8pPr>
            <a:lvl9pPr marL="3886079" indent="-228593" eaLnBrk="0" fontAlgn="base" hangingPunct="0">
              <a:spcBef>
                <a:spcPct val="0"/>
              </a:spcBef>
              <a:spcAft>
                <a:spcPct val="0"/>
              </a:spcAft>
              <a:defRPr sz="2400">
                <a:solidFill>
                  <a:schemeClr val="tx1"/>
                </a:solidFill>
                <a:latin typeface="Arial" charset="0"/>
                <a:ea typeface="ＭＳ Ｐゴシック" charset="0"/>
              </a:defRPr>
            </a:lvl9pPr>
          </a:lstStyle>
          <a:p>
            <a:pPr defTabSz="903976" eaLnBrk="1" fontAlgn="base" hangingPunct="1">
              <a:spcBef>
                <a:spcPct val="0"/>
              </a:spcBef>
              <a:spcAft>
                <a:spcPct val="0"/>
              </a:spcAft>
              <a:defRPr/>
            </a:pPr>
            <a:fld id="{815D47C5-EBA2-B34B-82D5-92D978D9D5F3}" type="slidenum">
              <a:rPr lang="en-US" sz="1200">
                <a:solidFill>
                  <a:prstClr val="black"/>
                </a:solidFill>
                <a:latin typeface="Calibri" charset="0"/>
              </a:rPr>
              <a:pPr defTabSz="903976" eaLnBrk="1" fontAlgn="base" hangingPunct="1">
                <a:spcBef>
                  <a:spcPct val="0"/>
                </a:spcBef>
                <a:spcAft>
                  <a:spcPct val="0"/>
                </a:spcAft>
                <a:defRPr/>
              </a:pPr>
              <a:t>15</a:t>
            </a:fld>
            <a:endParaRPr lang="en-US" sz="1200">
              <a:solidFill>
                <a:prstClr val="black"/>
              </a:solidFill>
              <a:latin typeface="Calibri" charset="0"/>
            </a:endParaRPr>
          </a:p>
        </p:txBody>
      </p:sp>
    </p:spTree>
    <p:extLst>
      <p:ext uri="{BB962C8B-B14F-4D97-AF65-F5344CB8AC3E}">
        <p14:creationId xmlns:p14="http://schemas.microsoft.com/office/powerpoint/2010/main" val="10877879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p:spPr>
        <p:txBody>
          <a:bodyPr/>
          <a:lstStyle/>
          <a:p>
            <a:pPr defTabSz="903976" fontAlgn="base">
              <a:spcBef>
                <a:spcPct val="0"/>
              </a:spcBef>
              <a:spcAft>
                <a:spcPct val="0"/>
              </a:spcAft>
              <a:defRPr/>
            </a:pPr>
            <a:fld id="{705CD655-6778-4916-B1F9-565233A1539E}" type="slidenum">
              <a:rPr lang="en-US">
                <a:solidFill>
                  <a:prstClr val="black"/>
                </a:solidFill>
                <a:latin typeface="Calibri" charset="0"/>
                <a:ea typeface="ＭＳ Ｐゴシック" charset="0"/>
              </a:rPr>
              <a:pPr defTabSz="903976" fontAlgn="base">
                <a:spcBef>
                  <a:spcPct val="0"/>
                </a:spcBef>
                <a:spcAft>
                  <a:spcPct val="0"/>
                </a:spcAft>
                <a:defRPr/>
              </a:pPr>
              <a:t>16</a:t>
            </a:fld>
            <a:endParaRPr lang="en-US">
              <a:solidFill>
                <a:prstClr val="black"/>
              </a:solidFill>
              <a:latin typeface="Calibri" charset="0"/>
              <a:ea typeface="ＭＳ Ｐゴシック" charset="0"/>
            </a:endParaRPr>
          </a:p>
        </p:txBody>
      </p:sp>
      <p:sp>
        <p:nvSpPr>
          <p:cNvPr id="250883" name="Rectangle 2"/>
          <p:cNvSpPr>
            <a:spLocks noGrp="1" noRot="1" noChangeAspect="1" noChangeArrowheads="1" noTextEdit="1"/>
          </p:cNvSpPr>
          <p:nvPr>
            <p:ph type="sldImg"/>
          </p:nvPr>
        </p:nvSpPr>
        <p:spPr>
          <a:xfrm>
            <a:off x="1150938" y="693738"/>
            <a:ext cx="4554537" cy="3414712"/>
          </a:xfrm>
          <a:ln/>
        </p:spPr>
      </p:sp>
      <p:sp>
        <p:nvSpPr>
          <p:cNvPr id="250884" name="Rectangle 3"/>
          <p:cNvSpPr>
            <a:spLocks noGrp="1" noChangeArrowheads="1"/>
          </p:cNvSpPr>
          <p:nvPr>
            <p:ph type="body" idx="1"/>
          </p:nvPr>
        </p:nvSpPr>
        <p:spPr>
          <a:noFill/>
          <a:ln/>
        </p:spPr>
        <p:txBody>
          <a:bodyPr/>
          <a:lstStyle/>
          <a:p>
            <a:endParaRPr lang="en-US" b="1" dirty="0"/>
          </a:p>
          <a:p>
            <a:endParaRPr lang="en-US" dirty="0"/>
          </a:p>
        </p:txBody>
      </p:sp>
    </p:spTree>
    <p:extLst>
      <p:ext uri="{BB962C8B-B14F-4D97-AF65-F5344CB8AC3E}">
        <p14:creationId xmlns:p14="http://schemas.microsoft.com/office/powerpoint/2010/main" val="33699239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defTabSz="903976" fontAlgn="base">
              <a:spcBef>
                <a:spcPct val="0"/>
              </a:spcBef>
              <a:spcAft>
                <a:spcPct val="0"/>
              </a:spcAft>
              <a:defRPr/>
            </a:pPr>
            <a:fld id="{EFF1978A-521B-A742-8936-3B455AAC71D2}" type="slidenum">
              <a:rPr lang="en-US">
                <a:solidFill>
                  <a:prstClr val="black"/>
                </a:solidFill>
                <a:latin typeface="Calibri" charset="0"/>
                <a:ea typeface="ＭＳ Ｐゴシック" charset="0"/>
              </a:rPr>
              <a:pPr defTabSz="903976" fontAlgn="base">
                <a:spcBef>
                  <a:spcPct val="0"/>
                </a:spcBef>
                <a:spcAft>
                  <a:spcPct val="0"/>
                </a:spcAft>
                <a:defRPr/>
              </a:pPr>
              <a:t>20</a:t>
            </a:fld>
            <a:endParaRPr lang="en-US">
              <a:solidFill>
                <a:prstClr val="black"/>
              </a:solidFill>
              <a:latin typeface="Calibri" charset="0"/>
              <a:ea typeface="ＭＳ Ｐゴシック" charset="0"/>
            </a:endParaRPr>
          </a:p>
        </p:txBody>
      </p:sp>
    </p:spTree>
    <p:extLst>
      <p:ext uri="{BB962C8B-B14F-4D97-AF65-F5344CB8AC3E}">
        <p14:creationId xmlns:p14="http://schemas.microsoft.com/office/powerpoint/2010/main" val="20300161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4883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400" dirty="0">
              <a:latin typeface="Calibri" charset="0"/>
              <a:ea typeface="ＭＳ Ｐゴシック" charset="0"/>
            </a:endParaRPr>
          </a:p>
        </p:txBody>
      </p:sp>
      <p:sp>
        <p:nvSpPr>
          <p:cNvPr id="24883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27" indent="-285741" eaLnBrk="0" hangingPunct="0">
              <a:defRPr sz="2400">
                <a:solidFill>
                  <a:schemeClr val="tx1"/>
                </a:solidFill>
                <a:latin typeface="Arial" charset="0"/>
                <a:ea typeface="ＭＳ Ｐゴシック" charset="0"/>
              </a:defRPr>
            </a:lvl2pPr>
            <a:lvl3pPr marL="1142965" indent="-228593" eaLnBrk="0" hangingPunct="0">
              <a:defRPr sz="2400">
                <a:solidFill>
                  <a:schemeClr val="tx1"/>
                </a:solidFill>
                <a:latin typeface="Arial" charset="0"/>
                <a:ea typeface="ＭＳ Ｐゴシック" charset="0"/>
              </a:defRPr>
            </a:lvl3pPr>
            <a:lvl4pPr marL="1600150" indent="-228593" eaLnBrk="0" hangingPunct="0">
              <a:defRPr sz="2400">
                <a:solidFill>
                  <a:schemeClr val="tx1"/>
                </a:solidFill>
                <a:latin typeface="Arial" charset="0"/>
                <a:ea typeface="ＭＳ Ｐゴシック" charset="0"/>
              </a:defRPr>
            </a:lvl4pPr>
            <a:lvl5pPr marL="2057336" indent="-228593" eaLnBrk="0" hangingPunct="0">
              <a:defRPr sz="2400">
                <a:solidFill>
                  <a:schemeClr val="tx1"/>
                </a:solidFill>
                <a:latin typeface="Arial" charset="0"/>
                <a:ea typeface="ＭＳ Ｐゴシック" charset="0"/>
              </a:defRPr>
            </a:lvl5pPr>
            <a:lvl6pPr marL="2514522" indent="-228593" eaLnBrk="0" fontAlgn="base" hangingPunct="0">
              <a:spcBef>
                <a:spcPct val="0"/>
              </a:spcBef>
              <a:spcAft>
                <a:spcPct val="0"/>
              </a:spcAft>
              <a:defRPr sz="2400">
                <a:solidFill>
                  <a:schemeClr val="tx1"/>
                </a:solidFill>
                <a:latin typeface="Arial" charset="0"/>
                <a:ea typeface="ＭＳ Ｐゴシック" charset="0"/>
              </a:defRPr>
            </a:lvl6pPr>
            <a:lvl7pPr marL="2971708" indent="-228593" eaLnBrk="0" fontAlgn="base" hangingPunct="0">
              <a:spcBef>
                <a:spcPct val="0"/>
              </a:spcBef>
              <a:spcAft>
                <a:spcPct val="0"/>
              </a:spcAft>
              <a:defRPr sz="2400">
                <a:solidFill>
                  <a:schemeClr val="tx1"/>
                </a:solidFill>
                <a:latin typeface="Arial" charset="0"/>
                <a:ea typeface="ＭＳ Ｐゴシック" charset="0"/>
              </a:defRPr>
            </a:lvl7pPr>
            <a:lvl8pPr marL="3428894" indent="-228593" eaLnBrk="0" fontAlgn="base" hangingPunct="0">
              <a:spcBef>
                <a:spcPct val="0"/>
              </a:spcBef>
              <a:spcAft>
                <a:spcPct val="0"/>
              </a:spcAft>
              <a:defRPr sz="2400">
                <a:solidFill>
                  <a:schemeClr val="tx1"/>
                </a:solidFill>
                <a:latin typeface="Arial" charset="0"/>
                <a:ea typeface="ＭＳ Ｐゴシック" charset="0"/>
              </a:defRPr>
            </a:lvl8pPr>
            <a:lvl9pPr marL="3886079" indent="-228593" eaLnBrk="0" fontAlgn="base" hangingPunct="0">
              <a:spcBef>
                <a:spcPct val="0"/>
              </a:spcBef>
              <a:spcAft>
                <a:spcPct val="0"/>
              </a:spcAft>
              <a:defRPr sz="2400">
                <a:solidFill>
                  <a:schemeClr val="tx1"/>
                </a:solidFill>
                <a:latin typeface="Arial" charset="0"/>
                <a:ea typeface="ＭＳ Ｐゴシック" charset="0"/>
              </a:defRPr>
            </a:lvl9pPr>
          </a:lstStyle>
          <a:p>
            <a:pPr defTabSz="903976" eaLnBrk="1" fontAlgn="base" hangingPunct="1">
              <a:spcBef>
                <a:spcPct val="0"/>
              </a:spcBef>
              <a:spcAft>
                <a:spcPct val="0"/>
              </a:spcAft>
              <a:defRPr/>
            </a:pPr>
            <a:fld id="{8909EE5E-77BD-E549-865D-23F57121B21D}" type="slidenum">
              <a:rPr lang="en-US" sz="1200">
                <a:solidFill>
                  <a:prstClr val="black"/>
                </a:solidFill>
                <a:latin typeface="Calibri" charset="0"/>
              </a:rPr>
              <a:pPr defTabSz="903976" eaLnBrk="1" fontAlgn="base" hangingPunct="1">
                <a:spcBef>
                  <a:spcPct val="0"/>
                </a:spcBef>
                <a:spcAft>
                  <a:spcPct val="0"/>
                </a:spcAft>
                <a:defRPr/>
              </a:pPr>
              <a:t>21</a:t>
            </a:fld>
            <a:endParaRPr lang="en-US" sz="1200">
              <a:solidFill>
                <a:prstClr val="black"/>
              </a:solidFill>
              <a:latin typeface="Calibri" charset="0"/>
            </a:endParaRPr>
          </a:p>
        </p:txBody>
      </p:sp>
    </p:spTree>
    <p:extLst>
      <p:ext uri="{BB962C8B-B14F-4D97-AF65-F5344CB8AC3E}">
        <p14:creationId xmlns:p14="http://schemas.microsoft.com/office/powerpoint/2010/main" val="1012399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Slide Image Placeholder 1"/>
          <p:cNvSpPr>
            <a:spLocks noGrp="1" noRot="1" noChangeAspect="1" noTextEdit="1"/>
          </p:cNvSpPr>
          <p:nvPr>
            <p:ph type="sldImg"/>
          </p:nvPr>
        </p:nvSpPr>
        <p:spPr bwMode="auto">
          <a:xfrm>
            <a:off x="1150938" y="692150"/>
            <a:ext cx="4554537" cy="34163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5293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400" dirty="0">
              <a:latin typeface="Arial"/>
              <a:ea typeface="ＭＳ Ｐゴシック" charset="0"/>
              <a:cs typeface="Arial"/>
            </a:endParaRPr>
          </a:p>
        </p:txBody>
      </p:sp>
      <p:sp>
        <p:nvSpPr>
          <p:cNvPr id="25293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27" indent="-285741" eaLnBrk="0" hangingPunct="0">
              <a:defRPr sz="2400">
                <a:solidFill>
                  <a:schemeClr val="tx1"/>
                </a:solidFill>
                <a:latin typeface="Arial" charset="0"/>
                <a:ea typeface="ＭＳ Ｐゴシック" charset="0"/>
              </a:defRPr>
            </a:lvl2pPr>
            <a:lvl3pPr marL="1142965" indent="-228593" eaLnBrk="0" hangingPunct="0">
              <a:defRPr sz="2400">
                <a:solidFill>
                  <a:schemeClr val="tx1"/>
                </a:solidFill>
                <a:latin typeface="Arial" charset="0"/>
                <a:ea typeface="ＭＳ Ｐゴシック" charset="0"/>
              </a:defRPr>
            </a:lvl3pPr>
            <a:lvl4pPr marL="1600150" indent="-228593" eaLnBrk="0" hangingPunct="0">
              <a:defRPr sz="2400">
                <a:solidFill>
                  <a:schemeClr val="tx1"/>
                </a:solidFill>
                <a:latin typeface="Arial" charset="0"/>
                <a:ea typeface="ＭＳ Ｐゴシック" charset="0"/>
              </a:defRPr>
            </a:lvl4pPr>
            <a:lvl5pPr marL="2057336" indent="-228593" eaLnBrk="0" hangingPunct="0">
              <a:defRPr sz="2400">
                <a:solidFill>
                  <a:schemeClr val="tx1"/>
                </a:solidFill>
                <a:latin typeface="Arial" charset="0"/>
                <a:ea typeface="ＭＳ Ｐゴシック" charset="0"/>
              </a:defRPr>
            </a:lvl5pPr>
            <a:lvl6pPr marL="2514522" indent="-228593" eaLnBrk="0" fontAlgn="base" hangingPunct="0">
              <a:spcBef>
                <a:spcPct val="0"/>
              </a:spcBef>
              <a:spcAft>
                <a:spcPct val="0"/>
              </a:spcAft>
              <a:defRPr sz="2400">
                <a:solidFill>
                  <a:schemeClr val="tx1"/>
                </a:solidFill>
                <a:latin typeface="Arial" charset="0"/>
                <a:ea typeface="ＭＳ Ｐゴシック" charset="0"/>
              </a:defRPr>
            </a:lvl6pPr>
            <a:lvl7pPr marL="2971708" indent="-228593" eaLnBrk="0" fontAlgn="base" hangingPunct="0">
              <a:spcBef>
                <a:spcPct val="0"/>
              </a:spcBef>
              <a:spcAft>
                <a:spcPct val="0"/>
              </a:spcAft>
              <a:defRPr sz="2400">
                <a:solidFill>
                  <a:schemeClr val="tx1"/>
                </a:solidFill>
                <a:latin typeface="Arial" charset="0"/>
                <a:ea typeface="ＭＳ Ｐゴシック" charset="0"/>
              </a:defRPr>
            </a:lvl7pPr>
            <a:lvl8pPr marL="3428894" indent="-228593" eaLnBrk="0" fontAlgn="base" hangingPunct="0">
              <a:spcBef>
                <a:spcPct val="0"/>
              </a:spcBef>
              <a:spcAft>
                <a:spcPct val="0"/>
              </a:spcAft>
              <a:defRPr sz="2400">
                <a:solidFill>
                  <a:schemeClr val="tx1"/>
                </a:solidFill>
                <a:latin typeface="Arial" charset="0"/>
                <a:ea typeface="ＭＳ Ｐゴシック" charset="0"/>
              </a:defRPr>
            </a:lvl8pPr>
            <a:lvl9pPr marL="3886079" indent="-228593" eaLnBrk="0" fontAlgn="base" hangingPunct="0">
              <a:spcBef>
                <a:spcPct val="0"/>
              </a:spcBef>
              <a:spcAft>
                <a:spcPct val="0"/>
              </a:spcAft>
              <a:defRPr sz="2400">
                <a:solidFill>
                  <a:schemeClr val="tx1"/>
                </a:solidFill>
                <a:latin typeface="Arial" charset="0"/>
                <a:ea typeface="ＭＳ Ｐゴシック" charset="0"/>
              </a:defRPr>
            </a:lvl9pPr>
          </a:lstStyle>
          <a:p>
            <a:pPr defTabSz="903976" eaLnBrk="1" fontAlgn="base" hangingPunct="1">
              <a:spcBef>
                <a:spcPct val="0"/>
              </a:spcBef>
              <a:spcAft>
                <a:spcPct val="0"/>
              </a:spcAft>
              <a:defRPr/>
            </a:pPr>
            <a:fld id="{815D47C5-EBA2-B34B-82D5-92D978D9D5F3}" type="slidenum">
              <a:rPr lang="en-US" sz="1200">
                <a:solidFill>
                  <a:prstClr val="black"/>
                </a:solidFill>
                <a:latin typeface="Calibri" charset="0"/>
              </a:rPr>
              <a:pPr defTabSz="903976" eaLnBrk="1" fontAlgn="base" hangingPunct="1">
                <a:spcBef>
                  <a:spcPct val="0"/>
                </a:spcBef>
                <a:spcAft>
                  <a:spcPct val="0"/>
                </a:spcAft>
                <a:defRPr/>
              </a:pPr>
              <a:t>22</a:t>
            </a:fld>
            <a:endParaRPr lang="en-US" sz="1200">
              <a:solidFill>
                <a:prstClr val="black"/>
              </a:solidFill>
              <a:latin typeface="Calibri" charset="0"/>
            </a:endParaRPr>
          </a:p>
        </p:txBody>
      </p:sp>
    </p:spTree>
    <p:extLst>
      <p:ext uri="{BB962C8B-B14F-4D97-AF65-F5344CB8AC3E}">
        <p14:creationId xmlns:p14="http://schemas.microsoft.com/office/powerpoint/2010/main" val="19740641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Slide Image Placeholder 1"/>
          <p:cNvSpPr>
            <a:spLocks noGrp="1" noRot="1" noChangeAspect="1" noTextEdit="1"/>
          </p:cNvSpPr>
          <p:nvPr>
            <p:ph type="sldImg"/>
          </p:nvPr>
        </p:nvSpPr>
        <p:spPr>
          <a:xfrm>
            <a:off x="1150938" y="693738"/>
            <a:ext cx="4554537" cy="3414712"/>
          </a:xfrm>
          <a:ln/>
        </p:spPr>
      </p:sp>
      <p:sp>
        <p:nvSpPr>
          <p:cNvPr id="309251" name="Notes Placeholder 2"/>
          <p:cNvSpPr>
            <a:spLocks noGrp="1"/>
          </p:cNvSpPr>
          <p:nvPr>
            <p:ph type="body" idx="1"/>
          </p:nvPr>
        </p:nvSpPr>
        <p:spPr>
          <a:noFill/>
          <a:ln/>
        </p:spPr>
        <p:txBody>
          <a:bodyPr/>
          <a:lstStyle/>
          <a:p>
            <a:r>
              <a:rPr lang="en-US" dirty="0"/>
              <a:t>This one tests for the simple effects of SE in the low and high looming conditions. As you can see, there is not a difference b/t high and low SE in the LOW looming condition, but there is a difference b/t the high and low SE conditions within the HIGH looming condition.</a:t>
            </a:r>
          </a:p>
        </p:txBody>
      </p:sp>
      <p:sp>
        <p:nvSpPr>
          <p:cNvPr id="309252" name="Slide Number Placeholder 3"/>
          <p:cNvSpPr>
            <a:spLocks noGrp="1"/>
          </p:cNvSpPr>
          <p:nvPr>
            <p:ph type="sldNum" sz="quarter" idx="5"/>
          </p:nvPr>
        </p:nvSpPr>
        <p:spPr>
          <a:noFill/>
        </p:spPr>
        <p:txBody>
          <a:bodyPr/>
          <a:lstStyle/>
          <a:p>
            <a:pPr defTabSz="903976" fontAlgn="base">
              <a:spcBef>
                <a:spcPct val="0"/>
              </a:spcBef>
              <a:spcAft>
                <a:spcPct val="0"/>
              </a:spcAft>
              <a:defRPr/>
            </a:pPr>
            <a:fld id="{99D74292-AF8C-4D1B-A419-4398DC106BC1}" type="slidenum">
              <a:rPr lang="en-US">
                <a:solidFill>
                  <a:prstClr val="black"/>
                </a:solidFill>
                <a:latin typeface="Calibri" charset="0"/>
                <a:ea typeface="ＭＳ Ｐゴシック" charset="0"/>
              </a:rPr>
              <a:pPr defTabSz="903976" fontAlgn="base">
                <a:spcBef>
                  <a:spcPct val="0"/>
                </a:spcBef>
                <a:spcAft>
                  <a:spcPct val="0"/>
                </a:spcAft>
                <a:defRPr/>
              </a:pPr>
              <a:t>23</a:t>
            </a:fld>
            <a:endParaRPr lang="en-US">
              <a:solidFill>
                <a:prstClr val="black"/>
              </a:solidFill>
              <a:latin typeface="Calibri" charset="0"/>
              <a:ea typeface="ＭＳ Ｐゴシック" charset="0"/>
            </a:endParaRPr>
          </a:p>
        </p:txBody>
      </p:sp>
    </p:spTree>
    <p:extLst>
      <p:ext uri="{BB962C8B-B14F-4D97-AF65-F5344CB8AC3E}">
        <p14:creationId xmlns:p14="http://schemas.microsoft.com/office/powerpoint/2010/main" val="2642026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Reject ME = 95 v. 107</a:t>
            </a:r>
          </a:p>
          <a:p>
            <a:r>
              <a:rPr lang="en-US" dirty="0"/>
              <a:t>Target ME = 95.5 v. 106.5</a:t>
            </a:r>
          </a:p>
        </p:txBody>
      </p:sp>
      <p:sp>
        <p:nvSpPr>
          <p:cNvPr id="4" name="Slide Number Placeholder 3"/>
          <p:cNvSpPr>
            <a:spLocks noGrp="1"/>
          </p:cNvSpPr>
          <p:nvPr>
            <p:ph type="sldNum" sz="quarter" idx="10"/>
          </p:nvPr>
        </p:nvSpPr>
        <p:spPr/>
        <p:txBody>
          <a:bodyPr/>
          <a:lstStyle/>
          <a:p>
            <a:fld id="{EFF1978A-521B-A742-8936-3B455AAC71D2}" type="slidenum">
              <a:rPr lang="en-US" smtClean="0"/>
              <a:pPr/>
              <a:t>3</a:t>
            </a:fld>
            <a:endParaRPr lang="en-US"/>
          </a:p>
        </p:txBody>
      </p:sp>
    </p:spTree>
    <p:extLst>
      <p:ext uri="{BB962C8B-B14F-4D97-AF65-F5344CB8AC3E}">
        <p14:creationId xmlns:p14="http://schemas.microsoft.com/office/powerpoint/2010/main" val="33080774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Slide Image Placeholder 1"/>
          <p:cNvSpPr>
            <a:spLocks noGrp="1" noRot="1" noChangeAspect="1" noTextEdit="1"/>
          </p:cNvSpPr>
          <p:nvPr>
            <p:ph type="sldImg"/>
          </p:nvPr>
        </p:nvSpPr>
        <p:spPr>
          <a:xfrm>
            <a:off x="1150938" y="693738"/>
            <a:ext cx="4554537" cy="3414712"/>
          </a:xfrm>
          <a:ln/>
        </p:spPr>
      </p:sp>
      <p:sp>
        <p:nvSpPr>
          <p:cNvPr id="309251" name="Notes Placeholder 2"/>
          <p:cNvSpPr>
            <a:spLocks noGrp="1"/>
          </p:cNvSpPr>
          <p:nvPr>
            <p:ph type="body" idx="1"/>
          </p:nvPr>
        </p:nvSpPr>
        <p:spPr>
          <a:noFill/>
          <a:ln/>
        </p:spPr>
        <p:txBody>
          <a:bodyPr/>
          <a:lstStyle/>
          <a:p>
            <a:r>
              <a:rPr lang="en-US" dirty="0"/>
              <a:t>This one tests for the simple effects of SE in the low and high looming conditions. As you can see, there is not a difference b/t high and low SE in the LOW looming condition, but there is a difference b/t the high and low SE conditions within the HIGH looming condition.</a:t>
            </a:r>
          </a:p>
        </p:txBody>
      </p:sp>
      <p:sp>
        <p:nvSpPr>
          <p:cNvPr id="309252" name="Slide Number Placeholder 3"/>
          <p:cNvSpPr>
            <a:spLocks noGrp="1"/>
          </p:cNvSpPr>
          <p:nvPr>
            <p:ph type="sldNum" sz="quarter" idx="5"/>
          </p:nvPr>
        </p:nvSpPr>
        <p:spPr>
          <a:noFill/>
        </p:spPr>
        <p:txBody>
          <a:bodyPr/>
          <a:lstStyle/>
          <a:p>
            <a:pPr defTabSz="903976" fontAlgn="base">
              <a:spcBef>
                <a:spcPct val="0"/>
              </a:spcBef>
              <a:spcAft>
                <a:spcPct val="0"/>
              </a:spcAft>
              <a:defRPr/>
            </a:pPr>
            <a:fld id="{99D74292-AF8C-4D1B-A419-4398DC106BC1}" type="slidenum">
              <a:rPr lang="en-US">
                <a:solidFill>
                  <a:prstClr val="black"/>
                </a:solidFill>
                <a:latin typeface="Calibri" charset="0"/>
                <a:ea typeface="ＭＳ Ｐゴシック" charset="0"/>
              </a:rPr>
              <a:pPr defTabSz="903976" fontAlgn="base">
                <a:spcBef>
                  <a:spcPct val="0"/>
                </a:spcBef>
                <a:spcAft>
                  <a:spcPct val="0"/>
                </a:spcAft>
                <a:defRPr/>
              </a:pPr>
              <a:t>24</a:t>
            </a:fld>
            <a:endParaRPr lang="en-US">
              <a:solidFill>
                <a:prstClr val="black"/>
              </a:solidFill>
              <a:latin typeface="Calibri" charset="0"/>
              <a:ea typeface="ＭＳ Ｐゴシック" charset="0"/>
            </a:endParaRPr>
          </a:p>
        </p:txBody>
      </p:sp>
    </p:spTree>
    <p:extLst>
      <p:ext uri="{BB962C8B-B14F-4D97-AF65-F5344CB8AC3E}">
        <p14:creationId xmlns:p14="http://schemas.microsoft.com/office/powerpoint/2010/main" val="15389027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03976" fontAlgn="base">
              <a:spcBef>
                <a:spcPct val="0"/>
              </a:spcBef>
              <a:spcAft>
                <a:spcPct val="0"/>
              </a:spcAft>
              <a:defRPr/>
            </a:pPr>
            <a:fld id="{EFF1978A-521B-A742-8936-3B455AAC71D2}" type="slidenum">
              <a:rPr lang="en-US">
                <a:solidFill>
                  <a:prstClr val="black"/>
                </a:solidFill>
                <a:latin typeface="Calibri" charset="0"/>
                <a:ea typeface="ＭＳ Ｐゴシック" charset="0"/>
              </a:rPr>
              <a:pPr defTabSz="903976" fontAlgn="base">
                <a:spcBef>
                  <a:spcPct val="0"/>
                </a:spcBef>
                <a:spcAft>
                  <a:spcPct val="0"/>
                </a:spcAft>
                <a:defRPr/>
              </a:pPr>
              <a:t>25</a:t>
            </a:fld>
            <a:endParaRPr lang="en-US">
              <a:solidFill>
                <a:prstClr val="black"/>
              </a:solidFill>
              <a:latin typeface="Calibri" charset="0"/>
              <a:ea typeface="ＭＳ Ｐゴシック" charset="0"/>
            </a:endParaRPr>
          </a:p>
        </p:txBody>
      </p:sp>
    </p:spTree>
    <p:extLst>
      <p:ext uri="{BB962C8B-B14F-4D97-AF65-F5344CB8AC3E}">
        <p14:creationId xmlns:p14="http://schemas.microsoft.com/office/powerpoint/2010/main" val="29318480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7"/>
          <p:cNvSpPr>
            <a:spLocks noGrp="1" noChangeArrowheads="1"/>
          </p:cNvSpPr>
          <p:nvPr>
            <p:ph type="sldNum" sz="quarter" idx="5"/>
          </p:nvPr>
        </p:nvSpPr>
        <p:spPr>
          <a:noFill/>
        </p:spPr>
        <p:txBody>
          <a:bodyPr/>
          <a:lstStyle/>
          <a:p>
            <a:pPr defTabSz="903976" fontAlgn="base">
              <a:spcBef>
                <a:spcPct val="0"/>
              </a:spcBef>
              <a:spcAft>
                <a:spcPct val="0"/>
              </a:spcAft>
              <a:defRPr/>
            </a:pPr>
            <a:fld id="{53B0EC19-FECF-4115-89F1-9FD4D38BB593}" type="slidenum">
              <a:rPr lang="en-US">
                <a:solidFill>
                  <a:prstClr val="black"/>
                </a:solidFill>
                <a:latin typeface="Calibri" charset="0"/>
                <a:ea typeface="ＭＳ Ｐゴシック" charset="0"/>
              </a:rPr>
              <a:pPr defTabSz="903976" fontAlgn="base">
                <a:spcBef>
                  <a:spcPct val="0"/>
                </a:spcBef>
                <a:spcAft>
                  <a:spcPct val="0"/>
                </a:spcAft>
                <a:defRPr/>
              </a:pPr>
              <a:t>26</a:t>
            </a:fld>
            <a:endParaRPr lang="en-US">
              <a:solidFill>
                <a:prstClr val="black"/>
              </a:solidFill>
              <a:latin typeface="Calibri" charset="0"/>
              <a:ea typeface="ＭＳ Ｐゴシック" charset="0"/>
            </a:endParaRPr>
          </a:p>
        </p:txBody>
      </p:sp>
      <p:sp>
        <p:nvSpPr>
          <p:cNvPr id="312323" name="Rectangle 2"/>
          <p:cNvSpPr>
            <a:spLocks noGrp="1" noRot="1" noChangeAspect="1" noChangeArrowheads="1" noTextEdit="1"/>
          </p:cNvSpPr>
          <p:nvPr>
            <p:ph type="sldImg"/>
          </p:nvPr>
        </p:nvSpPr>
        <p:spPr>
          <a:xfrm>
            <a:off x="1150938" y="693738"/>
            <a:ext cx="4554537" cy="3414712"/>
          </a:xfrm>
          <a:ln/>
        </p:spPr>
      </p:sp>
      <p:sp>
        <p:nvSpPr>
          <p:cNvPr id="312324"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8888731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Slide Image Placeholder 1"/>
          <p:cNvSpPr>
            <a:spLocks noGrp="1" noRot="1" noChangeAspect="1" noTextEdit="1"/>
          </p:cNvSpPr>
          <p:nvPr>
            <p:ph type="sldImg"/>
          </p:nvPr>
        </p:nvSpPr>
        <p:spPr>
          <a:xfrm>
            <a:off x="1150938" y="693738"/>
            <a:ext cx="4554537" cy="3414712"/>
          </a:xfrm>
          <a:ln/>
        </p:spPr>
      </p:sp>
      <p:sp>
        <p:nvSpPr>
          <p:cNvPr id="310275" name="Notes Placeholder 2"/>
          <p:cNvSpPr>
            <a:spLocks noGrp="1"/>
          </p:cNvSpPr>
          <p:nvPr>
            <p:ph type="body" idx="1"/>
          </p:nvPr>
        </p:nvSpPr>
        <p:spPr>
          <a:noFill/>
          <a:ln/>
        </p:spPr>
        <p:txBody>
          <a:bodyPr/>
          <a:lstStyle/>
          <a:p>
            <a:pPr defTabSz="918439"/>
            <a:endParaRPr lang="en-US" dirty="0"/>
          </a:p>
        </p:txBody>
      </p:sp>
      <p:sp>
        <p:nvSpPr>
          <p:cNvPr id="310276" name="Slide Number Placeholder 3"/>
          <p:cNvSpPr>
            <a:spLocks noGrp="1"/>
          </p:cNvSpPr>
          <p:nvPr>
            <p:ph type="sldNum" sz="quarter" idx="5"/>
          </p:nvPr>
        </p:nvSpPr>
        <p:spPr>
          <a:noFill/>
        </p:spPr>
        <p:txBody>
          <a:bodyPr/>
          <a:lstStyle/>
          <a:p>
            <a:pPr defTabSz="903976" fontAlgn="base">
              <a:spcBef>
                <a:spcPct val="0"/>
              </a:spcBef>
              <a:spcAft>
                <a:spcPct val="0"/>
              </a:spcAft>
              <a:defRPr/>
            </a:pPr>
            <a:fld id="{FE88EE0B-437D-4A96-81C7-FDAE8CE2EB7B}" type="slidenum">
              <a:rPr lang="en-US">
                <a:solidFill>
                  <a:prstClr val="black"/>
                </a:solidFill>
                <a:latin typeface="Calibri" charset="0"/>
                <a:ea typeface="ＭＳ Ｐゴシック" charset="0"/>
              </a:rPr>
              <a:pPr defTabSz="903976" fontAlgn="base">
                <a:spcBef>
                  <a:spcPct val="0"/>
                </a:spcBef>
                <a:spcAft>
                  <a:spcPct val="0"/>
                </a:spcAft>
                <a:defRPr/>
              </a:pPr>
              <a:t>27</a:t>
            </a:fld>
            <a:endParaRPr lang="en-US">
              <a:solidFill>
                <a:prstClr val="black"/>
              </a:solidFill>
              <a:latin typeface="Calibri" charset="0"/>
              <a:ea typeface="ＭＳ Ｐゴシック" charset="0"/>
            </a:endParaRPr>
          </a:p>
        </p:txBody>
      </p:sp>
    </p:spTree>
    <p:extLst>
      <p:ext uri="{BB962C8B-B14F-4D97-AF65-F5344CB8AC3E}">
        <p14:creationId xmlns:p14="http://schemas.microsoft.com/office/powerpoint/2010/main" val="41973567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Slide Image Placeholder 1"/>
          <p:cNvSpPr>
            <a:spLocks noGrp="1" noRot="1" noChangeAspect="1" noTextEdit="1"/>
          </p:cNvSpPr>
          <p:nvPr>
            <p:ph type="sldImg"/>
          </p:nvPr>
        </p:nvSpPr>
        <p:spPr>
          <a:xfrm>
            <a:off x="1150938" y="693738"/>
            <a:ext cx="4554537" cy="3414712"/>
          </a:xfrm>
          <a:ln/>
        </p:spPr>
      </p:sp>
      <p:sp>
        <p:nvSpPr>
          <p:cNvPr id="310275" name="Notes Placeholder 2"/>
          <p:cNvSpPr>
            <a:spLocks noGrp="1"/>
          </p:cNvSpPr>
          <p:nvPr>
            <p:ph type="body" idx="1"/>
          </p:nvPr>
        </p:nvSpPr>
        <p:spPr>
          <a:noFill/>
          <a:ln/>
        </p:spPr>
        <p:txBody>
          <a:bodyPr/>
          <a:lstStyle/>
          <a:p>
            <a:pPr defTabSz="918439"/>
            <a:endParaRPr lang="en-US" dirty="0"/>
          </a:p>
        </p:txBody>
      </p:sp>
      <p:sp>
        <p:nvSpPr>
          <p:cNvPr id="310276" name="Slide Number Placeholder 3"/>
          <p:cNvSpPr>
            <a:spLocks noGrp="1"/>
          </p:cNvSpPr>
          <p:nvPr>
            <p:ph type="sldNum" sz="quarter" idx="5"/>
          </p:nvPr>
        </p:nvSpPr>
        <p:spPr>
          <a:noFill/>
        </p:spPr>
        <p:txBody>
          <a:bodyPr/>
          <a:lstStyle/>
          <a:p>
            <a:pPr defTabSz="903976" fontAlgn="base">
              <a:spcBef>
                <a:spcPct val="0"/>
              </a:spcBef>
              <a:spcAft>
                <a:spcPct val="0"/>
              </a:spcAft>
              <a:defRPr/>
            </a:pPr>
            <a:fld id="{FE88EE0B-437D-4A96-81C7-FDAE8CE2EB7B}" type="slidenum">
              <a:rPr lang="en-US">
                <a:solidFill>
                  <a:prstClr val="black"/>
                </a:solidFill>
                <a:latin typeface="Calibri" charset="0"/>
                <a:ea typeface="ＭＳ Ｐゴシック" charset="0"/>
              </a:rPr>
              <a:pPr defTabSz="903976" fontAlgn="base">
                <a:spcBef>
                  <a:spcPct val="0"/>
                </a:spcBef>
                <a:spcAft>
                  <a:spcPct val="0"/>
                </a:spcAft>
                <a:defRPr/>
              </a:pPr>
              <a:t>28</a:t>
            </a:fld>
            <a:endParaRPr lang="en-US">
              <a:solidFill>
                <a:prstClr val="black"/>
              </a:solidFill>
              <a:latin typeface="Calibri" charset="0"/>
              <a:ea typeface="ＭＳ Ｐゴシック" charset="0"/>
            </a:endParaRPr>
          </a:p>
        </p:txBody>
      </p:sp>
    </p:spTree>
    <p:extLst>
      <p:ext uri="{BB962C8B-B14F-4D97-AF65-F5344CB8AC3E}">
        <p14:creationId xmlns:p14="http://schemas.microsoft.com/office/powerpoint/2010/main" val="3308576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7"/>
          <p:cNvSpPr>
            <a:spLocks noGrp="1" noChangeArrowheads="1"/>
          </p:cNvSpPr>
          <p:nvPr>
            <p:ph type="sldNum" sz="quarter" idx="5"/>
          </p:nvPr>
        </p:nvSpPr>
        <p:spPr>
          <a:noFill/>
        </p:spPr>
        <p:txBody>
          <a:bodyPr/>
          <a:lstStyle/>
          <a:p>
            <a:pPr defTabSz="903976" fontAlgn="base">
              <a:spcBef>
                <a:spcPct val="0"/>
              </a:spcBef>
              <a:spcAft>
                <a:spcPct val="0"/>
              </a:spcAft>
              <a:defRPr/>
            </a:pPr>
            <a:fld id="{53B0EC19-FECF-4115-89F1-9FD4D38BB593}" type="slidenum">
              <a:rPr lang="en-US">
                <a:solidFill>
                  <a:prstClr val="black"/>
                </a:solidFill>
                <a:latin typeface="Calibri" charset="0"/>
                <a:ea typeface="ＭＳ Ｐゴシック" charset="0"/>
              </a:rPr>
              <a:pPr defTabSz="903976" fontAlgn="base">
                <a:spcBef>
                  <a:spcPct val="0"/>
                </a:spcBef>
                <a:spcAft>
                  <a:spcPct val="0"/>
                </a:spcAft>
                <a:defRPr/>
              </a:pPr>
              <a:t>30</a:t>
            </a:fld>
            <a:endParaRPr lang="en-US">
              <a:solidFill>
                <a:prstClr val="black"/>
              </a:solidFill>
              <a:latin typeface="Calibri" charset="0"/>
              <a:ea typeface="ＭＳ Ｐゴシック" charset="0"/>
            </a:endParaRPr>
          </a:p>
        </p:txBody>
      </p:sp>
      <p:sp>
        <p:nvSpPr>
          <p:cNvPr id="312323" name="Rectangle 2"/>
          <p:cNvSpPr>
            <a:spLocks noGrp="1" noRot="1" noChangeAspect="1" noChangeArrowheads="1" noTextEdit="1"/>
          </p:cNvSpPr>
          <p:nvPr>
            <p:ph type="sldImg"/>
          </p:nvPr>
        </p:nvSpPr>
        <p:spPr>
          <a:xfrm>
            <a:off x="1150938" y="693738"/>
            <a:ext cx="4554537" cy="3414712"/>
          </a:xfrm>
          <a:ln/>
        </p:spPr>
      </p:sp>
      <p:sp>
        <p:nvSpPr>
          <p:cNvPr id="312324"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0775925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0054" eaLnBrk="0" hangingPunct="0">
              <a:defRPr>
                <a:solidFill>
                  <a:schemeClr val="tx1"/>
                </a:solidFill>
                <a:latin typeface="Arial" charset="0"/>
                <a:ea typeface="ＭＳ Ｐゴシック" charset="0"/>
              </a:defRPr>
            </a:lvl1pPr>
            <a:lvl2pPr marL="737304" indent="-283578" defTabSz="920054" eaLnBrk="0" hangingPunct="0">
              <a:defRPr>
                <a:solidFill>
                  <a:schemeClr val="tx1"/>
                </a:solidFill>
                <a:latin typeface="Arial" charset="0"/>
                <a:ea typeface="ＭＳ Ｐゴシック" charset="0"/>
              </a:defRPr>
            </a:lvl2pPr>
            <a:lvl3pPr marL="1134313" indent="-226863" defTabSz="920054" eaLnBrk="0" hangingPunct="0">
              <a:defRPr>
                <a:solidFill>
                  <a:schemeClr val="tx1"/>
                </a:solidFill>
                <a:latin typeface="Arial" charset="0"/>
                <a:ea typeface="ＭＳ Ｐゴシック" charset="0"/>
              </a:defRPr>
            </a:lvl3pPr>
            <a:lvl4pPr marL="1588038" indent="-226863" defTabSz="920054" eaLnBrk="0" hangingPunct="0">
              <a:defRPr>
                <a:solidFill>
                  <a:schemeClr val="tx1"/>
                </a:solidFill>
                <a:latin typeface="Arial" charset="0"/>
                <a:ea typeface="ＭＳ Ｐゴシック" charset="0"/>
              </a:defRPr>
            </a:lvl4pPr>
            <a:lvl5pPr marL="2041764" indent="-226863" defTabSz="920054" eaLnBrk="0" hangingPunct="0">
              <a:defRPr>
                <a:solidFill>
                  <a:schemeClr val="tx1"/>
                </a:solidFill>
                <a:latin typeface="Arial" charset="0"/>
                <a:ea typeface="ＭＳ Ｐゴシック" charset="0"/>
              </a:defRPr>
            </a:lvl5pPr>
            <a:lvl6pPr marL="2495489" indent="-226863" defTabSz="920054" eaLnBrk="0" fontAlgn="base" hangingPunct="0">
              <a:spcBef>
                <a:spcPct val="0"/>
              </a:spcBef>
              <a:spcAft>
                <a:spcPct val="0"/>
              </a:spcAft>
              <a:defRPr>
                <a:solidFill>
                  <a:schemeClr val="tx1"/>
                </a:solidFill>
                <a:latin typeface="Arial" charset="0"/>
                <a:ea typeface="ＭＳ Ｐゴシック" charset="0"/>
              </a:defRPr>
            </a:lvl6pPr>
            <a:lvl7pPr marL="2949214" indent="-226863" defTabSz="920054" eaLnBrk="0" fontAlgn="base" hangingPunct="0">
              <a:spcBef>
                <a:spcPct val="0"/>
              </a:spcBef>
              <a:spcAft>
                <a:spcPct val="0"/>
              </a:spcAft>
              <a:defRPr>
                <a:solidFill>
                  <a:schemeClr val="tx1"/>
                </a:solidFill>
                <a:latin typeface="Arial" charset="0"/>
                <a:ea typeface="ＭＳ Ｐゴシック" charset="0"/>
              </a:defRPr>
            </a:lvl7pPr>
            <a:lvl8pPr marL="3402940" indent="-226863" defTabSz="920054" eaLnBrk="0" fontAlgn="base" hangingPunct="0">
              <a:spcBef>
                <a:spcPct val="0"/>
              </a:spcBef>
              <a:spcAft>
                <a:spcPct val="0"/>
              </a:spcAft>
              <a:defRPr>
                <a:solidFill>
                  <a:schemeClr val="tx1"/>
                </a:solidFill>
                <a:latin typeface="Arial" charset="0"/>
                <a:ea typeface="ＭＳ Ｐゴシック" charset="0"/>
              </a:defRPr>
            </a:lvl8pPr>
            <a:lvl9pPr marL="3856665" indent="-226863" defTabSz="920054" eaLnBrk="0" fontAlgn="base" hangingPunct="0">
              <a:spcBef>
                <a:spcPct val="0"/>
              </a:spcBef>
              <a:spcAft>
                <a:spcPct val="0"/>
              </a:spcAft>
              <a:defRPr>
                <a:solidFill>
                  <a:schemeClr val="tx1"/>
                </a:solidFill>
                <a:latin typeface="Arial" charset="0"/>
                <a:ea typeface="ＭＳ Ｐゴシック" charset="0"/>
              </a:defRPr>
            </a:lvl9pPr>
          </a:lstStyle>
          <a:p>
            <a:fld id="{32AD672E-4964-1845-8F24-F979BD16CB06}" type="slidenum">
              <a:rPr lang="en-US">
                <a:latin typeface="Times New Roman" charset="0"/>
              </a:rPr>
              <a:pPr/>
              <a:t>32</a:t>
            </a:fld>
            <a:endParaRPr lang="en-US">
              <a:latin typeface="Times New Roman" charset="0"/>
            </a:endParaRPr>
          </a:p>
        </p:txBody>
      </p:sp>
      <p:sp>
        <p:nvSpPr>
          <p:cNvPr id="308227" name="Rectangle 2"/>
          <p:cNvSpPr>
            <a:spLocks noGrp="1" noRot="1" noChangeAspect="1" noChangeArrowheads="1" noTextEdit="1"/>
          </p:cNvSpPr>
          <p:nvPr>
            <p:ph type="sldImg"/>
          </p:nvPr>
        </p:nvSpPr>
        <p:spPr>
          <a:xfrm>
            <a:off x="1149350" y="692150"/>
            <a:ext cx="4556125" cy="3416300"/>
          </a:xfrm>
          <a:ln/>
        </p:spPr>
      </p:sp>
      <p:sp>
        <p:nvSpPr>
          <p:cNvPr id="30822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a:latin typeface="Arial" charset="0"/>
              </a:rPr>
              <a:t>Factorial ANOVAs, just like one-way ANOVAs are omnibus tests that indicate whether or not there are significant effects somewhere in the data.  Once we have confirmed that there is a significant interaction in the data, the specific source of the interaction is located using additional statistical tests. As outlined here, there are statistical tests specifically designed for tracing the course of a significant interaction.  These tests are called simple main effects and simple comparisons. </a:t>
            </a:r>
          </a:p>
          <a:p>
            <a:endParaRPr lang="en-US" dirty="0">
              <a:latin typeface="Arial" charset="0"/>
            </a:endParaRPr>
          </a:p>
        </p:txBody>
      </p:sp>
    </p:spTree>
    <p:extLst>
      <p:ext uri="{BB962C8B-B14F-4D97-AF65-F5344CB8AC3E}">
        <p14:creationId xmlns:p14="http://schemas.microsoft.com/office/powerpoint/2010/main" val="235794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6531" eaLnBrk="0" hangingPunct="0">
              <a:defRPr>
                <a:solidFill>
                  <a:schemeClr val="tx1"/>
                </a:solidFill>
                <a:latin typeface="Arial" panose="020B0604020202020204" pitchFamily="34" charset="0"/>
              </a:defRPr>
            </a:lvl1pPr>
            <a:lvl2pPr marL="734480" indent="-282492" defTabSz="916531" eaLnBrk="0" hangingPunct="0">
              <a:defRPr>
                <a:solidFill>
                  <a:schemeClr val="tx1"/>
                </a:solidFill>
                <a:latin typeface="Arial" panose="020B0604020202020204" pitchFamily="34" charset="0"/>
              </a:defRPr>
            </a:lvl2pPr>
            <a:lvl3pPr marL="1129970" indent="-225994" defTabSz="916531" eaLnBrk="0" hangingPunct="0">
              <a:defRPr>
                <a:solidFill>
                  <a:schemeClr val="tx1"/>
                </a:solidFill>
                <a:latin typeface="Arial" panose="020B0604020202020204" pitchFamily="34" charset="0"/>
              </a:defRPr>
            </a:lvl3pPr>
            <a:lvl4pPr marL="1581958" indent="-225994" defTabSz="916531" eaLnBrk="0" hangingPunct="0">
              <a:defRPr>
                <a:solidFill>
                  <a:schemeClr val="tx1"/>
                </a:solidFill>
                <a:latin typeface="Arial" panose="020B0604020202020204" pitchFamily="34" charset="0"/>
              </a:defRPr>
            </a:lvl4pPr>
            <a:lvl5pPr marL="2033946" indent="-225994" defTabSz="916531" eaLnBrk="0" hangingPunct="0">
              <a:defRPr>
                <a:solidFill>
                  <a:schemeClr val="tx1"/>
                </a:solidFill>
                <a:latin typeface="Arial" panose="020B0604020202020204" pitchFamily="34" charset="0"/>
              </a:defRPr>
            </a:lvl5pPr>
            <a:lvl6pPr marL="2485934" indent="-225994" defTabSz="916531" eaLnBrk="0" fontAlgn="base" hangingPunct="0">
              <a:spcBef>
                <a:spcPct val="0"/>
              </a:spcBef>
              <a:spcAft>
                <a:spcPct val="0"/>
              </a:spcAft>
              <a:defRPr>
                <a:solidFill>
                  <a:schemeClr val="tx1"/>
                </a:solidFill>
                <a:latin typeface="Arial" panose="020B0604020202020204" pitchFamily="34" charset="0"/>
              </a:defRPr>
            </a:lvl6pPr>
            <a:lvl7pPr marL="2937921" indent="-225994" defTabSz="916531" eaLnBrk="0" fontAlgn="base" hangingPunct="0">
              <a:spcBef>
                <a:spcPct val="0"/>
              </a:spcBef>
              <a:spcAft>
                <a:spcPct val="0"/>
              </a:spcAft>
              <a:defRPr>
                <a:solidFill>
                  <a:schemeClr val="tx1"/>
                </a:solidFill>
                <a:latin typeface="Arial" panose="020B0604020202020204" pitchFamily="34" charset="0"/>
              </a:defRPr>
            </a:lvl7pPr>
            <a:lvl8pPr marL="3389909" indent="-225994" defTabSz="916531" eaLnBrk="0" fontAlgn="base" hangingPunct="0">
              <a:spcBef>
                <a:spcPct val="0"/>
              </a:spcBef>
              <a:spcAft>
                <a:spcPct val="0"/>
              </a:spcAft>
              <a:defRPr>
                <a:solidFill>
                  <a:schemeClr val="tx1"/>
                </a:solidFill>
                <a:latin typeface="Arial" panose="020B0604020202020204" pitchFamily="34" charset="0"/>
              </a:defRPr>
            </a:lvl8pPr>
            <a:lvl9pPr marL="3841897" indent="-225994" defTabSz="916531"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fld id="{3DF86BC0-E06B-4A23-B18D-E9D6EAD592BD}" type="slidenum">
              <a:rPr lang="en-US" altLang="en-US" sz="1000" i="1">
                <a:solidFill>
                  <a:srgbClr val="000000"/>
                </a:solidFill>
                <a:latin typeface="Times New Roman" panose="02020603050405020304" pitchFamily="18" charset="0"/>
              </a:rPr>
              <a:pPr fontAlgn="base">
                <a:spcBef>
                  <a:spcPct val="0"/>
                </a:spcBef>
                <a:spcAft>
                  <a:spcPct val="0"/>
                </a:spcAft>
                <a:defRPr/>
              </a:pPr>
              <a:t>4</a:t>
            </a:fld>
            <a:endParaRPr lang="en-US" altLang="en-US" sz="1000" i="1">
              <a:solidFill>
                <a:srgbClr val="000000"/>
              </a:solidFill>
              <a:latin typeface="Times New Roman" panose="02020603050405020304" pitchFamily="18" charset="0"/>
            </a:endParaRPr>
          </a:p>
        </p:txBody>
      </p:sp>
      <p:sp>
        <p:nvSpPr>
          <p:cNvPr id="227331" name="Rectangle 2"/>
          <p:cNvSpPr>
            <a:spLocks noGrp="1" noRot="1" noChangeAspect="1" noChangeArrowheads="1" noTextEdit="1"/>
          </p:cNvSpPr>
          <p:nvPr>
            <p:ph type="sldImg"/>
          </p:nvPr>
        </p:nvSpPr>
        <p:spPr>
          <a:xfrm>
            <a:off x="1131888" y="692150"/>
            <a:ext cx="4546600" cy="3409950"/>
          </a:xfrm>
          <a:ln/>
        </p:spPr>
      </p:sp>
      <p:sp>
        <p:nvSpPr>
          <p:cNvPr id="22733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3337861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6531" eaLnBrk="0" hangingPunct="0">
              <a:defRPr>
                <a:solidFill>
                  <a:schemeClr val="tx1"/>
                </a:solidFill>
                <a:latin typeface="Arial" panose="020B0604020202020204" pitchFamily="34" charset="0"/>
              </a:defRPr>
            </a:lvl1pPr>
            <a:lvl2pPr marL="734480" indent="-282492" defTabSz="916531" eaLnBrk="0" hangingPunct="0">
              <a:defRPr>
                <a:solidFill>
                  <a:schemeClr val="tx1"/>
                </a:solidFill>
                <a:latin typeface="Arial" panose="020B0604020202020204" pitchFamily="34" charset="0"/>
              </a:defRPr>
            </a:lvl2pPr>
            <a:lvl3pPr marL="1129970" indent="-225994" defTabSz="916531" eaLnBrk="0" hangingPunct="0">
              <a:defRPr>
                <a:solidFill>
                  <a:schemeClr val="tx1"/>
                </a:solidFill>
                <a:latin typeface="Arial" panose="020B0604020202020204" pitchFamily="34" charset="0"/>
              </a:defRPr>
            </a:lvl3pPr>
            <a:lvl4pPr marL="1581958" indent="-225994" defTabSz="916531" eaLnBrk="0" hangingPunct="0">
              <a:defRPr>
                <a:solidFill>
                  <a:schemeClr val="tx1"/>
                </a:solidFill>
                <a:latin typeface="Arial" panose="020B0604020202020204" pitchFamily="34" charset="0"/>
              </a:defRPr>
            </a:lvl4pPr>
            <a:lvl5pPr marL="2033946" indent="-225994" defTabSz="916531" eaLnBrk="0" hangingPunct="0">
              <a:defRPr>
                <a:solidFill>
                  <a:schemeClr val="tx1"/>
                </a:solidFill>
                <a:latin typeface="Arial" panose="020B0604020202020204" pitchFamily="34" charset="0"/>
              </a:defRPr>
            </a:lvl5pPr>
            <a:lvl6pPr marL="2485934" indent="-225994" defTabSz="916531" eaLnBrk="0" fontAlgn="base" hangingPunct="0">
              <a:spcBef>
                <a:spcPct val="0"/>
              </a:spcBef>
              <a:spcAft>
                <a:spcPct val="0"/>
              </a:spcAft>
              <a:defRPr>
                <a:solidFill>
                  <a:schemeClr val="tx1"/>
                </a:solidFill>
                <a:latin typeface="Arial" panose="020B0604020202020204" pitchFamily="34" charset="0"/>
              </a:defRPr>
            </a:lvl6pPr>
            <a:lvl7pPr marL="2937921" indent="-225994" defTabSz="916531" eaLnBrk="0" fontAlgn="base" hangingPunct="0">
              <a:spcBef>
                <a:spcPct val="0"/>
              </a:spcBef>
              <a:spcAft>
                <a:spcPct val="0"/>
              </a:spcAft>
              <a:defRPr>
                <a:solidFill>
                  <a:schemeClr val="tx1"/>
                </a:solidFill>
                <a:latin typeface="Arial" panose="020B0604020202020204" pitchFamily="34" charset="0"/>
              </a:defRPr>
            </a:lvl7pPr>
            <a:lvl8pPr marL="3389909" indent="-225994" defTabSz="916531" eaLnBrk="0" fontAlgn="base" hangingPunct="0">
              <a:spcBef>
                <a:spcPct val="0"/>
              </a:spcBef>
              <a:spcAft>
                <a:spcPct val="0"/>
              </a:spcAft>
              <a:defRPr>
                <a:solidFill>
                  <a:schemeClr val="tx1"/>
                </a:solidFill>
                <a:latin typeface="Arial" panose="020B0604020202020204" pitchFamily="34" charset="0"/>
              </a:defRPr>
            </a:lvl8pPr>
            <a:lvl9pPr marL="3841897" indent="-225994" defTabSz="916531"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fld id="{FB6288A9-8A59-4C10-9055-B56B30A2BED0}" type="slidenum">
              <a:rPr lang="en-US" altLang="en-US" sz="1000" i="1">
                <a:solidFill>
                  <a:srgbClr val="000000"/>
                </a:solidFill>
                <a:latin typeface="Times New Roman" panose="02020603050405020304" pitchFamily="18" charset="0"/>
              </a:rPr>
              <a:pPr fontAlgn="base">
                <a:spcBef>
                  <a:spcPct val="0"/>
                </a:spcBef>
                <a:spcAft>
                  <a:spcPct val="0"/>
                </a:spcAft>
                <a:defRPr/>
              </a:pPr>
              <a:t>5</a:t>
            </a:fld>
            <a:endParaRPr lang="en-US" altLang="en-US" sz="1000" i="1">
              <a:solidFill>
                <a:srgbClr val="000000"/>
              </a:solidFill>
              <a:latin typeface="Times New Roman" panose="02020603050405020304" pitchFamily="18" charset="0"/>
            </a:endParaRPr>
          </a:p>
        </p:txBody>
      </p:sp>
      <p:sp>
        <p:nvSpPr>
          <p:cNvPr id="228355" name="Rectangle 2"/>
          <p:cNvSpPr>
            <a:spLocks noGrp="1" noRot="1" noChangeAspect="1" noChangeArrowheads="1" noTextEdit="1"/>
          </p:cNvSpPr>
          <p:nvPr>
            <p:ph type="sldImg"/>
          </p:nvPr>
        </p:nvSpPr>
        <p:spPr>
          <a:xfrm>
            <a:off x="1131888" y="692150"/>
            <a:ext cx="4546600" cy="3409950"/>
          </a:xfrm>
          <a:ln/>
        </p:spPr>
      </p:sp>
      <p:sp>
        <p:nvSpPr>
          <p:cNvPr id="22835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sz="1000" dirty="0"/>
          </a:p>
        </p:txBody>
      </p:sp>
    </p:spTree>
    <p:extLst>
      <p:ext uri="{BB962C8B-B14F-4D97-AF65-F5344CB8AC3E}">
        <p14:creationId xmlns:p14="http://schemas.microsoft.com/office/powerpoint/2010/main" val="2086458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p>
            <a:pPr defTabSz="903976" fontAlgn="base">
              <a:spcBef>
                <a:spcPct val="0"/>
              </a:spcBef>
              <a:spcAft>
                <a:spcPct val="0"/>
              </a:spcAft>
              <a:defRPr/>
            </a:pPr>
            <a:fld id="{0091D8EB-BE15-48EB-9E91-E1ECEF0A6A4A}" type="slidenum">
              <a:rPr lang="en-US">
                <a:solidFill>
                  <a:prstClr val="black"/>
                </a:solidFill>
                <a:latin typeface="Calibri" charset="0"/>
                <a:ea typeface="ＭＳ Ｐゴシック" charset="0"/>
              </a:rPr>
              <a:pPr defTabSz="903976" fontAlgn="base">
                <a:spcBef>
                  <a:spcPct val="0"/>
                </a:spcBef>
                <a:spcAft>
                  <a:spcPct val="0"/>
                </a:spcAft>
                <a:defRPr/>
              </a:pPr>
              <a:t>6</a:t>
            </a:fld>
            <a:endParaRPr lang="en-US">
              <a:solidFill>
                <a:prstClr val="black"/>
              </a:solidFill>
              <a:latin typeface="Calibri" charset="0"/>
              <a:ea typeface="ＭＳ Ｐゴシック" charset="0"/>
            </a:endParaRPr>
          </a:p>
        </p:txBody>
      </p:sp>
      <p:sp>
        <p:nvSpPr>
          <p:cNvPr id="236547" name="Rectangle 2"/>
          <p:cNvSpPr>
            <a:spLocks noGrp="1" noRot="1" noChangeAspect="1" noChangeArrowheads="1" noTextEdit="1"/>
          </p:cNvSpPr>
          <p:nvPr>
            <p:ph type="sldImg"/>
          </p:nvPr>
        </p:nvSpPr>
        <p:spPr>
          <a:xfrm>
            <a:off x="1150938" y="693738"/>
            <a:ext cx="4554537" cy="3414712"/>
          </a:xfrm>
          <a:ln/>
        </p:spPr>
      </p:sp>
      <p:sp>
        <p:nvSpPr>
          <p:cNvPr id="236548" name="Rectangle 3"/>
          <p:cNvSpPr>
            <a:spLocks noGrp="1" noChangeArrowheads="1"/>
          </p:cNvSpPr>
          <p:nvPr>
            <p:ph type="body" idx="1"/>
          </p:nvPr>
        </p:nvSpPr>
        <p:spPr>
          <a:noFill/>
          <a:ln/>
        </p:spPr>
        <p:txBody>
          <a:bodyPr/>
          <a:lstStyle/>
          <a:p>
            <a:r>
              <a:rPr lang="en-US" b="1" dirty="0"/>
              <a:t>How does a statistical test ignore a factor?</a:t>
            </a:r>
            <a:r>
              <a:rPr lang="en-US" dirty="0"/>
              <a:t>  It POOLS the data across the levels of that factor.  This shows the mean ratings for participants in each of the conditions, formed by pairing high and low looming and SE. To assess the main effect of LOOMING, the analysis would pool the data across the two levels of self-efficacy, as the horizontal ovals and arrows illustrate (the green, solid lines).  This gives us what are referred to as </a:t>
            </a:r>
            <a:r>
              <a:rPr lang="en-US" b="1" dirty="0"/>
              <a:t>marginal means</a:t>
            </a:r>
            <a:r>
              <a:rPr lang="en-US" dirty="0"/>
              <a:t> – that is, the means for all subjects at specific levels of an IV.  Notice that the marginal mean is far higher (44%) under the high-looming condition than the low-looming condition.  So, to assess the MAIN EFFECT of LOOMING, you would compare its marginal means (3.57 and 2.48) to see if they differed significantly.  Similarly, to assess the main effect of Self-Efficacy, the analysis would pool the data across the two levels of SE, as the vertical ovals and arrows illustrate (the black dotted ones) to get the marginal means. So, to assess the MAIN Effect of SELF-EFFICACY, which two numbers would you compare?  RIGHT: 2.44 and 3.61.  Notice that the marginal mean is far higher (48%) under the low SE condition than the high SE condition, which means that the greater the looming of a threat or the lower the SE in preventing harm, the more fear people indicated they felt. </a:t>
            </a:r>
          </a:p>
          <a:p>
            <a:endParaRPr lang="en-US" b="1" dirty="0"/>
          </a:p>
        </p:txBody>
      </p:sp>
    </p:spTree>
    <p:extLst>
      <p:ext uri="{BB962C8B-B14F-4D97-AF65-F5344CB8AC3E}">
        <p14:creationId xmlns:p14="http://schemas.microsoft.com/office/powerpoint/2010/main" val="277695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p>
            <a:pPr defTabSz="903976" fontAlgn="base">
              <a:spcBef>
                <a:spcPct val="0"/>
              </a:spcBef>
              <a:spcAft>
                <a:spcPct val="0"/>
              </a:spcAft>
              <a:defRPr/>
            </a:pPr>
            <a:fld id="{0091D8EB-BE15-48EB-9E91-E1ECEF0A6A4A}" type="slidenum">
              <a:rPr lang="en-US">
                <a:solidFill>
                  <a:prstClr val="black"/>
                </a:solidFill>
                <a:latin typeface="Calibri" charset="0"/>
                <a:ea typeface="ＭＳ Ｐゴシック" charset="0"/>
              </a:rPr>
              <a:pPr defTabSz="903976" fontAlgn="base">
                <a:spcBef>
                  <a:spcPct val="0"/>
                </a:spcBef>
                <a:spcAft>
                  <a:spcPct val="0"/>
                </a:spcAft>
                <a:defRPr/>
              </a:pPr>
              <a:t>7</a:t>
            </a:fld>
            <a:endParaRPr lang="en-US">
              <a:solidFill>
                <a:prstClr val="black"/>
              </a:solidFill>
              <a:latin typeface="Calibri" charset="0"/>
              <a:ea typeface="ＭＳ Ｐゴシック" charset="0"/>
            </a:endParaRPr>
          </a:p>
        </p:txBody>
      </p:sp>
      <p:sp>
        <p:nvSpPr>
          <p:cNvPr id="236547" name="Rectangle 2"/>
          <p:cNvSpPr>
            <a:spLocks noGrp="1" noRot="1" noChangeAspect="1" noChangeArrowheads="1" noTextEdit="1"/>
          </p:cNvSpPr>
          <p:nvPr>
            <p:ph type="sldImg"/>
          </p:nvPr>
        </p:nvSpPr>
        <p:spPr>
          <a:xfrm>
            <a:off x="1150938" y="693738"/>
            <a:ext cx="4554537" cy="3414712"/>
          </a:xfrm>
          <a:ln/>
        </p:spPr>
      </p:sp>
      <p:sp>
        <p:nvSpPr>
          <p:cNvPr id="236548" name="Rectangle 3"/>
          <p:cNvSpPr>
            <a:spLocks noGrp="1" noChangeArrowheads="1"/>
          </p:cNvSpPr>
          <p:nvPr>
            <p:ph type="body" idx="1"/>
          </p:nvPr>
        </p:nvSpPr>
        <p:spPr>
          <a:noFill/>
          <a:ln/>
        </p:spPr>
        <p:txBody>
          <a:bodyPr/>
          <a:lstStyle/>
          <a:p>
            <a:endParaRPr lang="en-US" b="1" dirty="0"/>
          </a:p>
        </p:txBody>
      </p:sp>
    </p:spTree>
    <p:extLst>
      <p:ext uri="{BB962C8B-B14F-4D97-AF65-F5344CB8AC3E}">
        <p14:creationId xmlns:p14="http://schemas.microsoft.com/office/powerpoint/2010/main" val="3455450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4883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400" dirty="0">
                <a:latin typeface="Calibri" charset="0"/>
                <a:ea typeface="ＭＳ Ｐゴシック" charset="0"/>
              </a:rPr>
              <a:t>Notice – these are the same cell and marginal means as our previous matrix, just arranged a bit differently. Again, the black dotted lines are the marginal means for the ME of song type and the green solid lines are the marginal means for the main effect of song writer. </a:t>
            </a:r>
          </a:p>
        </p:txBody>
      </p:sp>
      <p:sp>
        <p:nvSpPr>
          <p:cNvPr id="24883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27" indent="-285741" eaLnBrk="0" hangingPunct="0">
              <a:defRPr sz="2400">
                <a:solidFill>
                  <a:schemeClr val="tx1"/>
                </a:solidFill>
                <a:latin typeface="Arial" charset="0"/>
                <a:ea typeface="ＭＳ Ｐゴシック" charset="0"/>
              </a:defRPr>
            </a:lvl2pPr>
            <a:lvl3pPr marL="1142965" indent="-228593" eaLnBrk="0" hangingPunct="0">
              <a:defRPr sz="2400">
                <a:solidFill>
                  <a:schemeClr val="tx1"/>
                </a:solidFill>
                <a:latin typeface="Arial" charset="0"/>
                <a:ea typeface="ＭＳ Ｐゴシック" charset="0"/>
              </a:defRPr>
            </a:lvl3pPr>
            <a:lvl4pPr marL="1600150" indent="-228593" eaLnBrk="0" hangingPunct="0">
              <a:defRPr sz="2400">
                <a:solidFill>
                  <a:schemeClr val="tx1"/>
                </a:solidFill>
                <a:latin typeface="Arial" charset="0"/>
                <a:ea typeface="ＭＳ Ｐゴシック" charset="0"/>
              </a:defRPr>
            </a:lvl4pPr>
            <a:lvl5pPr marL="2057336" indent="-228593" eaLnBrk="0" hangingPunct="0">
              <a:defRPr sz="2400">
                <a:solidFill>
                  <a:schemeClr val="tx1"/>
                </a:solidFill>
                <a:latin typeface="Arial" charset="0"/>
                <a:ea typeface="ＭＳ Ｐゴシック" charset="0"/>
              </a:defRPr>
            </a:lvl5pPr>
            <a:lvl6pPr marL="2514522" indent="-228593" eaLnBrk="0" fontAlgn="base" hangingPunct="0">
              <a:spcBef>
                <a:spcPct val="0"/>
              </a:spcBef>
              <a:spcAft>
                <a:spcPct val="0"/>
              </a:spcAft>
              <a:defRPr sz="2400">
                <a:solidFill>
                  <a:schemeClr val="tx1"/>
                </a:solidFill>
                <a:latin typeface="Arial" charset="0"/>
                <a:ea typeface="ＭＳ Ｐゴシック" charset="0"/>
              </a:defRPr>
            </a:lvl6pPr>
            <a:lvl7pPr marL="2971708" indent="-228593" eaLnBrk="0" fontAlgn="base" hangingPunct="0">
              <a:spcBef>
                <a:spcPct val="0"/>
              </a:spcBef>
              <a:spcAft>
                <a:spcPct val="0"/>
              </a:spcAft>
              <a:defRPr sz="2400">
                <a:solidFill>
                  <a:schemeClr val="tx1"/>
                </a:solidFill>
                <a:latin typeface="Arial" charset="0"/>
                <a:ea typeface="ＭＳ Ｐゴシック" charset="0"/>
              </a:defRPr>
            </a:lvl7pPr>
            <a:lvl8pPr marL="3428894" indent="-228593" eaLnBrk="0" fontAlgn="base" hangingPunct="0">
              <a:spcBef>
                <a:spcPct val="0"/>
              </a:spcBef>
              <a:spcAft>
                <a:spcPct val="0"/>
              </a:spcAft>
              <a:defRPr sz="2400">
                <a:solidFill>
                  <a:schemeClr val="tx1"/>
                </a:solidFill>
                <a:latin typeface="Arial" charset="0"/>
                <a:ea typeface="ＭＳ Ｐゴシック" charset="0"/>
              </a:defRPr>
            </a:lvl8pPr>
            <a:lvl9pPr marL="3886079" indent="-228593" eaLnBrk="0" fontAlgn="base" hangingPunct="0">
              <a:spcBef>
                <a:spcPct val="0"/>
              </a:spcBef>
              <a:spcAft>
                <a:spcPct val="0"/>
              </a:spcAft>
              <a:defRPr sz="2400">
                <a:solidFill>
                  <a:schemeClr val="tx1"/>
                </a:solidFill>
                <a:latin typeface="Arial" charset="0"/>
                <a:ea typeface="ＭＳ Ｐゴシック" charset="0"/>
              </a:defRPr>
            </a:lvl9pPr>
          </a:lstStyle>
          <a:p>
            <a:pPr defTabSz="903976" eaLnBrk="1" fontAlgn="base" hangingPunct="1">
              <a:spcBef>
                <a:spcPct val="0"/>
              </a:spcBef>
              <a:spcAft>
                <a:spcPct val="0"/>
              </a:spcAft>
              <a:defRPr/>
            </a:pPr>
            <a:fld id="{8909EE5E-77BD-E549-865D-23F57121B21D}" type="slidenum">
              <a:rPr lang="en-US" sz="1200">
                <a:solidFill>
                  <a:prstClr val="black"/>
                </a:solidFill>
                <a:latin typeface="Calibri" charset="0"/>
              </a:rPr>
              <a:pPr defTabSz="903976" eaLnBrk="1" fontAlgn="base" hangingPunct="1">
                <a:spcBef>
                  <a:spcPct val="0"/>
                </a:spcBef>
                <a:spcAft>
                  <a:spcPct val="0"/>
                </a:spcAft>
                <a:defRPr/>
              </a:pPr>
              <a:t>8</a:t>
            </a:fld>
            <a:endParaRPr lang="en-US" sz="1200">
              <a:solidFill>
                <a:prstClr val="black"/>
              </a:solidFill>
              <a:latin typeface="Calibri" charset="0"/>
            </a:endParaRPr>
          </a:p>
        </p:txBody>
      </p:sp>
    </p:spTree>
    <p:extLst>
      <p:ext uri="{BB962C8B-B14F-4D97-AF65-F5344CB8AC3E}">
        <p14:creationId xmlns:p14="http://schemas.microsoft.com/office/powerpoint/2010/main" val="12669597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These means (of the levels</a:t>
            </a:r>
            <a:r>
              <a:rPr lang="en-US" baseline="0" dirty="0"/>
              <a:t> of one IV averaged across the levels of the other IV)</a:t>
            </a:r>
            <a:r>
              <a:rPr lang="en-US" dirty="0"/>
              <a:t> are called “marginal means”</a:t>
            </a:r>
          </a:p>
        </p:txBody>
      </p:sp>
      <p:sp>
        <p:nvSpPr>
          <p:cNvPr id="4" name="Slide Number Placeholder 3"/>
          <p:cNvSpPr>
            <a:spLocks noGrp="1"/>
          </p:cNvSpPr>
          <p:nvPr>
            <p:ph type="sldNum" sz="quarter" idx="10"/>
          </p:nvPr>
        </p:nvSpPr>
        <p:spPr/>
        <p:txBody>
          <a:bodyPr/>
          <a:lstStyle/>
          <a:p>
            <a:pPr defTabSz="903976" fontAlgn="base">
              <a:spcBef>
                <a:spcPct val="0"/>
              </a:spcBef>
              <a:spcAft>
                <a:spcPct val="0"/>
              </a:spcAft>
              <a:defRPr/>
            </a:pPr>
            <a:fld id="{A2529519-5D31-9D44-B0BB-FD4F1C6BC6A0}" type="slidenum">
              <a:rPr lang="en-US">
                <a:solidFill>
                  <a:prstClr val="black"/>
                </a:solidFill>
                <a:latin typeface="Calibri" charset="0"/>
                <a:ea typeface="ＭＳ Ｐゴシック" charset="0"/>
              </a:rPr>
              <a:pPr defTabSz="903976" fontAlgn="base">
                <a:spcBef>
                  <a:spcPct val="0"/>
                </a:spcBef>
                <a:spcAft>
                  <a:spcPct val="0"/>
                </a:spcAft>
                <a:defRPr/>
              </a:pPr>
              <a:t>9</a:t>
            </a:fld>
            <a:endParaRPr lang="en-US">
              <a:solidFill>
                <a:prstClr val="black"/>
              </a:solidFill>
              <a:latin typeface="Calibri" charset="0"/>
              <a:ea typeface="ＭＳ Ｐゴシック" charset="0"/>
            </a:endParaRPr>
          </a:p>
        </p:txBody>
      </p:sp>
    </p:spTree>
    <p:extLst>
      <p:ext uri="{BB962C8B-B14F-4D97-AF65-F5344CB8AC3E}">
        <p14:creationId xmlns:p14="http://schemas.microsoft.com/office/powerpoint/2010/main" val="10009910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means (of the levels</a:t>
            </a:r>
            <a:r>
              <a:rPr lang="en-US" baseline="0" dirty="0"/>
              <a:t> of one IV averaged across the levels of the other IV)</a:t>
            </a:r>
            <a:r>
              <a:rPr lang="en-US" dirty="0"/>
              <a:t> are called “marginal means”</a:t>
            </a:r>
          </a:p>
        </p:txBody>
      </p:sp>
      <p:sp>
        <p:nvSpPr>
          <p:cNvPr id="4" name="Slide Number Placeholder 3"/>
          <p:cNvSpPr>
            <a:spLocks noGrp="1"/>
          </p:cNvSpPr>
          <p:nvPr>
            <p:ph type="sldNum" sz="quarter" idx="10"/>
          </p:nvPr>
        </p:nvSpPr>
        <p:spPr/>
        <p:txBody>
          <a:bodyPr/>
          <a:lstStyle/>
          <a:p>
            <a:pPr defTabSz="903976" fontAlgn="base">
              <a:spcBef>
                <a:spcPct val="0"/>
              </a:spcBef>
              <a:spcAft>
                <a:spcPct val="0"/>
              </a:spcAft>
              <a:defRPr/>
            </a:pPr>
            <a:fld id="{A2529519-5D31-9D44-B0BB-FD4F1C6BC6A0}" type="slidenum">
              <a:rPr lang="en-US">
                <a:solidFill>
                  <a:prstClr val="black"/>
                </a:solidFill>
                <a:latin typeface="Calibri" charset="0"/>
                <a:ea typeface="ＭＳ Ｐゴシック" charset="0"/>
              </a:rPr>
              <a:pPr defTabSz="903976" fontAlgn="base">
                <a:spcBef>
                  <a:spcPct val="0"/>
                </a:spcBef>
                <a:spcAft>
                  <a:spcPct val="0"/>
                </a:spcAft>
                <a:defRPr/>
              </a:pPr>
              <a:t>10</a:t>
            </a:fld>
            <a:endParaRPr lang="en-US">
              <a:solidFill>
                <a:prstClr val="black"/>
              </a:solidFill>
              <a:latin typeface="Calibri" charset="0"/>
              <a:ea typeface="ＭＳ Ｐゴシック" charset="0"/>
            </a:endParaRPr>
          </a:p>
        </p:txBody>
      </p:sp>
    </p:spTree>
    <p:extLst>
      <p:ext uri="{BB962C8B-B14F-4D97-AF65-F5344CB8AC3E}">
        <p14:creationId xmlns:p14="http://schemas.microsoft.com/office/powerpoint/2010/main" val="3797094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B2F39E3-A6FA-424D-9ECC-65F54F74FDEE}" type="datetimeFigureOut">
              <a:rPr lang="en-US" smtClean="0"/>
              <a:t>4/29/2022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53608-A6A4-B547-93DE-C22E98101085}" type="slidenum">
              <a:rPr lang="en-US" smtClean="0"/>
              <a:t>‹#›</a:t>
            </a:fld>
            <a:endParaRPr lang="en-US"/>
          </a:p>
        </p:txBody>
      </p:sp>
    </p:spTree>
    <p:extLst>
      <p:ext uri="{BB962C8B-B14F-4D97-AF65-F5344CB8AC3E}">
        <p14:creationId xmlns:p14="http://schemas.microsoft.com/office/powerpoint/2010/main" val="2027673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2F39E3-A6FA-424D-9ECC-65F54F74FDEE}" type="datetimeFigureOut">
              <a:rPr lang="en-US" smtClean="0"/>
              <a:t>4/29/2022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53608-A6A4-B547-93DE-C22E98101085}" type="slidenum">
              <a:rPr lang="en-US" smtClean="0"/>
              <a:t>‹#›</a:t>
            </a:fld>
            <a:endParaRPr lang="en-US"/>
          </a:p>
        </p:txBody>
      </p:sp>
    </p:spTree>
    <p:extLst>
      <p:ext uri="{BB962C8B-B14F-4D97-AF65-F5344CB8AC3E}">
        <p14:creationId xmlns:p14="http://schemas.microsoft.com/office/powerpoint/2010/main" val="1546426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2F39E3-A6FA-424D-9ECC-65F54F74FDEE}" type="datetimeFigureOut">
              <a:rPr lang="en-US" smtClean="0"/>
              <a:t>4/29/2022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53608-A6A4-B547-93DE-C22E98101085}" type="slidenum">
              <a:rPr lang="en-US" smtClean="0"/>
              <a:t>‹#›</a:t>
            </a:fld>
            <a:endParaRPr lang="en-US"/>
          </a:p>
        </p:txBody>
      </p:sp>
    </p:spTree>
    <p:extLst>
      <p:ext uri="{BB962C8B-B14F-4D97-AF65-F5344CB8AC3E}">
        <p14:creationId xmlns:p14="http://schemas.microsoft.com/office/powerpoint/2010/main" val="1747483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a:t>Click to edit Master title style</a:t>
            </a:r>
          </a:p>
        </p:txBody>
      </p:sp>
      <p:sp>
        <p:nvSpPr>
          <p:cNvPr id="3" name="Table Placeholder 2"/>
          <p:cNvSpPr>
            <a:spLocks noGrp="1"/>
          </p:cNvSpPr>
          <p:nvPr>
            <p:ph type="tbl" idx="1"/>
          </p:nvPr>
        </p:nvSpPr>
        <p:spPr>
          <a:xfrm>
            <a:off x="457200" y="1719263"/>
            <a:ext cx="8229600" cy="4411662"/>
          </a:xfrm>
        </p:spPr>
        <p:txBody>
          <a:bodyPr/>
          <a:lstStyle/>
          <a:p>
            <a:pPr lvl="0"/>
            <a:endParaRPr lang="en-US" noProof="0"/>
          </a:p>
        </p:txBody>
      </p:sp>
      <p:sp>
        <p:nvSpPr>
          <p:cNvPr id="4" name="Rectangle 6"/>
          <p:cNvSpPr>
            <a:spLocks noGrp="1" noChangeArrowheads="1"/>
          </p:cNvSpPr>
          <p:nvPr>
            <p:ph type="ftr" sz="quarter" idx="10"/>
          </p:nvPr>
        </p:nvSpPr>
        <p:spPr>
          <a:xfrm>
            <a:off x="3124200" y="6248400"/>
            <a:ext cx="2895600" cy="457200"/>
          </a:xfrm>
          <a:prstGeom prst="rect">
            <a:avLst/>
          </a:prstGeom>
        </p:spPr>
        <p:txBody>
          <a:bodyPr/>
          <a:lstStyle>
            <a:lvl1pPr>
              <a:defRPr>
                <a:latin typeface="Arial" pitchFamily="34" charset="0"/>
                <a:ea typeface="ＭＳ Ｐゴシック" charset="-128"/>
                <a:cs typeface="+mn-cs"/>
              </a:defRPr>
            </a:lvl1pPr>
          </a:lstStyle>
          <a:p>
            <a:pPr>
              <a:defRPr/>
            </a:pPr>
            <a:endParaRPr lang="en-US" altLang="en-US"/>
          </a:p>
        </p:txBody>
      </p:sp>
      <p:sp>
        <p:nvSpPr>
          <p:cNvPr id="5" name="Rectangle 7"/>
          <p:cNvSpPr>
            <a:spLocks noGrp="1" noChangeArrowheads="1"/>
          </p:cNvSpPr>
          <p:nvPr>
            <p:ph type="sldNum" sz="quarter" idx="11"/>
          </p:nvPr>
        </p:nvSpPr>
        <p:spPr>
          <a:xfrm>
            <a:off x="6553200" y="6248400"/>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D64EBAA-60AD-6D42-A49B-F8CAAC2993C4}" type="slidenum">
              <a:rPr lang="en-US"/>
              <a:pPr/>
              <a:t>‹#›</a:t>
            </a:fld>
            <a:endParaRPr lang="en-US"/>
          </a:p>
        </p:txBody>
      </p:sp>
    </p:spTree>
    <p:extLst>
      <p:ext uri="{BB962C8B-B14F-4D97-AF65-F5344CB8AC3E}">
        <p14:creationId xmlns:p14="http://schemas.microsoft.com/office/powerpoint/2010/main" val="3702735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2F39E3-A6FA-424D-9ECC-65F54F74FDEE}" type="datetimeFigureOut">
              <a:rPr lang="en-US" smtClean="0"/>
              <a:t>4/29/2022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53608-A6A4-B547-93DE-C22E98101085}" type="slidenum">
              <a:rPr lang="en-US" smtClean="0"/>
              <a:t>‹#›</a:t>
            </a:fld>
            <a:endParaRPr lang="en-US"/>
          </a:p>
        </p:txBody>
      </p:sp>
    </p:spTree>
    <p:extLst>
      <p:ext uri="{BB962C8B-B14F-4D97-AF65-F5344CB8AC3E}">
        <p14:creationId xmlns:p14="http://schemas.microsoft.com/office/powerpoint/2010/main" val="534002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2F39E3-A6FA-424D-9ECC-65F54F74FDEE}" type="datetimeFigureOut">
              <a:rPr lang="en-US" smtClean="0"/>
              <a:t>4/29/2022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53608-A6A4-B547-93DE-C22E98101085}" type="slidenum">
              <a:rPr lang="en-US" smtClean="0"/>
              <a:t>‹#›</a:t>
            </a:fld>
            <a:endParaRPr lang="en-US"/>
          </a:p>
        </p:txBody>
      </p:sp>
    </p:spTree>
    <p:extLst>
      <p:ext uri="{BB962C8B-B14F-4D97-AF65-F5344CB8AC3E}">
        <p14:creationId xmlns:p14="http://schemas.microsoft.com/office/powerpoint/2010/main" val="2321676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B2F39E3-A6FA-424D-9ECC-65F54F74FDEE}" type="datetimeFigureOut">
              <a:rPr lang="en-US" smtClean="0"/>
              <a:t>4/29/2022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53608-A6A4-B547-93DE-C22E98101085}" type="slidenum">
              <a:rPr lang="en-US" smtClean="0"/>
              <a:t>‹#›</a:t>
            </a:fld>
            <a:endParaRPr lang="en-US"/>
          </a:p>
        </p:txBody>
      </p:sp>
    </p:spTree>
    <p:extLst>
      <p:ext uri="{BB962C8B-B14F-4D97-AF65-F5344CB8AC3E}">
        <p14:creationId xmlns:p14="http://schemas.microsoft.com/office/powerpoint/2010/main" val="3872662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B2F39E3-A6FA-424D-9ECC-65F54F74FDEE}" type="datetimeFigureOut">
              <a:rPr lang="en-US" smtClean="0"/>
              <a:t>4/29/2022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753608-A6A4-B547-93DE-C22E98101085}" type="slidenum">
              <a:rPr lang="en-US" smtClean="0"/>
              <a:t>‹#›</a:t>
            </a:fld>
            <a:endParaRPr lang="en-US"/>
          </a:p>
        </p:txBody>
      </p:sp>
    </p:spTree>
    <p:extLst>
      <p:ext uri="{BB962C8B-B14F-4D97-AF65-F5344CB8AC3E}">
        <p14:creationId xmlns:p14="http://schemas.microsoft.com/office/powerpoint/2010/main" val="566717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B2F39E3-A6FA-424D-9ECC-65F54F74FDEE}" type="datetimeFigureOut">
              <a:rPr lang="en-US" smtClean="0"/>
              <a:t>4/29/2022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753608-A6A4-B547-93DE-C22E98101085}" type="slidenum">
              <a:rPr lang="en-US" smtClean="0"/>
              <a:t>‹#›</a:t>
            </a:fld>
            <a:endParaRPr lang="en-US"/>
          </a:p>
        </p:txBody>
      </p:sp>
    </p:spTree>
    <p:extLst>
      <p:ext uri="{BB962C8B-B14F-4D97-AF65-F5344CB8AC3E}">
        <p14:creationId xmlns:p14="http://schemas.microsoft.com/office/powerpoint/2010/main" val="797685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2F39E3-A6FA-424D-9ECC-65F54F74FDEE}" type="datetimeFigureOut">
              <a:rPr lang="en-US" smtClean="0"/>
              <a:t>4/29/2022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753608-A6A4-B547-93DE-C22E98101085}" type="slidenum">
              <a:rPr lang="en-US" smtClean="0"/>
              <a:t>‹#›</a:t>
            </a:fld>
            <a:endParaRPr lang="en-US"/>
          </a:p>
        </p:txBody>
      </p:sp>
    </p:spTree>
    <p:extLst>
      <p:ext uri="{BB962C8B-B14F-4D97-AF65-F5344CB8AC3E}">
        <p14:creationId xmlns:p14="http://schemas.microsoft.com/office/powerpoint/2010/main" val="2994277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2F39E3-A6FA-424D-9ECC-65F54F74FDEE}" type="datetimeFigureOut">
              <a:rPr lang="en-US" smtClean="0"/>
              <a:t>4/29/2022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53608-A6A4-B547-93DE-C22E98101085}" type="slidenum">
              <a:rPr lang="en-US" smtClean="0"/>
              <a:t>‹#›</a:t>
            </a:fld>
            <a:endParaRPr lang="en-US"/>
          </a:p>
        </p:txBody>
      </p:sp>
    </p:spTree>
    <p:extLst>
      <p:ext uri="{BB962C8B-B14F-4D97-AF65-F5344CB8AC3E}">
        <p14:creationId xmlns:p14="http://schemas.microsoft.com/office/powerpoint/2010/main" val="2858064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2F39E3-A6FA-424D-9ECC-65F54F74FDEE}" type="datetimeFigureOut">
              <a:rPr lang="en-US" smtClean="0"/>
              <a:t>4/29/2022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53608-A6A4-B547-93DE-C22E98101085}" type="slidenum">
              <a:rPr lang="en-US" smtClean="0"/>
              <a:t>‹#›</a:t>
            </a:fld>
            <a:endParaRPr lang="en-US"/>
          </a:p>
        </p:txBody>
      </p:sp>
    </p:spTree>
    <p:extLst>
      <p:ext uri="{BB962C8B-B14F-4D97-AF65-F5344CB8AC3E}">
        <p14:creationId xmlns:p14="http://schemas.microsoft.com/office/powerpoint/2010/main" val="2440370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2F39E3-A6FA-424D-9ECC-65F54F74FDEE}" type="datetimeFigureOut">
              <a:rPr lang="en-US" smtClean="0"/>
              <a:t>4/29/2022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53608-A6A4-B547-93DE-C22E98101085}" type="slidenum">
              <a:rPr lang="en-US" smtClean="0"/>
              <a:t>‹#›</a:t>
            </a:fld>
            <a:endParaRPr lang="en-US"/>
          </a:p>
        </p:txBody>
      </p:sp>
    </p:spTree>
    <p:extLst>
      <p:ext uri="{BB962C8B-B14F-4D97-AF65-F5344CB8AC3E}">
        <p14:creationId xmlns:p14="http://schemas.microsoft.com/office/powerpoint/2010/main" val="1167377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jpg"/><Relationship Id="rId7"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jpg"/><Relationship Id="rId11" Type="http://schemas.openxmlformats.org/officeDocument/2006/relationships/image" Target="../media/image13.jpg"/><Relationship Id="rId5" Type="http://schemas.openxmlformats.org/officeDocument/2006/relationships/image" Target="../media/image7.png"/><Relationship Id="rId10" Type="http://schemas.openxmlformats.org/officeDocument/2006/relationships/image" Target="../media/image12.jpg"/><Relationship Id="rId4" Type="http://schemas.openxmlformats.org/officeDocument/2006/relationships/image" Target="../media/image6.jpg"/><Relationship Id="rId9" Type="http://schemas.openxmlformats.org/officeDocument/2006/relationships/image" Target="../media/image11.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Factorial Design Review</a:t>
            </a:r>
          </a:p>
        </p:txBody>
      </p:sp>
      <p:sp>
        <p:nvSpPr>
          <p:cNvPr id="3" name="Subtitle 2"/>
          <p:cNvSpPr>
            <a:spLocks noGrp="1"/>
          </p:cNvSpPr>
          <p:nvPr>
            <p:ph type="subTitle" idx="1"/>
          </p:nvPr>
        </p:nvSpPr>
        <p:spPr/>
        <p:txBody>
          <a:bodyPr/>
          <a:lstStyle/>
          <a:p>
            <a:r>
              <a:rPr lang="en-US" dirty="0"/>
              <a:t>Spring 2022</a:t>
            </a:r>
          </a:p>
        </p:txBody>
      </p:sp>
    </p:spTree>
    <p:extLst>
      <p:ext uri="{BB962C8B-B14F-4D97-AF65-F5344CB8AC3E}">
        <p14:creationId xmlns:p14="http://schemas.microsoft.com/office/powerpoint/2010/main" val="1799908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2058"/>
            <a:ext cx="8913813" cy="459183"/>
          </a:xfrm>
        </p:spPr>
        <p:txBody>
          <a:bodyPr>
            <a:normAutofit/>
          </a:bodyPr>
          <a:lstStyle/>
          <a:p>
            <a:r>
              <a:rPr lang="en-US" sz="1950" dirty="0"/>
              <a:t>Where did these numbers come from (other than the F-statement)?</a:t>
            </a:r>
          </a:p>
        </p:txBody>
      </p:sp>
      <p:sp>
        <p:nvSpPr>
          <p:cNvPr id="5" name="TextBox 4"/>
          <p:cNvSpPr txBox="1"/>
          <p:nvPr/>
        </p:nvSpPr>
        <p:spPr>
          <a:xfrm>
            <a:off x="1005092" y="1126250"/>
            <a:ext cx="7133815" cy="2498376"/>
          </a:xfrm>
          <a:prstGeom prst="rect">
            <a:avLst/>
          </a:prstGeom>
          <a:noFill/>
        </p:spPr>
        <p:txBody>
          <a:bodyPr wrap="square" rtlCol="0">
            <a:spAutoFit/>
          </a:bodyPr>
          <a:lstStyle/>
          <a:p>
            <a:pPr defTabSz="685800" fontAlgn="base">
              <a:lnSpc>
                <a:spcPct val="110000"/>
              </a:lnSpc>
              <a:spcBef>
                <a:spcPct val="0"/>
              </a:spcBef>
              <a:spcAft>
                <a:spcPct val="0"/>
              </a:spcAft>
              <a:defRPr/>
            </a:pPr>
            <a:r>
              <a:rPr lang="en-US" sz="2400" dirty="0">
                <a:solidFill>
                  <a:srgbClr val="B82123"/>
                </a:solidFill>
                <a:latin typeface="Chalkboard"/>
                <a:cs typeface="Chalkboard"/>
              </a:rPr>
              <a:t>Participants expressed more fear when the spider loomed nearby </a:t>
            </a:r>
            <a:r>
              <a:rPr lang="en-US" sz="2400" dirty="0">
                <a:solidFill>
                  <a:srgbClr val="292934"/>
                </a:solidFill>
                <a:latin typeface="Arial"/>
                <a:cs typeface="Chalkboard"/>
              </a:rPr>
              <a:t>(</a:t>
            </a:r>
            <a:r>
              <a:rPr lang="en-US" sz="2400" i="1" dirty="0">
                <a:solidFill>
                  <a:srgbClr val="292934"/>
                </a:solidFill>
                <a:latin typeface="Arial"/>
                <a:cs typeface="Chalkboard"/>
              </a:rPr>
              <a:t>M </a:t>
            </a:r>
            <a:r>
              <a:rPr lang="en-US" sz="2400" dirty="0">
                <a:solidFill>
                  <a:srgbClr val="292934"/>
                </a:solidFill>
                <a:latin typeface="Arial"/>
                <a:cs typeface="Chalkboard"/>
              </a:rPr>
              <a:t>= 3.57;</a:t>
            </a:r>
            <a:r>
              <a:rPr lang="en-US" sz="2400" i="1" dirty="0">
                <a:solidFill>
                  <a:srgbClr val="292934"/>
                </a:solidFill>
                <a:latin typeface="Arial"/>
                <a:cs typeface="Chalkboard"/>
              </a:rPr>
              <a:t> SD </a:t>
            </a:r>
            <a:r>
              <a:rPr lang="en-US" sz="2400" dirty="0">
                <a:solidFill>
                  <a:srgbClr val="292934"/>
                </a:solidFill>
                <a:latin typeface="Arial"/>
                <a:cs typeface="Chalkboard"/>
              </a:rPr>
              <a:t>= 1.40) </a:t>
            </a:r>
            <a:r>
              <a:rPr lang="en-US" sz="2400" dirty="0">
                <a:solidFill>
                  <a:srgbClr val="B82123"/>
                </a:solidFill>
                <a:latin typeface="Chalkboard"/>
                <a:cs typeface="Chalkboard"/>
              </a:rPr>
              <a:t>than when the spider was far away </a:t>
            </a:r>
            <a:r>
              <a:rPr lang="en-US" sz="2400" dirty="0">
                <a:solidFill>
                  <a:srgbClr val="292934"/>
                </a:solidFill>
                <a:latin typeface="Arial"/>
                <a:cs typeface="Chalkboard"/>
              </a:rPr>
              <a:t>(</a:t>
            </a:r>
            <a:r>
              <a:rPr lang="en-US" sz="2400" i="1" dirty="0">
                <a:solidFill>
                  <a:srgbClr val="292934"/>
                </a:solidFill>
                <a:latin typeface="Arial"/>
                <a:cs typeface="Chalkboard"/>
              </a:rPr>
              <a:t>M</a:t>
            </a:r>
            <a:r>
              <a:rPr lang="en-US" sz="2400" dirty="0">
                <a:solidFill>
                  <a:srgbClr val="292934"/>
                </a:solidFill>
                <a:latin typeface="Arial"/>
                <a:cs typeface="Chalkboard"/>
              </a:rPr>
              <a:t> = 2.48; </a:t>
            </a:r>
            <a:r>
              <a:rPr lang="en-US" sz="2400" i="1" dirty="0">
                <a:solidFill>
                  <a:srgbClr val="292934"/>
                </a:solidFill>
                <a:latin typeface="Arial"/>
                <a:cs typeface="Chalkboard"/>
              </a:rPr>
              <a:t>SD</a:t>
            </a:r>
            <a:r>
              <a:rPr lang="en-US" sz="2400" dirty="0">
                <a:solidFill>
                  <a:srgbClr val="292934"/>
                </a:solidFill>
                <a:latin typeface="Arial"/>
                <a:cs typeface="Chalkboard"/>
              </a:rPr>
              <a:t> = .99),</a:t>
            </a:r>
            <a:r>
              <a:rPr lang="en-US" sz="2400" i="1" dirty="0">
                <a:solidFill>
                  <a:srgbClr val="292934"/>
                </a:solidFill>
                <a:latin typeface="Arial"/>
                <a:cs typeface="Chalkboard"/>
              </a:rPr>
              <a:t> F</a:t>
            </a:r>
            <a:r>
              <a:rPr lang="en-US" sz="2400" dirty="0">
                <a:solidFill>
                  <a:srgbClr val="292934"/>
                </a:solidFill>
                <a:latin typeface="Arial"/>
                <a:cs typeface="Chalkboard"/>
              </a:rPr>
              <a:t>(1, 36) = 11.31</a:t>
            </a:r>
            <a:r>
              <a:rPr lang="en-US" sz="2400" i="1" dirty="0">
                <a:solidFill>
                  <a:srgbClr val="292934"/>
                </a:solidFill>
                <a:latin typeface="Arial"/>
                <a:cs typeface="Chalkboard"/>
              </a:rPr>
              <a:t>, p </a:t>
            </a:r>
            <a:r>
              <a:rPr lang="en-US" sz="2400" dirty="0">
                <a:solidFill>
                  <a:srgbClr val="292934"/>
                </a:solidFill>
                <a:latin typeface="Arial"/>
                <a:cs typeface="Chalkboard"/>
              </a:rPr>
              <a:t>= .002, </a:t>
            </a:r>
            <a:r>
              <a:rPr lang="en-US" sz="2400" i="1" dirty="0">
                <a:solidFill>
                  <a:srgbClr val="292934"/>
                </a:solidFill>
                <a:latin typeface="Arial"/>
                <a:cs typeface="Chalkboard"/>
              </a:rPr>
              <a:t>d</a:t>
            </a:r>
            <a:r>
              <a:rPr lang="en-US" sz="2400" dirty="0">
                <a:solidFill>
                  <a:srgbClr val="292934"/>
                </a:solidFill>
                <a:latin typeface="Arial"/>
                <a:cs typeface="Chalkboard"/>
              </a:rPr>
              <a:t> = .46.</a:t>
            </a:r>
            <a:endParaRPr lang="en-US" sz="2400" dirty="0">
              <a:solidFill>
                <a:srgbClr val="B82123"/>
              </a:solidFill>
              <a:latin typeface="Chalkboard"/>
              <a:cs typeface="Chalkboard"/>
            </a:endParaRPr>
          </a:p>
          <a:p>
            <a:pPr defTabSz="685800" fontAlgn="base">
              <a:lnSpc>
                <a:spcPct val="110000"/>
              </a:lnSpc>
              <a:spcBef>
                <a:spcPct val="0"/>
              </a:spcBef>
              <a:spcAft>
                <a:spcPct val="0"/>
              </a:spcAft>
              <a:defRPr/>
            </a:pPr>
            <a:endParaRPr lang="en-US" sz="2400" dirty="0">
              <a:solidFill>
                <a:srgbClr val="292934"/>
              </a:solidFill>
              <a:latin typeface="Arial"/>
              <a:ea typeface="ＭＳ Ｐゴシック" charset="0"/>
              <a:cs typeface="Chalkboard"/>
            </a:endParaRPr>
          </a:p>
          <a:p>
            <a:pPr defTabSz="685800" fontAlgn="base">
              <a:lnSpc>
                <a:spcPct val="110000"/>
              </a:lnSpc>
              <a:spcBef>
                <a:spcPct val="0"/>
              </a:spcBef>
              <a:spcAft>
                <a:spcPct val="0"/>
              </a:spcAft>
              <a:defRPr/>
            </a:pPr>
            <a:r>
              <a:rPr lang="en-US" sz="2400" dirty="0">
                <a:solidFill>
                  <a:srgbClr val="292934"/>
                </a:solidFill>
                <a:latin typeface="Arial"/>
                <a:ea typeface="ＭＳ Ｐゴシック" charset="0"/>
                <a:cs typeface="Chalkboard"/>
              </a:rPr>
              <a:t>*But, don’t forget the 95% CIs</a:t>
            </a:r>
          </a:p>
        </p:txBody>
      </p:sp>
      <p:sp>
        <p:nvSpPr>
          <p:cNvPr id="3" name="Slide Number Placeholder 2">
            <a:extLst>
              <a:ext uri="{FF2B5EF4-FFF2-40B4-BE49-F238E27FC236}">
                <a16:creationId xmlns:a16="http://schemas.microsoft.com/office/drawing/2014/main" id="{16DBB5DC-E7DF-4C40-9A5E-BC8595A6D3C3}"/>
              </a:ext>
            </a:extLst>
          </p:cNvPr>
          <p:cNvSpPr>
            <a:spLocks noGrp="1"/>
          </p:cNvSpPr>
          <p:nvPr>
            <p:ph type="sldNum" sz="quarter" idx="12"/>
          </p:nvPr>
        </p:nvSpPr>
        <p:spPr/>
        <p:txBody>
          <a:bodyPr/>
          <a:lstStyle/>
          <a:p>
            <a:fld id="{4FAB73BC-B049-4115-A692-8D63A059BFB8}" type="slidenum">
              <a:rPr lang="en-US" smtClean="0"/>
              <a:t>10</a:t>
            </a:fld>
            <a:endParaRPr lang="en-US" dirty="0"/>
          </a:p>
        </p:txBody>
      </p:sp>
      <p:pic>
        <p:nvPicPr>
          <p:cNvPr id="6" name="Picture 5" descr="Screen Shot 2015-03-26 at 9.15.28 AM.png">
            <a:extLst>
              <a:ext uri="{FF2B5EF4-FFF2-40B4-BE49-F238E27FC236}">
                <a16:creationId xmlns:a16="http://schemas.microsoft.com/office/drawing/2014/main" id="{BBFA0DE0-556E-4342-9032-F2BD02E0A2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6281" y="4019636"/>
            <a:ext cx="6431436" cy="2336714"/>
          </a:xfrm>
          <a:prstGeom prst="rect">
            <a:avLst/>
          </a:prstGeom>
        </p:spPr>
      </p:pic>
    </p:spTree>
    <p:extLst>
      <p:ext uri="{BB962C8B-B14F-4D97-AF65-F5344CB8AC3E}">
        <p14:creationId xmlns:p14="http://schemas.microsoft.com/office/powerpoint/2010/main" val="7087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318466" name="Group 2"/>
          <p:cNvGraphicFramePr>
            <a:graphicFrameLocks noGrp="1"/>
          </p:cNvGraphicFramePr>
          <p:nvPr>
            <p:ph type="tbl" idx="1"/>
          </p:nvPr>
        </p:nvGraphicFramePr>
        <p:xfrm>
          <a:off x="1371600" y="2400307"/>
          <a:ext cx="4495800" cy="1885951"/>
        </p:xfrm>
        <a:graphic>
          <a:graphicData uri="http://schemas.openxmlformats.org/drawingml/2006/table">
            <a:tbl>
              <a:tblPr/>
              <a:tblGrid>
                <a:gridCol w="2247900">
                  <a:extLst>
                    <a:ext uri="{9D8B030D-6E8A-4147-A177-3AD203B41FA5}">
                      <a16:colId xmlns:a16="http://schemas.microsoft.com/office/drawing/2014/main" val="20000"/>
                    </a:ext>
                  </a:extLst>
                </a:gridCol>
                <a:gridCol w="2247900">
                  <a:extLst>
                    <a:ext uri="{9D8B030D-6E8A-4147-A177-3AD203B41FA5}">
                      <a16:colId xmlns:a16="http://schemas.microsoft.com/office/drawing/2014/main" val="20001"/>
                    </a:ext>
                  </a:extLst>
                </a:gridCol>
              </a:tblGrid>
              <a:tr h="95131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a:ln>
                            <a:noFill/>
                          </a:ln>
                          <a:solidFill>
                            <a:schemeClr val="tx1"/>
                          </a:solidFill>
                          <a:effectLst/>
                          <a:latin typeface="Arial" pitchFamily="34" charset="0"/>
                        </a:rPr>
                        <a:t>2.64</a:t>
                      </a:r>
                    </a:p>
                  </a:txBody>
                  <a:tcPr marT="34290" marB="3429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a:ln>
                            <a:noFill/>
                          </a:ln>
                          <a:solidFill>
                            <a:schemeClr val="tx1"/>
                          </a:solidFill>
                          <a:effectLst/>
                          <a:latin typeface="Arial" pitchFamily="34" charset="0"/>
                        </a:rPr>
                        <a:t>4.50</a:t>
                      </a:r>
                    </a:p>
                  </a:txBody>
                  <a:tcPr marT="34290" marB="3429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934641">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a:ln>
                            <a:noFill/>
                          </a:ln>
                          <a:solidFill>
                            <a:schemeClr val="tx1"/>
                          </a:solidFill>
                          <a:effectLst/>
                          <a:latin typeface="Arial" pitchFamily="34" charset="0"/>
                        </a:rPr>
                        <a:t>2.24</a:t>
                      </a:r>
                    </a:p>
                  </a:txBody>
                  <a:tcPr marT="34290" marB="3429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dirty="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dirty="0">
                          <a:ln>
                            <a:noFill/>
                          </a:ln>
                          <a:solidFill>
                            <a:schemeClr val="tx1"/>
                          </a:solidFill>
                          <a:effectLst/>
                          <a:latin typeface="Arial" pitchFamily="34" charset="0"/>
                        </a:rPr>
                        <a:t>2.73</a:t>
                      </a:r>
                    </a:p>
                  </a:txBody>
                  <a:tcPr marT="34290" marB="3429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bl>
          </a:graphicData>
        </a:graphic>
      </p:graphicFrame>
      <p:sp>
        <p:nvSpPr>
          <p:cNvPr id="71693" name="Text Box 13"/>
          <p:cNvSpPr txBox="1">
            <a:spLocks noChangeArrowheads="1"/>
          </p:cNvSpPr>
          <p:nvPr/>
        </p:nvSpPr>
        <p:spPr bwMode="auto">
          <a:xfrm>
            <a:off x="2745633" y="1713307"/>
            <a:ext cx="1981200" cy="36933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dirty="0">
                <a:solidFill>
                  <a:srgbClr val="292934"/>
                </a:solidFill>
                <a:latin typeface="Arial" charset="0"/>
                <a:ea typeface="ＭＳ Ｐゴシック" charset="0"/>
              </a:rPr>
              <a:t>Self-efficacy</a:t>
            </a:r>
            <a:endParaRPr lang="en-US" sz="2100" dirty="0">
              <a:solidFill>
                <a:srgbClr val="292934"/>
              </a:solidFill>
              <a:latin typeface="Arial" charset="0"/>
              <a:ea typeface="ＭＳ Ｐゴシック" charset="0"/>
            </a:endParaRPr>
          </a:p>
        </p:txBody>
      </p:sp>
      <p:sp>
        <p:nvSpPr>
          <p:cNvPr id="71694" name="Text Box 14"/>
          <p:cNvSpPr txBox="1">
            <a:spLocks noChangeArrowheads="1"/>
          </p:cNvSpPr>
          <p:nvPr/>
        </p:nvSpPr>
        <p:spPr bwMode="auto">
          <a:xfrm>
            <a:off x="2062266" y="2061045"/>
            <a:ext cx="914400" cy="30008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sz="1350" dirty="0">
                <a:solidFill>
                  <a:srgbClr val="3366FF"/>
                </a:solidFill>
                <a:latin typeface="Arial" charset="0"/>
                <a:ea typeface="ＭＳ Ｐゴシック" charset="0"/>
              </a:rPr>
              <a:t>High</a:t>
            </a:r>
          </a:p>
        </p:txBody>
      </p:sp>
      <p:sp>
        <p:nvSpPr>
          <p:cNvPr id="71695" name="Text Box 15"/>
          <p:cNvSpPr txBox="1">
            <a:spLocks noChangeArrowheads="1"/>
          </p:cNvSpPr>
          <p:nvPr/>
        </p:nvSpPr>
        <p:spPr bwMode="auto">
          <a:xfrm>
            <a:off x="567463" y="2686057"/>
            <a:ext cx="770127" cy="30008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sz="1350" dirty="0">
                <a:solidFill>
                  <a:srgbClr val="3366FF"/>
                </a:solidFill>
                <a:latin typeface="Arial" charset="0"/>
                <a:ea typeface="ＭＳ Ｐゴシック" charset="0"/>
              </a:rPr>
              <a:t>Nearby</a:t>
            </a:r>
          </a:p>
        </p:txBody>
      </p:sp>
      <p:sp>
        <p:nvSpPr>
          <p:cNvPr id="71696" name="Text Box 16"/>
          <p:cNvSpPr txBox="1">
            <a:spLocks noChangeArrowheads="1"/>
          </p:cNvSpPr>
          <p:nvPr/>
        </p:nvSpPr>
        <p:spPr bwMode="auto">
          <a:xfrm>
            <a:off x="750663" y="3677865"/>
            <a:ext cx="465328" cy="30008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sz="1350" dirty="0">
                <a:solidFill>
                  <a:srgbClr val="3366FF"/>
                </a:solidFill>
                <a:latin typeface="Arial" charset="0"/>
                <a:ea typeface="ＭＳ Ｐゴシック" charset="0"/>
              </a:rPr>
              <a:t>Far</a:t>
            </a:r>
          </a:p>
        </p:txBody>
      </p:sp>
      <p:sp>
        <p:nvSpPr>
          <p:cNvPr id="71697" name="Text Box 17"/>
          <p:cNvSpPr txBox="1">
            <a:spLocks noChangeArrowheads="1"/>
          </p:cNvSpPr>
          <p:nvPr/>
        </p:nvSpPr>
        <p:spPr bwMode="auto">
          <a:xfrm>
            <a:off x="4272066" y="2061045"/>
            <a:ext cx="914400" cy="30008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sz="1350">
                <a:solidFill>
                  <a:srgbClr val="3366FF"/>
                </a:solidFill>
                <a:latin typeface="Arial" charset="0"/>
                <a:ea typeface="ＭＳ Ｐゴシック" charset="0"/>
              </a:rPr>
              <a:t>Low</a:t>
            </a:r>
          </a:p>
        </p:txBody>
      </p:sp>
      <p:sp>
        <p:nvSpPr>
          <p:cNvPr id="71698" name="Text Box 18"/>
          <p:cNvSpPr txBox="1">
            <a:spLocks noChangeArrowheads="1"/>
          </p:cNvSpPr>
          <p:nvPr/>
        </p:nvSpPr>
        <p:spPr bwMode="auto">
          <a:xfrm rot="16200000">
            <a:off x="-145965" y="3082168"/>
            <a:ext cx="1110680" cy="36933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dirty="0">
                <a:solidFill>
                  <a:srgbClr val="292934"/>
                </a:solidFill>
                <a:latin typeface="Arial" charset="0"/>
                <a:ea typeface="ＭＳ Ｐゴシック" charset="0"/>
              </a:rPr>
              <a:t>Looming</a:t>
            </a:r>
          </a:p>
        </p:txBody>
      </p:sp>
      <p:sp>
        <p:nvSpPr>
          <p:cNvPr id="71703" name="Text Box 23"/>
          <p:cNvSpPr txBox="1">
            <a:spLocks noChangeArrowheads="1"/>
          </p:cNvSpPr>
          <p:nvPr/>
        </p:nvSpPr>
        <p:spPr bwMode="auto">
          <a:xfrm>
            <a:off x="1905000" y="4800600"/>
            <a:ext cx="1066800" cy="36933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dirty="0">
                <a:solidFill>
                  <a:srgbClr val="292934"/>
                </a:solidFill>
                <a:latin typeface="Arial" charset="0"/>
                <a:ea typeface="ＭＳ Ｐゴシック" charset="0"/>
              </a:rPr>
              <a:t>2.44</a:t>
            </a:r>
          </a:p>
        </p:txBody>
      </p:sp>
      <p:sp>
        <p:nvSpPr>
          <p:cNvPr id="71704" name="Text Box 24"/>
          <p:cNvSpPr txBox="1">
            <a:spLocks noChangeArrowheads="1"/>
          </p:cNvSpPr>
          <p:nvPr/>
        </p:nvSpPr>
        <p:spPr bwMode="auto">
          <a:xfrm>
            <a:off x="4267200" y="4743450"/>
            <a:ext cx="1066800" cy="36933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a:solidFill>
                  <a:srgbClr val="292934"/>
                </a:solidFill>
                <a:latin typeface="Arial" charset="0"/>
                <a:ea typeface="ＭＳ Ｐゴシック" charset="0"/>
              </a:rPr>
              <a:t>3.61</a:t>
            </a:r>
          </a:p>
        </p:txBody>
      </p:sp>
      <p:sp>
        <p:nvSpPr>
          <p:cNvPr id="71705" name="Text Box 25"/>
          <p:cNvSpPr txBox="1">
            <a:spLocks noChangeArrowheads="1"/>
          </p:cNvSpPr>
          <p:nvPr/>
        </p:nvSpPr>
        <p:spPr bwMode="auto">
          <a:xfrm>
            <a:off x="31626" y="4572002"/>
            <a:ext cx="1828800" cy="1200329"/>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i="1" dirty="0">
                <a:solidFill>
                  <a:srgbClr val="292934"/>
                </a:solidFill>
                <a:latin typeface="Arial" charset="0"/>
                <a:ea typeface="ＭＳ Ｐゴシック" charset="0"/>
              </a:rPr>
              <a:t>Marginal </a:t>
            </a:r>
            <a:r>
              <a:rPr lang="en-US" dirty="0">
                <a:solidFill>
                  <a:srgbClr val="292934"/>
                </a:solidFill>
                <a:latin typeface="Arial" charset="0"/>
                <a:ea typeface="ＭＳ Ｐゴシック" charset="0"/>
              </a:rPr>
              <a:t>means: main effect of self-efficacy</a:t>
            </a:r>
          </a:p>
        </p:txBody>
      </p:sp>
      <p:sp>
        <p:nvSpPr>
          <p:cNvPr id="71710" name="Text Box 30"/>
          <p:cNvSpPr txBox="1">
            <a:spLocks noChangeArrowheads="1"/>
          </p:cNvSpPr>
          <p:nvPr/>
        </p:nvSpPr>
        <p:spPr bwMode="auto">
          <a:xfrm>
            <a:off x="6781800" y="2800350"/>
            <a:ext cx="1066800" cy="36933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a:solidFill>
                  <a:srgbClr val="292934"/>
                </a:solidFill>
                <a:latin typeface="Arial" charset="0"/>
                <a:ea typeface="ＭＳ Ｐゴシック" charset="0"/>
              </a:rPr>
              <a:t>3.57</a:t>
            </a:r>
          </a:p>
        </p:txBody>
      </p:sp>
      <p:sp>
        <p:nvSpPr>
          <p:cNvPr id="71711" name="Text Box 31"/>
          <p:cNvSpPr txBox="1">
            <a:spLocks noChangeArrowheads="1"/>
          </p:cNvSpPr>
          <p:nvPr/>
        </p:nvSpPr>
        <p:spPr bwMode="auto">
          <a:xfrm>
            <a:off x="6781800" y="3714750"/>
            <a:ext cx="1066800" cy="36933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a:solidFill>
                  <a:srgbClr val="292934"/>
                </a:solidFill>
                <a:latin typeface="Arial" charset="0"/>
                <a:ea typeface="ＭＳ Ｐゴシック" charset="0"/>
              </a:rPr>
              <a:t>2.48</a:t>
            </a:r>
          </a:p>
        </p:txBody>
      </p:sp>
      <p:sp>
        <p:nvSpPr>
          <p:cNvPr id="71712" name="Text Box 32"/>
          <p:cNvSpPr txBox="1">
            <a:spLocks noChangeArrowheads="1"/>
          </p:cNvSpPr>
          <p:nvPr/>
        </p:nvSpPr>
        <p:spPr bwMode="auto">
          <a:xfrm>
            <a:off x="6248400" y="1714501"/>
            <a:ext cx="1981200" cy="923330"/>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i="1" dirty="0">
                <a:solidFill>
                  <a:srgbClr val="292934"/>
                </a:solidFill>
                <a:latin typeface="Arial" charset="0"/>
                <a:ea typeface="ＭＳ Ｐゴシック" charset="0"/>
              </a:rPr>
              <a:t>Marginal </a:t>
            </a:r>
            <a:r>
              <a:rPr lang="en-US" dirty="0">
                <a:solidFill>
                  <a:srgbClr val="292934"/>
                </a:solidFill>
                <a:latin typeface="Arial" charset="0"/>
                <a:ea typeface="ＭＳ Ｐゴシック" charset="0"/>
              </a:rPr>
              <a:t>means: main effect of looming</a:t>
            </a:r>
          </a:p>
        </p:txBody>
      </p:sp>
      <p:sp>
        <p:nvSpPr>
          <p:cNvPr id="71713" name="AutoShape 33"/>
          <p:cNvSpPr>
            <a:spLocks/>
          </p:cNvSpPr>
          <p:nvPr/>
        </p:nvSpPr>
        <p:spPr bwMode="auto">
          <a:xfrm rot="-5400000">
            <a:off x="3216473" y="3927277"/>
            <a:ext cx="425054" cy="2743200"/>
          </a:xfrm>
          <a:prstGeom prst="leftBrace">
            <a:avLst>
              <a:gd name="adj1" fmla="val 40336"/>
              <a:gd name="adj2" fmla="val 50000"/>
            </a:avLst>
          </a:prstGeom>
          <a:noFill/>
          <a:ln w="38100">
            <a:solidFill>
              <a:srgbClr val="FF0000"/>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71714" name="Text Box 34"/>
          <p:cNvSpPr txBox="1">
            <a:spLocks noChangeArrowheads="1"/>
          </p:cNvSpPr>
          <p:nvPr/>
        </p:nvSpPr>
        <p:spPr bwMode="auto">
          <a:xfrm>
            <a:off x="2057400" y="5543557"/>
            <a:ext cx="4800600" cy="36933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b="1" dirty="0">
                <a:solidFill>
                  <a:srgbClr val="FF0000"/>
                </a:solidFill>
                <a:latin typeface="Arial" charset="0"/>
                <a:ea typeface="ＭＳ Ｐゴシック" charset="0"/>
              </a:rPr>
              <a:t>Main Effect for Self-Efficacy</a:t>
            </a:r>
          </a:p>
        </p:txBody>
      </p:sp>
      <p:sp>
        <p:nvSpPr>
          <p:cNvPr id="71715" name="AutoShape 35"/>
          <p:cNvSpPr>
            <a:spLocks/>
          </p:cNvSpPr>
          <p:nvPr/>
        </p:nvSpPr>
        <p:spPr bwMode="auto">
          <a:xfrm rot="10800000">
            <a:off x="7543800" y="2857500"/>
            <a:ext cx="457200" cy="1085850"/>
          </a:xfrm>
          <a:prstGeom prst="leftBrace">
            <a:avLst>
              <a:gd name="adj1" fmla="val 26389"/>
              <a:gd name="adj2" fmla="val 50000"/>
            </a:avLst>
          </a:prstGeom>
          <a:noFill/>
          <a:ln w="38100">
            <a:solidFill>
              <a:srgbClr val="FF0000"/>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71716" name="Text Box 36"/>
          <p:cNvSpPr txBox="1">
            <a:spLocks noChangeArrowheads="1"/>
          </p:cNvSpPr>
          <p:nvPr/>
        </p:nvSpPr>
        <p:spPr bwMode="auto">
          <a:xfrm rot="5400000">
            <a:off x="7126937" y="3415786"/>
            <a:ext cx="2971801" cy="36933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b="1" dirty="0">
                <a:solidFill>
                  <a:srgbClr val="FF0000"/>
                </a:solidFill>
                <a:latin typeface="Arial" charset="0"/>
                <a:ea typeface="ＭＳ Ｐゴシック" charset="0"/>
              </a:rPr>
              <a:t>Main Effect for Looming</a:t>
            </a:r>
          </a:p>
        </p:txBody>
      </p:sp>
      <p:sp>
        <p:nvSpPr>
          <p:cNvPr id="2" name="Slide Number Placeholder 1">
            <a:extLst>
              <a:ext uri="{FF2B5EF4-FFF2-40B4-BE49-F238E27FC236}">
                <a16:creationId xmlns:a16="http://schemas.microsoft.com/office/drawing/2014/main" id="{46981B79-813A-47B0-9CCE-2BBB67D6A06B}"/>
              </a:ext>
            </a:extLst>
          </p:cNvPr>
          <p:cNvSpPr>
            <a:spLocks noGrp="1"/>
          </p:cNvSpPr>
          <p:nvPr>
            <p:ph type="sldNum" sz="quarter" idx="11"/>
          </p:nvPr>
        </p:nvSpPr>
        <p:spPr/>
        <p:txBody>
          <a:bodyPr/>
          <a:lstStyle/>
          <a:p>
            <a:fld id="{AD64EBAA-60AD-6D42-A49B-F8CAAC2993C4}" type="slidenum">
              <a:rPr lang="en-US" smtClean="0"/>
              <a:pPr/>
              <a:t>11</a:t>
            </a:fld>
            <a:endParaRPr lang="en-US"/>
          </a:p>
        </p:txBody>
      </p:sp>
      <p:sp>
        <p:nvSpPr>
          <p:cNvPr id="22" name="Rectangle 37">
            <a:extLst>
              <a:ext uri="{FF2B5EF4-FFF2-40B4-BE49-F238E27FC236}">
                <a16:creationId xmlns:a16="http://schemas.microsoft.com/office/drawing/2014/main" id="{2E91F288-06B9-495F-BBB5-B781981D3DDA}"/>
              </a:ext>
            </a:extLst>
          </p:cNvPr>
          <p:cNvSpPr txBox="1">
            <a:spLocks noChangeArrowheads="1"/>
          </p:cNvSpPr>
          <p:nvPr/>
        </p:nvSpPr>
        <p:spPr>
          <a:xfrm>
            <a:off x="838200" y="539688"/>
            <a:ext cx="7239000" cy="479822"/>
          </a:xfrm>
          <a:prstGeom prst="rect">
            <a:avLst/>
          </a:prstGeom>
          <a:no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dirty="0"/>
              <a:t>Ok, now what about the ME for self-efficacy? You do this one (other than the F-statement)</a:t>
            </a:r>
          </a:p>
        </p:txBody>
      </p:sp>
    </p:spTree>
    <p:extLst>
      <p:ext uri="{BB962C8B-B14F-4D97-AF65-F5344CB8AC3E}">
        <p14:creationId xmlns:p14="http://schemas.microsoft.com/office/powerpoint/2010/main" val="867536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7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17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70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170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7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7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3" grpId="0"/>
      <p:bldP spid="71704" grpId="0"/>
      <p:bldP spid="71710" grpId="0"/>
      <p:bldP spid="71711" grpId="0"/>
      <p:bldP spid="71712" grpId="0"/>
      <p:bldP spid="71713" grpId="0" animBg="1"/>
      <p:bldP spid="71714" grpId="0"/>
      <p:bldP spid="71715" grpId="0" animBg="1"/>
      <p:bldP spid="717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457200" y="948928"/>
            <a:ext cx="8001000" cy="708422"/>
          </a:xfrm>
        </p:spPr>
        <p:txBody>
          <a:bodyPr/>
          <a:lstStyle/>
          <a:p>
            <a:r>
              <a:rPr lang="en-US" sz="2400" dirty="0">
                <a:latin typeface="Calibri" charset="0"/>
                <a:ea typeface="ＭＳ Ｐゴシック" charset="0"/>
              </a:rPr>
              <a:t>SPSS output example of our 2 x 2 matrix</a:t>
            </a:r>
          </a:p>
        </p:txBody>
      </p:sp>
      <p:pic>
        <p:nvPicPr>
          <p:cNvPr id="3" name="Picture 2" descr="Screen Shot 2015-03-26 at 9.15.28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434" y="2128287"/>
            <a:ext cx="8332364" cy="3027372"/>
          </a:xfrm>
          <a:prstGeom prst="rect">
            <a:avLst/>
          </a:prstGeom>
        </p:spPr>
      </p:pic>
      <p:sp>
        <p:nvSpPr>
          <p:cNvPr id="2" name="Slide Number Placeholder 1">
            <a:extLst>
              <a:ext uri="{FF2B5EF4-FFF2-40B4-BE49-F238E27FC236}">
                <a16:creationId xmlns:a16="http://schemas.microsoft.com/office/drawing/2014/main" id="{1248DB55-0B2B-4264-8EEC-B6361E1EBD99}"/>
              </a:ext>
            </a:extLst>
          </p:cNvPr>
          <p:cNvSpPr>
            <a:spLocks noGrp="1"/>
          </p:cNvSpPr>
          <p:nvPr>
            <p:ph type="sldNum" sz="quarter" idx="11"/>
          </p:nvPr>
        </p:nvSpPr>
        <p:spPr/>
        <p:txBody>
          <a:bodyPr/>
          <a:lstStyle/>
          <a:p>
            <a:fld id="{AD64EBAA-60AD-6D42-A49B-F8CAAC2993C4}" type="slidenum">
              <a:rPr lang="en-US" smtClean="0"/>
              <a:pPr/>
              <a:t>12</a:t>
            </a:fld>
            <a:endParaRPr lang="en-US"/>
          </a:p>
        </p:txBody>
      </p:sp>
      <p:sp>
        <p:nvSpPr>
          <p:cNvPr id="4" name="Oval 3">
            <a:extLst>
              <a:ext uri="{FF2B5EF4-FFF2-40B4-BE49-F238E27FC236}">
                <a16:creationId xmlns:a16="http://schemas.microsoft.com/office/drawing/2014/main" id="{2B380DBB-6ADA-4B61-9DA7-C5EF01C5EC27}"/>
              </a:ext>
            </a:extLst>
          </p:cNvPr>
          <p:cNvSpPr/>
          <p:nvPr/>
        </p:nvSpPr>
        <p:spPr>
          <a:xfrm>
            <a:off x="4941651" y="3501957"/>
            <a:ext cx="778213" cy="233464"/>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64897B4F-387F-41B4-B779-580CF9777B8E}"/>
              </a:ext>
            </a:extLst>
          </p:cNvPr>
          <p:cNvSpPr/>
          <p:nvPr/>
        </p:nvSpPr>
        <p:spPr>
          <a:xfrm>
            <a:off x="4941650" y="4122051"/>
            <a:ext cx="778213" cy="233464"/>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EF3740CB-6074-47CD-BAD5-07CCDF59C453}"/>
              </a:ext>
            </a:extLst>
          </p:cNvPr>
          <p:cNvSpPr/>
          <p:nvPr/>
        </p:nvSpPr>
        <p:spPr>
          <a:xfrm>
            <a:off x="4844374" y="4355515"/>
            <a:ext cx="972766" cy="470937"/>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37">
            <a:extLst>
              <a:ext uri="{FF2B5EF4-FFF2-40B4-BE49-F238E27FC236}">
                <a16:creationId xmlns:a16="http://schemas.microsoft.com/office/drawing/2014/main" id="{28FAD08C-849A-4997-A63A-30989E8C0E02}"/>
              </a:ext>
            </a:extLst>
          </p:cNvPr>
          <p:cNvSpPr txBox="1">
            <a:spLocks noChangeArrowheads="1"/>
          </p:cNvSpPr>
          <p:nvPr/>
        </p:nvSpPr>
        <p:spPr>
          <a:xfrm>
            <a:off x="838200" y="433039"/>
            <a:ext cx="7239000" cy="479822"/>
          </a:xfrm>
          <a:prstGeom prst="rect">
            <a:avLst/>
          </a:prstGeom>
          <a:noFill/>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100"/>
              <a:t>The data </a:t>
            </a:r>
            <a:br>
              <a:rPr lang="en-US" sz="2100"/>
            </a:br>
            <a:r>
              <a:rPr lang="en-US" sz="2100"/>
              <a:t>(*consider diffs of .75 significant)</a:t>
            </a:r>
            <a:endParaRPr lang="en-US" sz="2100" dirty="0"/>
          </a:p>
        </p:txBody>
      </p:sp>
    </p:spTree>
    <p:extLst>
      <p:ext uri="{BB962C8B-B14F-4D97-AF65-F5344CB8AC3E}">
        <p14:creationId xmlns:p14="http://schemas.microsoft.com/office/powerpoint/2010/main" val="2096141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2667" y="1911155"/>
            <a:ext cx="7638763" cy="4193504"/>
          </a:xfrm>
        </p:spPr>
        <p:txBody>
          <a:bodyPr>
            <a:normAutofit/>
          </a:bodyPr>
          <a:lstStyle/>
          <a:p>
            <a:pPr marL="0" indent="0">
              <a:lnSpc>
                <a:spcPct val="120000"/>
              </a:lnSpc>
              <a:spcBef>
                <a:spcPts val="150"/>
              </a:spcBef>
              <a:spcAft>
                <a:spcPts val="450"/>
              </a:spcAft>
              <a:buNone/>
            </a:pPr>
            <a:r>
              <a:rPr lang="en-US" dirty="0">
                <a:solidFill>
                  <a:srgbClr val="B82123"/>
                </a:solidFill>
                <a:latin typeface="Chalkboard"/>
                <a:ea typeface="ＭＳ Ｐゴシック" charset="0"/>
                <a:cs typeface="Chalkboard"/>
              </a:rPr>
              <a:t>There was a main effect for </a:t>
            </a:r>
            <a:r>
              <a:rPr lang="en-US" u="sng" dirty="0">
                <a:solidFill>
                  <a:srgbClr val="B82123"/>
                </a:solidFill>
                <a:latin typeface="Chalkboard"/>
                <a:ea typeface="ＭＳ Ｐゴシック" charset="0"/>
                <a:cs typeface="Chalkboard"/>
              </a:rPr>
              <a:t>self-efficacy</a:t>
            </a:r>
            <a:r>
              <a:rPr lang="en-US" dirty="0">
                <a:solidFill>
                  <a:srgbClr val="B82123"/>
                </a:solidFill>
                <a:latin typeface="Chalkboard"/>
                <a:ea typeface="ＭＳ Ｐゴシック" charset="0"/>
                <a:cs typeface="Chalkboard"/>
              </a:rPr>
              <a:t>, </a:t>
            </a:r>
            <a:endParaRPr lang="en-US" sz="1650" dirty="0"/>
          </a:p>
        </p:txBody>
      </p:sp>
      <p:sp>
        <p:nvSpPr>
          <p:cNvPr id="2" name="Title 1"/>
          <p:cNvSpPr>
            <a:spLocks noGrp="1"/>
          </p:cNvSpPr>
          <p:nvPr>
            <p:ph type="title"/>
          </p:nvPr>
        </p:nvSpPr>
        <p:spPr>
          <a:xfrm>
            <a:off x="381002" y="1143000"/>
            <a:ext cx="8913813" cy="459183"/>
          </a:xfrm>
        </p:spPr>
        <p:txBody>
          <a:bodyPr>
            <a:normAutofit/>
          </a:bodyPr>
          <a:lstStyle/>
          <a:p>
            <a:r>
              <a:rPr lang="en-US" sz="1950" dirty="0"/>
              <a:t>Main effect for S-E</a:t>
            </a:r>
          </a:p>
        </p:txBody>
      </p:sp>
      <p:sp>
        <p:nvSpPr>
          <p:cNvPr id="23" name="TextBox 22"/>
          <p:cNvSpPr txBox="1"/>
          <p:nvPr/>
        </p:nvSpPr>
        <p:spPr>
          <a:xfrm>
            <a:off x="1067492" y="3031383"/>
            <a:ext cx="6781800" cy="1290803"/>
          </a:xfrm>
          <a:prstGeom prst="rect">
            <a:avLst/>
          </a:prstGeom>
          <a:noFill/>
        </p:spPr>
        <p:txBody>
          <a:bodyPr wrap="square" rtlCol="0">
            <a:spAutoFit/>
          </a:bodyPr>
          <a:lstStyle/>
          <a:p>
            <a:pPr defTabSz="685800" fontAlgn="base">
              <a:lnSpc>
                <a:spcPct val="110000"/>
              </a:lnSpc>
              <a:spcBef>
                <a:spcPct val="0"/>
              </a:spcBef>
              <a:spcAft>
                <a:spcPct val="0"/>
              </a:spcAft>
              <a:defRPr/>
            </a:pPr>
            <a:r>
              <a:rPr lang="en-US" sz="2400" dirty="0">
                <a:solidFill>
                  <a:srgbClr val="B82123"/>
                </a:solidFill>
                <a:latin typeface="Chalkboard"/>
                <a:ea typeface="ＭＳ Ｐゴシック" charset="0"/>
                <a:cs typeface="Chalkboard"/>
              </a:rPr>
              <a:t>Participants who felt little self-efficacy expressed more fear than </a:t>
            </a:r>
            <a:r>
              <a:rPr lang="en-US" sz="2400" dirty="0">
                <a:solidFill>
                  <a:srgbClr val="B82123"/>
                </a:solidFill>
                <a:latin typeface="Chalkboard"/>
                <a:cs typeface="Chalkboard"/>
              </a:rPr>
              <a:t>did </a:t>
            </a:r>
            <a:r>
              <a:rPr lang="en-US" sz="2400" dirty="0">
                <a:solidFill>
                  <a:srgbClr val="B82123"/>
                </a:solidFill>
                <a:latin typeface="Chalkboard"/>
                <a:ea typeface="ＭＳ Ｐゴシック" charset="0"/>
                <a:cs typeface="Chalkboard"/>
              </a:rPr>
              <a:t>participants who felt higher self-efficacy.</a:t>
            </a:r>
          </a:p>
        </p:txBody>
      </p:sp>
      <p:sp>
        <p:nvSpPr>
          <p:cNvPr id="4" name="Slide Number Placeholder 3">
            <a:extLst>
              <a:ext uri="{FF2B5EF4-FFF2-40B4-BE49-F238E27FC236}">
                <a16:creationId xmlns:a16="http://schemas.microsoft.com/office/drawing/2014/main" id="{C84E39AE-5D63-4E63-9E68-3C5B9DB78DF1}"/>
              </a:ext>
            </a:extLst>
          </p:cNvPr>
          <p:cNvSpPr>
            <a:spLocks noGrp="1"/>
          </p:cNvSpPr>
          <p:nvPr>
            <p:ph type="sldNum" sz="quarter" idx="12"/>
          </p:nvPr>
        </p:nvSpPr>
        <p:spPr/>
        <p:txBody>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1733715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807" y="532899"/>
            <a:ext cx="8724900" cy="4193504"/>
          </a:xfrm>
        </p:spPr>
        <p:txBody>
          <a:bodyPr>
            <a:normAutofit/>
          </a:bodyPr>
          <a:lstStyle/>
          <a:p>
            <a:pPr marL="0" indent="0">
              <a:lnSpc>
                <a:spcPct val="120000"/>
              </a:lnSpc>
              <a:spcBef>
                <a:spcPts val="150"/>
              </a:spcBef>
              <a:spcAft>
                <a:spcPts val="450"/>
              </a:spcAft>
              <a:buNone/>
            </a:pPr>
            <a:r>
              <a:rPr lang="en-US" dirty="0">
                <a:solidFill>
                  <a:srgbClr val="B82123"/>
                </a:solidFill>
                <a:latin typeface="Chalkboard"/>
                <a:ea typeface="ＭＳ Ｐゴシック" charset="0"/>
                <a:cs typeface="Chalkboard"/>
              </a:rPr>
              <a:t>There was a main effect for </a:t>
            </a:r>
            <a:r>
              <a:rPr lang="en-US" u="sng" dirty="0">
                <a:solidFill>
                  <a:srgbClr val="B82123"/>
                </a:solidFill>
                <a:latin typeface="Chalkboard"/>
                <a:ea typeface="ＭＳ Ｐゴシック" charset="0"/>
                <a:cs typeface="Chalkboard"/>
              </a:rPr>
              <a:t>self-efficacy</a:t>
            </a:r>
            <a:r>
              <a:rPr lang="en-US" dirty="0">
                <a:solidFill>
                  <a:srgbClr val="B82123"/>
                </a:solidFill>
                <a:latin typeface="Chalkboard"/>
                <a:ea typeface="ＭＳ Ｐゴシック" charset="0"/>
                <a:cs typeface="Chalkboard"/>
              </a:rPr>
              <a:t>, </a:t>
            </a:r>
            <a:endParaRPr lang="en-US" sz="1650" dirty="0"/>
          </a:p>
        </p:txBody>
      </p:sp>
      <p:sp>
        <p:nvSpPr>
          <p:cNvPr id="22" name="Rounded Rectangle 21"/>
          <p:cNvSpPr/>
          <p:nvPr/>
        </p:nvSpPr>
        <p:spPr>
          <a:xfrm>
            <a:off x="585460" y="1361848"/>
            <a:ext cx="7239000" cy="2198476"/>
          </a:xfrm>
          <a:prstGeom prst="roundRect">
            <a:avLst/>
          </a:prstGeom>
          <a:ln>
            <a:solidFill>
              <a:srgbClr val="333333"/>
            </a:solidFill>
          </a:ln>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lvl="0">
              <a:lnSpc>
                <a:spcPct val="110000"/>
              </a:lnSpc>
            </a:pPr>
            <a:r>
              <a:rPr lang="en-US" sz="2400" dirty="0">
                <a:solidFill>
                  <a:srgbClr val="292934"/>
                </a:solidFill>
                <a:ea typeface="ＭＳ Ｐゴシック" charset="0"/>
                <a:cs typeface="Chalkboard"/>
              </a:rPr>
              <a:t>There was a main effect for self-efficacy, such that </a:t>
            </a:r>
            <a:r>
              <a:rPr lang="en-US" sz="2400" dirty="0">
                <a:solidFill>
                  <a:srgbClr val="B82123"/>
                </a:solidFill>
                <a:cs typeface="Chalkboard"/>
              </a:rPr>
              <a:t>participants expressed more fear with they felt they had little self-efficacy </a:t>
            </a:r>
            <a:r>
              <a:rPr lang="en-US" sz="2400" dirty="0">
                <a:solidFill>
                  <a:srgbClr val="292934"/>
                </a:solidFill>
                <a:cs typeface="Chalkboard"/>
              </a:rPr>
              <a:t>(</a:t>
            </a:r>
            <a:r>
              <a:rPr lang="en-US" sz="2400" i="1" dirty="0">
                <a:solidFill>
                  <a:srgbClr val="292934"/>
                </a:solidFill>
                <a:cs typeface="Chalkboard"/>
              </a:rPr>
              <a:t>M </a:t>
            </a:r>
            <a:r>
              <a:rPr lang="en-US" sz="2400" dirty="0">
                <a:solidFill>
                  <a:srgbClr val="292934"/>
                </a:solidFill>
                <a:cs typeface="Chalkboard"/>
              </a:rPr>
              <a:t>= 3.61;</a:t>
            </a:r>
            <a:r>
              <a:rPr lang="en-US" sz="2400" i="1" dirty="0">
                <a:solidFill>
                  <a:srgbClr val="292934"/>
                </a:solidFill>
                <a:cs typeface="Chalkboard"/>
              </a:rPr>
              <a:t> SD </a:t>
            </a:r>
            <a:r>
              <a:rPr lang="en-US" sz="2400" dirty="0">
                <a:solidFill>
                  <a:srgbClr val="292934"/>
                </a:solidFill>
                <a:cs typeface="Chalkboard"/>
              </a:rPr>
              <a:t>= 1.01) </a:t>
            </a:r>
            <a:r>
              <a:rPr lang="en-US" sz="2400" dirty="0">
                <a:solidFill>
                  <a:srgbClr val="B82123"/>
                </a:solidFill>
                <a:cs typeface="Chalkboard"/>
              </a:rPr>
              <a:t>than did participants who felt higher self-efficacy</a:t>
            </a:r>
            <a:r>
              <a:rPr lang="en-US" sz="2400" dirty="0">
                <a:solidFill>
                  <a:srgbClr val="292934"/>
                </a:solidFill>
                <a:cs typeface="Chalkboard"/>
              </a:rPr>
              <a:t> (</a:t>
            </a:r>
            <a:r>
              <a:rPr lang="en-US" sz="2400" i="1" dirty="0">
                <a:solidFill>
                  <a:srgbClr val="292934"/>
                </a:solidFill>
                <a:cs typeface="Chalkboard"/>
              </a:rPr>
              <a:t>M</a:t>
            </a:r>
            <a:r>
              <a:rPr lang="en-US" sz="2400" dirty="0">
                <a:solidFill>
                  <a:srgbClr val="292934"/>
                </a:solidFill>
                <a:cs typeface="Chalkboard"/>
              </a:rPr>
              <a:t> = 2.44; </a:t>
            </a:r>
            <a:r>
              <a:rPr lang="en-US" sz="2400" i="1" dirty="0">
                <a:solidFill>
                  <a:srgbClr val="292934"/>
                </a:solidFill>
                <a:cs typeface="Chalkboard"/>
              </a:rPr>
              <a:t>SD</a:t>
            </a:r>
            <a:r>
              <a:rPr lang="en-US" sz="2400" dirty="0">
                <a:solidFill>
                  <a:srgbClr val="292934"/>
                </a:solidFill>
                <a:cs typeface="Chalkboard"/>
              </a:rPr>
              <a:t> = .98),</a:t>
            </a:r>
            <a:r>
              <a:rPr lang="en-US" sz="2400" i="1" dirty="0">
                <a:solidFill>
                  <a:srgbClr val="292934"/>
                </a:solidFill>
                <a:cs typeface="Chalkboard"/>
              </a:rPr>
              <a:t> F</a:t>
            </a:r>
            <a:r>
              <a:rPr lang="en-US" sz="2400" dirty="0">
                <a:solidFill>
                  <a:srgbClr val="292934"/>
                </a:solidFill>
                <a:cs typeface="Chalkboard"/>
              </a:rPr>
              <a:t>(1, 36) = 13.31</a:t>
            </a:r>
            <a:r>
              <a:rPr lang="en-US" sz="2400" i="1" dirty="0">
                <a:solidFill>
                  <a:srgbClr val="292934"/>
                </a:solidFill>
                <a:cs typeface="Chalkboard"/>
              </a:rPr>
              <a:t>, p </a:t>
            </a:r>
            <a:r>
              <a:rPr lang="en-US" sz="2400" dirty="0">
                <a:solidFill>
                  <a:srgbClr val="292934"/>
                </a:solidFill>
                <a:cs typeface="Chalkboard"/>
              </a:rPr>
              <a:t>= .001, </a:t>
            </a:r>
            <a:r>
              <a:rPr lang="en-US" sz="2400" i="1" dirty="0">
                <a:solidFill>
                  <a:srgbClr val="292934"/>
                </a:solidFill>
                <a:cs typeface="Chalkboard"/>
              </a:rPr>
              <a:t>d</a:t>
            </a:r>
            <a:r>
              <a:rPr lang="en-US" sz="2400" dirty="0">
                <a:solidFill>
                  <a:srgbClr val="292934"/>
                </a:solidFill>
                <a:cs typeface="Chalkboard"/>
              </a:rPr>
              <a:t> = .59.</a:t>
            </a:r>
          </a:p>
        </p:txBody>
      </p:sp>
      <p:sp>
        <p:nvSpPr>
          <p:cNvPr id="4" name="Slide Number Placeholder 3">
            <a:extLst>
              <a:ext uri="{FF2B5EF4-FFF2-40B4-BE49-F238E27FC236}">
                <a16:creationId xmlns:a16="http://schemas.microsoft.com/office/drawing/2014/main" id="{3B23F00C-5293-4CA2-9506-EE52DC7F9A88}"/>
              </a:ext>
            </a:extLst>
          </p:cNvPr>
          <p:cNvSpPr>
            <a:spLocks noGrp="1"/>
          </p:cNvSpPr>
          <p:nvPr>
            <p:ph type="sldNum" sz="quarter" idx="12"/>
          </p:nvPr>
        </p:nvSpPr>
        <p:spPr/>
        <p:txBody>
          <a:bodyPr/>
          <a:lstStyle/>
          <a:p>
            <a:fld id="{4FAB73BC-B049-4115-A692-8D63A059BFB8}" type="slidenum">
              <a:rPr lang="en-US" smtClean="0"/>
              <a:t>14</a:t>
            </a:fld>
            <a:endParaRPr lang="en-US" dirty="0"/>
          </a:p>
        </p:txBody>
      </p:sp>
      <p:pic>
        <p:nvPicPr>
          <p:cNvPr id="6" name="Picture 5" descr="Screen Shot 2015-03-26 at 9.15.28 AM.png">
            <a:extLst>
              <a:ext uri="{FF2B5EF4-FFF2-40B4-BE49-F238E27FC236}">
                <a16:creationId xmlns:a16="http://schemas.microsoft.com/office/drawing/2014/main" id="{C81EF302-17D8-491B-8B77-0CEDCC3941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816970"/>
            <a:ext cx="7559588" cy="2746602"/>
          </a:xfrm>
          <a:prstGeom prst="rect">
            <a:avLst/>
          </a:prstGeom>
        </p:spPr>
      </p:pic>
    </p:spTree>
    <p:extLst>
      <p:ext uri="{BB962C8B-B14F-4D97-AF65-F5344CB8AC3E}">
        <p14:creationId xmlns:p14="http://schemas.microsoft.com/office/powerpoint/2010/main" val="372530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457200" y="857250"/>
            <a:ext cx="7543800" cy="308372"/>
          </a:xfrm>
        </p:spPr>
        <p:txBody>
          <a:bodyPr>
            <a:normAutofit fontScale="90000"/>
          </a:bodyPr>
          <a:lstStyle/>
          <a:p>
            <a:r>
              <a:rPr lang="en-US" sz="1800" dirty="0">
                <a:latin typeface="Calibri" charset="0"/>
                <a:ea typeface="ＭＳ Ｐゴシック" charset="0"/>
              </a:rPr>
              <a:t>What is this? </a:t>
            </a:r>
          </a:p>
        </p:txBody>
      </p:sp>
      <p:grpSp>
        <p:nvGrpSpPr>
          <p:cNvPr id="88069" name="Group 97"/>
          <p:cNvGrpSpPr>
            <a:grpSpLocks/>
          </p:cNvGrpSpPr>
          <p:nvPr/>
        </p:nvGrpSpPr>
        <p:grpSpPr bwMode="auto">
          <a:xfrm>
            <a:off x="1752600" y="4743450"/>
            <a:ext cx="7696200" cy="1143000"/>
            <a:chOff x="408" y="2976"/>
            <a:chExt cx="4404" cy="852"/>
          </a:xfrm>
        </p:grpSpPr>
        <p:sp>
          <p:nvSpPr>
            <p:cNvPr id="88075" name="Rectangle 98"/>
            <p:cNvSpPr>
              <a:spLocks noChangeArrowheads="1"/>
            </p:cNvSpPr>
            <p:nvPr/>
          </p:nvSpPr>
          <p:spPr bwMode="auto">
            <a:xfrm>
              <a:off x="408" y="2976"/>
              <a:ext cx="4404" cy="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257175" indent="-257175" defTabSz="685800" fontAlgn="base">
                <a:spcBef>
                  <a:spcPct val="20000"/>
                </a:spcBef>
                <a:spcAft>
                  <a:spcPct val="0"/>
                </a:spcAft>
                <a:buClr>
                  <a:srgbClr val="D2533C"/>
                </a:buClr>
                <a:buSzPct val="70000"/>
                <a:buFont typeface="Wingdings" charset="0"/>
                <a:buChar char="l"/>
                <a:defRPr/>
              </a:pPr>
              <a:r>
                <a:rPr lang="en-GB" sz="1500" dirty="0">
                  <a:solidFill>
                    <a:srgbClr val="292934"/>
                  </a:solidFill>
                  <a:latin typeface="Arial" charset="0"/>
                  <a:ea typeface="ＭＳ Ｐゴシック" charset="0"/>
                </a:rPr>
                <a:t>Test for </a:t>
              </a:r>
              <a:r>
                <a:rPr lang="en-GB" sz="1500" dirty="0" err="1">
                  <a:solidFill>
                    <a:srgbClr val="292934"/>
                  </a:solidFill>
                  <a:latin typeface="Arial" charset="0"/>
                  <a:ea typeface="ＭＳ Ｐゴシック" charset="0"/>
                </a:rPr>
                <a:t>signf</a:t>
              </a:r>
              <a:r>
                <a:rPr lang="en-GB" sz="1500" dirty="0">
                  <a:solidFill>
                    <a:srgbClr val="292934"/>
                  </a:solidFill>
                  <a:latin typeface="Arial" charset="0"/>
                  <a:ea typeface="ＭＳ Ｐゴシック" charset="0"/>
                </a:rPr>
                <a:t> main effect of looming?</a:t>
              </a:r>
            </a:p>
          </p:txBody>
        </p:sp>
        <p:sp>
          <p:nvSpPr>
            <p:cNvPr id="88076" name="Rectangle 99"/>
            <p:cNvSpPr>
              <a:spLocks noChangeArrowheads="1"/>
            </p:cNvSpPr>
            <p:nvPr/>
          </p:nvSpPr>
          <p:spPr bwMode="auto">
            <a:xfrm>
              <a:off x="408" y="3276"/>
              <a:ext cx="4404" cy="2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257175" indent="-257175" defTabSz="685800" fontAlgn="base">
                <a:spcBef>
                  <a:spcPct val="20000"/>
                </a:spcBef>
                <a:spcAft>
                  <a:spcPct val="0"/>
                </a:spcAft>
                <a:buClr>
                  <a:srgbClr val="D2533C"/>
                </a:buClr>
                <a:buSzPct val="70000"/>
                <a:buFont typeface="Wingdings" charset="0"/>
                <a:buChar char="l"/>
                <a:defRPr/>
              </a:pPr>
              <a:r>
                <a:rPr lang="en-GB" sz="1500" dirty="0">
                  <a:solidFill>
                    <a:srgbClr val="292934"/>
                  </a:solidFill>
                  <a:latin typeface="Arial" charset="0"/>
                  <a:ea typeface="ＭＳ Ｐゴシック" charset="0"/>
                </a:rPr>
                <a:t>Test for </a:t>
              </a:r>
              <a:r>
                <a:rPr lang="en-GB" sz="1500" dirty="0" err="1">
                  <a:solidFill>
                    <a:srgbClr val="292934"/>
                  </a:solidFill>
                  <a:latin typeface="Arial" charset="0"/>
                  <a:ea typeface="ＭＳ Ｐゴシック" charset="0"/>
                </a:rPr>
                <a:t>signf</a:t>
              </a:r>
              <a:r>
                <a:rPr lang="en-GB" sz="1500" dirty="0">
                  <a:solidFill>
                    <a:srgbClr val="292934"/>
                  </a:solidFill>
                  <a:latin typeface="Arial" charset="0"/>
                  <a:ea typeface="ＭＳ Ｐゴシック" charset="0"/>
                </a:rPr>
                <a:t> main effect of self-efficacy?</a:t>
              </a:r>
            </a:p>
          </p:txBody>
        </p:sp>
        <p:sp>
          <p:nvSpPr>
            <p:cNvPr id="88077" name="Rectangle 100"/>
            <p:cNvSpPr>
              <a:spLocks noChangeArrowheads="1"/>
            </p:cNvSpPr>
            <p:nvPr/>
          </p:nvSpPr>
          <p:spPr bwMode="auto">
            <a:xfrm>
              <a:off x="408" y="3528"/>
              <a:ext cx="4404" cy="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257175" indent="-257175" defTabSz="685800" fontAlgn="base">
                <a:spcBef>
                  <a:spcPct val="20000"/>
                </a:spcBef>
                <a:spcAft>
                  <a:spcPct val="0"/>
                </a:spcAft>
                <a:buClr>
                  <a:srgbClr val="D2533C"/>
                </a:buClr>
                <a:buSzPct val="70000"/>
                <a:buFont typeface="Wingdings" charset="0"/>
                <a:buChar char="l"/>
                <a:defRPr/>
              </a:pPr>
              <a:endParaRPr lang="en-GB" sz="1500" dirty="0">
                <a:solidFill>
                  <a:srgbClr val="292934"/>
                </a:solidFill>
                <a:latin typeface="Arial" charset="0"/>
                <a:ea typeface="ＭＳ Ｐゴシック" charset="0"/>
              </a:endParaRPr>
            </a:p>
          </p:txBody>
        </p:sp>
      </p:grpSp>
      <p:cxnSp>
        <p:nvCxnSpPr>
          <p:cNvPr id="10" name="Straight Connector 9"/>
          <p:cNvCxnSpPr>
            <a:cxnSpLocks noChangeShapeType="1"/>
          </p:cNvCxnSpPr>
          <p:nvPr/>
        </p:nvCxnSpPr>
        <p:spPr bwMode="auto">
          <a:xfrm>
            <a:off x="2057400" y="5086350"/>
            <a:ext cx="3195536"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pic>
        <p:nvPicPr>
          <p:cNvPr id="4" name="Picture 3" descr="Screen Shot 2014-10-06 at 2.10.3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72" y="1371600"/>
            <a:ext cx="8964428" cy="3200400"/>
          </a:xfrm>
          <a:prstGeom prst="rect">
            <a:avLst/>
          </a:prstGeom>
        </p:spPr>
      </p:pic>
      <p:cxnSp>
        <p:nvCxnSpPr>
          <p:cNvPr id="24" name="Straight Connector 23"/>
          <p:cNvCxnSpPr>
            <a:cxnSpLocks noChangeShapeType="1"/>
          </p:cNvCxnSpPr>
          <p:nvPr/>
        </p:nvCxnSpPr>
        <p:spPr bwMode="auto">
          <a:xfrm flipV="1">
            <a:off x="2057400" y="5483985"/>
            <a:ext cx="3341451" cy="2415"/>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sp>
        <p:nvSpPr>
          <p:cNvPr id="2" name="Slide Number Placeholder 1">
            <a:extLst>
              <a:ext uri="{FF2B5EF4-FFF2-40B4-BE49-F238E27FC236}">
                <a16:creationId xmlns:a16="http://schemas.microsoft.com/office/drawing/2014/main" id="{A6DC5BD8-E545-4A6F-A8FC-EC0F1BFB5CBE}"/>
              </a:ext>
            </a:extLst>
          </p:cNvPr>
          <p:cNvSpPr>
            <a:spLocks noGrp="1"/>
          </p:cNvSpPr>
          <p:nvPr>
            <p:ph type="sldNum" sz="quarter" idx="11"/>
          </p:nvPr>
        </p:nvSpPr>
        <p:spPr/>
        <p:txBody>
          <a:bodyPr/>
          <a:lstStyle/>
          <a:p>
            <a:fld id="{AD64EBAA-60AD-6D42-A49B-F8CAAC2993C4}" type="slidenum">
              <a:rPr lang="en-US" smtClean="0"/>
              <a:pPr/>
              <a:t>15</a:t>
            </a:fld>
            <a:endParaRPr lang="en-US"/>
          </a:p>
        </p:txBody>
      </p:sp>
    </p:spTree>
    <p:extLst>
      <p:ext uri="{BB962C8B-B14F-4D97-AF65-F5344CB8AC3E}">
        <p14:creationId xmlns:p14="http://schemas.microsoft.com/office/powerpoint/2010/main" val="8509011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dissolve">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304800" y="857250"/>
            <a:ext cx="7543800" cy="422672"/>
          </a:xfrm>
        </p:spPr>
        <p:txBody>
          <a:bodyPr>
            <a:normAutofit fontScale="90000"/>
          </a:bodyPr>
          <a:lstStyle/>
          <a:p>
            <a:pPr algn="ctr" eaLnBrk="1" hangingPunct="1"/>
            <a:r>
              <a:rPr lang="en-US" sz="3000" dirty="0"/>
              <a:t>Graphing</a:t>
            </a:r>
          </a:p>
        </p:txBody>
      </p:sp>
      <p:sp>
        <p:nvSpPr>
          <p:cNvPr id="15" name="Text Box 4"/>
          <p:cNvSpPr txBox="1">
            <a:spLocks noChangeArrowheads="1"/>
          </p:cNvSpPr>
          <p:nvPr/>
        </p:nvSpPr>
        <p:spPr bwMode="auto">
          <a:xfrm>
            <a:off x="-15994" y="1257300"/>
            <a:ext cx="2743200" cy="300082"/>
          </a:xfrm>
          <a:prstGeom prst="rect">
            <a:avLst/>
          </a:prstGeom>
          <a:noFill/>
          <a:ln w="50800">
            <a:solidFill>
              <a:srgbClr val="008000"/>
            </a:solidFill>
            <a:miter lim="800000"/>
            <a:headEnd type="none" w="sm" len="sm"/>
            <a:tailEnd type="none" w="sm" len="sm"/>
          </a:ln>
        </p:spPr>
        <p:txBody>
          <a:bodyPr wrap="square">
            <a:spAutoFit/>
          </a:bodyPr>
          <a:lstStyle/>
          <a:p>
            <a:pPr defTabSz="685800" fontAlgn="base">
              <a:spcBef>
                <a:spcPct val="50000"/>
              </a:spcBef>
              <a:spcAft>
                <a:spcPct val="0"/>
              </a:spcAft>
              <a:defRPr/>
            </a:pPr>
            <a:r>
              <a:rPr lang="en-US" sz="1350" dirty="0">
                <a:solidFill>
                  <a:srgbClr val="292934"/>
                </a:solidFill>
                <a:latin typeface="Arial" charset="0"/>
                <a:ea typeface="ＭＳ Ｐゴシック" charset="0"/>
              </a:rPr>
              <a:t>DV goes on y-axis</a:t>
            </a:r>
          </a:p>
        </p:txBody>
      </p:sp>
      <p:sp>
        <p:nvSpPr>
          <p:cNvPr id="16" name="Rectangle 9"/>
          <p:cNvSpPr>
            <a:spLocks noChangeArrowheads="1"/>
          </p:cNvSpPr>
          <p:nvPr/>
        </p:nvSpPr>
        <p:spPr bwMode="auto">
          <a:xfrm>
            <a:off x="5638800" y="857254"/>
            <a:ext cx="3003550" cy="507831"/>
          </a:xfrm>
          <a:prstGeom prst="rect">
            <a:avLst/>
          </a:prstGeom>
          <a:noFill/>
          <a:ln w="50800">
            <a:solidFill>
              <a:srgbClr val="008000"/>
            </a:solidFill>
            <a:miter lim="800000"/>
            <a:headEnd type="none" w="sm" len="sm"/>
            <a:tailEnd type="none" w="sm" len="sm"/>
          </a:ln>
        </p:spPr>
        <p:txBody>
          <a:bodyPr>
            <a:spAutoFit/>
          </a:bodyPr>
          <a:lstStyle/>
          <a:p>
            <a:pPr defTabSz="685800" fontAlgn="base">
              <a:spcBef>
                <a:spcPct val="0"/>
              </a:spcBef>
              <a:spcAft>
                <a:spcPct val="0"/>
              </a:spcAft>
              <a:defRPr/>
            </a:pPr>
            <a:r>
              <a:rPr lang="en-US" sz="1350" dirty="0">
                <a:solidFill>
                  <a:srgbClr val="292934"/>
                </a:solidFill>
                <a:latin typeface="Arial" charset="0"/>
                <a:ea typeface="ＭＳ Ｐゴシック" charset="0"/>
              </a:rPr>
              <a:t>One IV is represented by the two lines</a:t>
            </a:r>
          </a:p>
        </p:txBody>
      </p:sp>
      <p:pic>
        <p:nvPicPr>
          <p:cNvPr id="3" name="Picture 2"/>
          <p:cNvPicPr>
            <a:picLocks noChangeAspect="1"/>
          </p:cNvPicPr>
          <p:nvPr/>
        </p:nvPicPr>
        <p:blipFill>
          <a:blip r:embed="rId3"/>
          <a:stretch>
            <a:fillRect/>
          </a:stretch>
        </p:blipFill>
        <p:spPr>
          <a:xfrm>
            <a:off x="1250832" y="1625978"/>
            <a:ext cx="7055158" cy="4239825"/>
          </a:xfrm>
          <a:prstGeom prst="rect">
            <a:avLst/>
          </a:prstGeom>
        </p:spPr>
      </p:pic>
      <p:sp>
        <p:nvSpPr>
          <p:cNvPr id="12" name="Line 7"/>
          <p:cNvSpPr>
            <a:spLocks noChangeShapeType="1"/>
          </p:cNvSpPr>
          <p:nvPr/>
        </p:nvSpPr>
        <p:spPr bwMode="auto">
          <a:xfrm flipH="1" flipV="1">
            <a:off x="5638800" y="5534799"/>
            <a:ext cx="914400" cy="57150"/>
          </a:xfrm>
          <a:prstGeom prst="line">
            <a:avLst/>
          </a:prstGeom>
          <a:noFill/>
          <a:ln w="50800">
            <a:solidFill>
              <a:srgbClr val="008000"/>
            </a:solidFill>
            <a:round/>
            <a:headEnd type="none" w="sm" len="sm"/>
            <a:tailEnd type="triangle" w="sm" len="sm"/>
          </a:ln>
        </p:spPr>
        <p:txBody>
          <a:bodyPr wrap="none"/>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17" name="Line 10"/>
          <p:cNvSpPr>
            <a:spLocks noChangeShapeType="1"/>
          </p:cNvSpPr>
          <p:nvPr/>
        </p:nvSpPr>
        <p:spPr bwMode="auto">
          <a:xfrm flipH="1">
            <a:off x="4876800" y="1396296"/>
            <a:ext cx="2263228" cy="1689804"/>
          </a:xfrm>
          <a:prstGeom prst="line">
            <a:avLst/>
          </a:prstGeom>
          <a:noFill/>
          <a:ln w="50800">
            <a:solidFill>
              <a:srgbClr val="008000"/>
            </a:solidFill>
            <a:round/>
            <a:headEnd type="none" w="sm" len="sm"/>
            <a:tailEnd type="triangle" w="sm" len="sm"/>
          </a:ln>
        </p:spPr>
        <p:txBody>
          <a:bodyPr wrap="none"/>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18" name="Line 11"/>
          <p:cNvSpPr>
            <a:spLocks noChangeShapeType="1"/>
          </p:cNvSpPr>
          <p:nvPr/>
        </p:nvSpPr>
        <p:spPr bwMode="auto">
          <a:xfrm flipH="1">
            <a:off x="5257800" y="1371600"/>
            <a:ext cx="1958428" cy="2432754"/>
          </a:xfrm>
          <a:prstGeom prst="line">
            <a:avLst/>
          </a:prstGeom>
          <a:noFill/>
          <a:ln w="50800">
            <a:solidFill>
              <a:srgbClr val="008000"/>
            </a:solidFill>
            <a:round/>
            <a:headEnd type="none" w="sm" len="sm"/>
            <a:tailEnd type="triangle" w="sm" len="sm"/>
          </a:ln>
        </p:spPr>
        <p:txBody>
          <a:bodyPr wrap="none"/>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19" name="Line 10"/>
          <p:cNvSpPr>
            <a:spLocks noChangeShapeType="1"/>
          </p:cNvSpPr>
          <p:nvPr/>
        </p:nvSpPr>
        <p:spPr bwMode="auto">
          <a:xfrm>
            <a:off x="815428" y="1543050"/>
            <a:ext cx="479972" cy="1257300"/>
          </a:xfrm>
          <a:prstGeom prst="line">
            <a:avLst/>
          </a:prstGeom>
          <a:noFill/>
          <a:ln w="50800">
            <a:solidFill>
              <a:srgbClr val="008000"/>
            </a:solidFill>
            <a:round/>
            <a:headEnd type="none" w="sm" len="sm"/>
            <a:tailEnd type="triangle" w="sm" len="sm"/>
          </a:ln>
        </p:spPr>
        <p:txBody>
          <a:bodyPr wrap="none"/>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20" name="Rectangle 6"/>
          <p:cNvSpPr>
            <a:spLocks noChangeArrowheads="1"/>
          </p:cNvSpPr>
          <p:nvPr/>
        </p:nvSpPr>
        <p:spPr bwMode="auto">
          <a:xfrm>
            <a:off x="6553203" y="5314950"/>
            <a:ext cx="1752403" cy="300082"/>
          </a:xfrm>
          <a:prstGeom prst="rect">
            <a:avLst/>
          </a:prstGeom>
          <a:noFill/>
          <a:ln w="50800">
            <a:solidFill>
              <a:srgbClr val="008000"/>
            </a:solidFill>
            <a:miter lim="800000"/>
            <a:headEnd type="none" w="sm" len="sm"/>
            <a:tailEnd type="none" w="sm" len="sm"/>
          </a:ln>
        </p:spPr>
        <p:txBody>
          <a:bodyPr wrap="none">
            <a:spAutoFit/>
          </a:bodyPr>
          <a:lstStyle/>
          <a:p>
            <a:pPr defTabSz="685800" fontAlgn="base">
              <a:spcBef>
                <a:spcPct val="0"/>
              </a:spcBef>
              <a:spcAft>
                <a:spcPct val="0"/>
              </a:spcAft>
              <a:defRPr/>
            </a:pPr>
            <a:r>
              <a:rPr lang="en-US" sz="1350" dirty="0">
                <a:solidFill>
                  <a:srgbClr val="292934"/>
                </a:solidFill>
                <a:latin typeface="Arial" charset="0"/>
                <a:ea typeface="ＭＳ Ｐゴシック" charset="0"/>
              </a:rPr>
              <a:t>One IV on the x-axis</a:t>
            </a:r>
          </a:p>
        </p:txBody>
      </p:sp>
      <p:sp>
        <p:nvSpPr>
          <p:cNvPr id="2" name="Slide Number Placeholder 1">
            <a:extLst>
              <a:ext uri="{FF2B5EF4-FFF2-40B4-BE49-F238E27FC236}">
                <a16:creationId xmlns:a16="http://schemas.microsoft.com/office/drawing/2014/main" id="{29F1A0EA-8795-4C36-BE11-350D498EEB98}"/>
              </a:ext>
            </a:extLst>
          </p:cNvPr>
          <p:cNvSpPr>
            <a:spLocks noGrp="1"/>
          </p:cNvSpPr>
          <p:nvPr>
            <p:ph type="sldNum" sz="quarter" idx="12"/>
          </p:nvPr>
        </p:nvSpPr>
        <p:spPr/>
        <p:txBody>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33289597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884372"/>
            <a:ext cx="8610600" cy="742950"/>
          </a:xfrm>
        </p:spPr>
        <p:txBody>
          <a:bodyPr>
            <a:normAutofit/>
          </a:bodyPr>
          <a:lstStyle/>
          <a:p>
            <a:r>
              <a:rPr lang="en-US" sz="2100" dirty="0">
                <a:solidFill>
                  <a:srgbClr val="292934"/>
                </a:solidFill>
              </a:rPr>
              <a:t>Graph in the way that (a) best fits the phrasing of your hypothesis; or (b) the way that paints the best picture of the data</a:t>
            </a:r>
          </a:p>
        </p:txBody>
      </p:sp>
      <p:pic>
        <p:nvPicPr>
          <p:cNvPr id="3" name="Picture 2"/>
          <p:cNvPicPr>
            <a:picLocks noChangeAspect="1"/>
          </p:cNvPicPr>
          <p:nvPr/>
        </p:nvPicPr>
        <p:blipFill>
          <a:blip r:embed="rId2"/>
          <a:stretch>
            <a:fillRect/>
          </a:stretch>
        </p:blipFill>
        <p:spPr>
          <a:xfrm>
            <a:off x="838199" y="1627322"/>
            <a:ext cx="7570867" cy="4549742"/>
          </a:xfrm>
          <a:prstGeom prst="rect">
            <a:avLst/>
          </a:prstGeom>
        </p:spPr>
      </p:pic>
      <p:sp>
        <p:nvSpPr>
          <p:cNvPr id="4" name="Slide Number Placeholder 3">
            <a:extLst>
              <a:ext uri="{FF2B5EF4-FFF2-40B4-BE49-F238E27FC236}">
                <a16:creationId xmlns:a16="http://schemas.microsoft.com/office/drawing/2014/main" id="{B0B2621C-57B4-470E-84F1-6CE9D72AE278}"/>
              </a:ext>
            </a:extLst>
          </p:cNvPr>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15691677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884372"/>
            <a:ext cx="8610600" cy="742950"/>
          </a:xfrm>
        </p:spPr>
        <p:txBody>
          <a:bodyPr>
            <a:normAutofit/>
          </a:bodyPr>
          <a:lstStyle/>
          <a:p>
            <a:endParaRPr lang="en-US" sz="2100" dirty="0">
              <a:solidFill>
                <a:srgbClr val="292934"/>
              </a:solidFill>
            </a:endParaRPr>
          </a:p>
        </p:txBody>
      </p:sp>
      <p:pic>
        <p:nvPicPr>
          <p:cNvPr id="11" name="Picture 10" descr="Screen Shot 2015-03-26 at 1.50.4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1371600"/>
            <a:ext cx="7086600" cy="4458476"/>
          </a:xfrm>
          <a:prstGeom prst="rect">
            <a:avLst/>
          </a:prstGeom>
        </p:spPr>
      </p:pic>
      <p:sp>
        <p:nvSpPr>
          <p:cNvPr id="14" name="Oval 13"/>
          <p:cNvSpPr>
            <a:spLocks noChangeArrowheads="1"/>
          </p:cNvSpPr>
          <p:nvPr/>
        </p:nvSpPr>
        <p:spPr bwMode="auto">
          <a:xfrm>
            <a:off x="5486400" y="1714500"/>
            <a:ext cx="457200" cy="1828800"/>
          </a:xfrm>
          <a:prstGeom prst="ellipse">
            <a:avLst/>
          </a:prstGeom>
          <a:noFill/>
          <a:ln w="12700">
            <a:solidFill>
              <a:srgbClr val="0000FF"/>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17" name="Oval 13"/>
          <p:cNvSpPr>
            <a:spLocks noChangeArrowheads="1"/>
          </p:cNvSpPr>
          <p:nvPr/>
        </p:nvSpPr>
        <p:spPr bwMode="auto">
          <a:xfrm>
            <a:off x="3200400" y="2800350"/>
            <a:ext cx="381000" cy="1371600"/>
          </a:xfrm>
          <a:prstGeom prst="ellipse">
            <a:avLst/>
          </a:prstGeom>
          <a:noFill/>
          <a:ln w="12700">
            <a:solidFill>
              <a:srgbClr val="FF0000"/>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3" name="Slide Number Placeholder 2">
            <a:extLst>
              <a:ext uri="{FF2B5EF4-FFF2-40B4-BE49-F238E27FC236}">
                <a16:creationId xmlns:a16="http://schemas.microsoft.com/office/drawing/2014/main" id="{D89CD207-11D4-4CB7-961F-D1EDCB7FE09A}"/>
              </a:ext>
            </a:extLst>
          </p:cNvPr>
          <p:cNvSpPr>
            <a:spLocks noGrp="1"/>
          </p:cNvSpPr>
          <p:nvPr>
            <p:ph type="sldNum" sz="quarter" idx="12"/>
          </p:nvPr>
        </p:nvSpPr>
        <p:spPr/>
        <p:txBody>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1416031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884372"/>
            <a:ext cx="8610600" cy="742950"/>
          </a:xfrm>
        </p:spPr>
        <p:txBody>
          <a:bodyPr>
            <a:normAutofit/>
          </a:bodyPr>
          <a:lstStyle/>
          <a:p>
            <a:endParaRPr lang="en-US" sz="2100" dirty="0">
              <a:solidFill>
                <a:srgbClr val="292934"/>
              </a:solidFill>
            </a:endParaRPr>
          </a:p>
        </p:txBody>
      </p:sp>
      <p:pic>
        <p:nvPicPr>
          <p:cNvPr id="10" name="Picture 9" descr="Screen Shot 2015-03-26 at 1.50.4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314450"/>
            <a:ext cx="7086600" cy="4458476"/>
          </a:xfrm>
          <a:prstGeom prst="rect">
            <a:avLst/>
          </a:prstGeom>
        </p:spPr>
      </p:pic>
      <p:sp>
        <p:nvSpPr>
          <p:cNvPr id="18" name="Oval 13"/>
          <p:cNvSpPr>
            <a:spLocks noChangeArrowheads="1"/>
          </p:cNvSpPr>
          <p:nvPr/>
        </p:nvSpPr>
        <p:spPr bwMode="auto">
          <a:xfrm rot="19444976">
            <a:off x="2865153" y="2520329"/>
            <a:ext cx="3286831" cy="331443"/>
          </a:xfrm>
          <a:prstGeom prst="ellipse">
            <a:avLst/>
          </a:prstGeom>
          <a:noFill/>
          <a:ln w="12700">
            <a:solidFill>
              <a:srgbClr val="0000FF"/>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19" name="Oval 13"/>
          <p:cNvSpPr>
            <a:spLocks noChangeArrowheads="1"/>
          </p:cNvSpPr>
          <p:nvPr/>
        </p:nvSpPr>
        <p:spPr bwMode="auto">
          <a:xfrm rot="20757105">
            <a:off x="3070519" y="3295270"/>
            <a:ext cx="2994025" cy="415830"/>
          </a:xfrm>
          <a:prstGeom prst="ellipse">
            <a:avLst/>
          </a:prstGeom>
          <a:noFill/>
          <a:ln w="12700">
            <a:solidFill>
              <a:srgbClr val="FF0000"/>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3" name="Slide Number Placeholder 2">
            <a:extLst>
              <a:ext uri="{FF2B5EF4-FFF2-40B4-BE49-F238E27FC236}">
                <a16:creationId xmlns:a16="http://schemas.microsoft.com/office/drawing/2014/main" id="{8B9C85DB-D900-42F1-91DA-3098D28F0D2F}"/>
              </a:ext>
            </a:extLst>
          </p:cNvPr>
          <p:cNvSpPr>
            <a:spLocks noGrp="1"/>
          </p:cNvSpPr>
          <p:nvPr>
            <p:ph type="sldNum" sz="quarter" idx="12"/>
          </p:nvPr>
        </p:nvSpPr>
        <p:spPr/>
        <p:txBody>
          <a:bodyPr/>
          <a:lstStyle/>
          <a:p>
            <a:fld id="{4FAB73BC-B049-4115-A692-8D63A059BFB8}" type="slidenum">
              <a:rPr lang="en-US" smtClean="0"/>
              <a:t>19</a:t>
            </a:fld>
            <a:endParaRPr lang="en-US" dirty="0"/>
          </a:p>
        </p:txBody>
      </p:sp>
    </p:spTree>
    <p:extLst>
      <p:ext uri="{BB962C8B-B14F-4D97-AF65-F5344CB8AC3E}">
        <p14:creationId xmlns:p14="http://schemas.microsoft.com/office/powerpoint/2010/main" val="2100608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Content Placeholder 3"/>
          <p:cNvGraphicFramePr>
            <a:graphicFrameLocks noGrp="1"/>
          </p:cNvGraphicFramePr>
          <p:nvPr>
            <p:ph idx="1"/>
            <p:extLst>
              <p:ext uri="{D42A27DB-BD31-4B8C-83A1-F6EECF244321}">
                <p14:modId xmlns:p14="http://schemas.microsoft.com/office/powerpoint/2010/main" val="4210694077"/>
              </p:ext>
            </p:extLst>
          </p:nvPr>
        </p:nvGraphicFramePr>
        <p:xfrm>
          <a:off x="761297" y="2549735"/>
          <a:ext cx="6874915" cy="4027473"/>
        </p:xfrm>
        <a:graphic>
          <a:graphicData uri="http://schemas.openxmlformats.org/presentationml/2006/ole">
            <mc:AlternateContent xmlns:mc="http://schemas.openxmlformats.org/markup-compatibility/2006">
              <mc:Choice xmlns:v="urn:schemas-microsoft-com:vml" Requires="v">
                <p:oleObj spid="_x0000_s5141" name="Worksheet" r:id="rId4" imgW="7721600" imgH="4368800" progId="Excel.Sheet.8">
                  <p:embed/>
                </p:oleObj>
              </mc:Choice>
              <mc:Fallback>
                <p:oleObj name="Worksheet" r:id="rId4" imgW="7721600" imgH="4368800" progId="Excel.Sheet.8">
                  <p:embed/>
                  <p:pic>
                    <p:nvPicPr>
                      <p:cNvPr id="0" name=""/>
                      <p:cNvPicPr>
                        <a:picLocks noGrp="1" noChangeArrowheads="1"/>
                      </p:cNvPicPr>
                      <p:nvPr/>
                    </p:nvPicPr>
                    <p:blipFill>
                      <a:blip r:embed="rId5"/>
                      <a:srcRect/>
                      <a:stretch>
                        <a:fillRect/>
                      </a:stretch>
                    </p:blipFill>
                    <p:spPr bwMode="auto">
                      <a:xfrm>
                        <a:off x="761297" y="2549735"/>
                        <a:ext cx="6874915" cy="4027473"/>
                      </a:xfrm>
                      <a:prstGeom prst="rect">
                        <a:avLst/>
                      </a:prstGeom>
                      <a:noFill/>
                    </p:spPr>
                  </p:pic>
                </p:oleObj>
              </mc:Fallback>
            </mc:AlternateContent>
          </a:graphicData>
        </a:graphic>
      </p:graphicFrame>
      <p:graphicFrame>
        <p:nvGraphicFramePr>
          <p:cNvPr id="5" name="Table 4">
            <a:extLst>
              <a:ext uri="{FF2B5EF4-FFF2-40B4-BE49-F238E27FC236}">
                <a16:creationId xmlns:a16="http://schemas.microsoft.com/office/drawing/2014/main" id="{FFB4C965-896D-4FCA-A7D3-ADD018D4E21B}"/>
              </a:ext>
            </a:extLst>
          </p:cNvPr>
          <p:cNvGraphicFramePr>
            <a:graphicFrameLocks noGrp="1"/>
          </p:cNvGraphicFramePr>
          <p:nvPr>
            <p:extLst>
              <p:ext uri="{D42A27DB-BD31-4B8C-83A1-F6EECF244321}">
                <p14:modId xmlns:p14="http://schemas.microsoft.com/office/powerpoint/2010/main" val="2092372246"/>
              </p:ext>
            </p:extLst>
          </p:nvPr>
        </p:nvGraphicFramePr>
        <p:xfrm>
          <a:off x="1348975" y="991509"/>
          <a:ext cx="4939956" cy="1303020"/>
        </p:xfrm>
        <a:graphic>
          <a:graphicData uri="http://schemas.openxmlformats.org/drawingml/2006/table">
            <a:tbl>
              <a:tblPr firstRow="1" bandRow="1">
                <a:tableStyleId>{5C22544A-7EE6-4342-B048-85BDC9FD1C3A}</a:tableStyleId>
              </a:tblPr>
              <a:tblGrid>
                <a:gridCol w="1646652">
                  <a:extLst>
                    <a:ext uri="{9D8B030D-6E8A-4147-A177-3AD203B41FA5}">
                      <a16:colId xmlns:a16="http://schemas.microsoft.com/office/drawing/2014/main" val="20000"/>
                    </a:ext>
                  </a:extLst>
                </a:gridCol>
                <a:gridCol w="1646652">
                  <a:extLst>
                    <a:ext uri="{9D8B030D-6E8A-4147-A177-3AD203B41FA5}">
                      <a16:colId xmlns:a16="http://schemas.microsoft.com/office/drawing/2014/main" val="20001"/>
                    </a:ext>
                  </a:extLst>
                </a:gridCol>
                <a:gridCol w="1646652">
                  <a:extLst>
                    <a:ext uri="{9D8B030D-6E8A-4147-A177-3AD203B41FA5}">
                      <a16:colId xmlns:a16="http://schemas.microsoft.com/office/drawing/2014/main" val="20002"/>
                    </a:ext>
                  </a:extLst>
                </a:gridCol>
              </a:tblGrid>
              <a:tr h="406238">
                <a:tc>
                  <a:txBody>
                    <a:bodyPr/>
                    <a:lstStyle/>
                    <a:p>
                      <a:endParaRPr lang="en-US" sz="2400" dirty="0"/>
                    </a:p>
                  </a:txBody>
                  <a:tcPr marL="68580" marR="68580" marT="34290" marB="34290"/>
                </a:tc>
                <a:tc>
                  <a:txBody>
                    <a:bodyPr/>
                    <a:lstStyle/>
                    <a:p>
                      <a:r>
                        <a:rPr lang="en-US" sz="2400" dirty="0"/>
                        <a:t>Ordinary</a:t>
                      </a:r>
                    </a:p>
                  </a:txBody>
                  <a:tcPr marL="68580" marR="68580" marT="34290" marB="34290"/>
                </a:tc>
                <a:tc>
                  <a:txBody>
                    <a:bodyPr/>
                    <a:lstStyle/>
                    <a:p>
                      <a:r>
                        <a:rPr lang="en-US" sz="2400" dirty="0"/>
                        <a:t>Attractive</a:t>
                      </a:r>
                    </a:p>
                  </a:txBody>
                  <a:tcPr marL="68580" marR="68580" marT="34290" marB="34290"/>
                </a:tc>
                <a:extLst>
                  <a:ext uri="{0D108BD9-81ED-4DB2-BD59-A6C34878D82A}">
                    <a16:rowId xmlns:a16="http://schemas.microsoft.com/office/drawing/2014/main" val="10000"/>
                  </a:ext>
                </a:extLst>
              </a:tr>
              <a:tr h="406238">
                <a:tc>
                  <a:txBody>
                    <a:bodyPr/>
                    <a:lstStyle/>
                    <a:p>
                      <a:r>
                        <a:rPr lang="en-US" sz="2400" dirty="0"/>
                        <a:t>Robbery</a:t>
                      </a:r>
                    </a:p>
                  </a:txBody>
                  <a:tcPr marL="68580" marR="68580" marT="34290" marB="34290"/>
                </a:tc>
                <a:tc>
                  <a:txBody>
                    <a:bodyPr/>
                    <a:lstStyle/>
                    <a:p>
                      <a:pPr algn="ctr"/>
                      <a:r>
                        <a:rPr lang="en-US" sz="2400" dirty="0"/>
                        <a:t>8.00</a:t>
                      </a:r>
                    </a:p>
                  </a:txBody>
                  <a:tcPr marL="68580" marR="68580" marT="34290" marB="34290"/>
                </a:tc>
                <a:tc>
                  <a:txBody>
                    <a:bodyPr/>
                    <a:lstStyle/>
                    <a:p>
                      <a:pPr algn="ctr"/>
                      <a:r>
                        <a:rPr lang="en-US" sz="2400" dirty="0"/>
                        <a:t>7.00</a:t>
                      </a:r>
                    </a:p>
                  </a:txBody>
                  <a:tcPr marL="68580" marR="68580" marT="34290" marB="34290"/>
                </a:tc>
                <a:extLst>
                  <a:ext uri="{0D108BD9-81ED-4DB2-BD59-A6C34878D82A}">
                    <a16:rowId xmlns:a16="http://schemas.microsoft.com/office/drawing/2014/main" val="10001"/>
                  </a:ext>
                </a:extLst>
              </a:tr>
              <a:tr h="406238">
                <a:tc>
                  <a:txBody>
                    <a:bodyPr/>
                    <a:lstStyle/>
                    <a:p>
                      <a:r>
                        <a:rPr lang="en-US" sz="2400" dirty="0"/>
                        <a:t>Swindle</a:t>
                      </a:r>
                    </a:p>
                  </a:txBody>
                  <a:tcPr marL="68580" marR="68580" marT="34290" marB="34290"/>
                </a:tc>
                <a:tc>
                  <a:txBody>
                    <a:bodyPr/>
                    <a:lstStyle/>
                    <a:p>
                      <a:pPr algn="ctr"/>
                      <a:r>
                        <a:rPr lang="en-US" sz="2400" dirty="0"/>
                        <a:t>6.00</a:t>
                      </a:r>
                    </a:p>
                  </a:txBody>
                  <a:tcPr marL="68580" marR="68580" marT="34290" marB="34290"/>
                </a:tc>
                <a:tc>
                  <a:txBody>
                    <a:bodyPr/>
                    <a:lstStyle/>
                    <a:p>
                      <a:pPr algn="ctr"/>
                      <a:r>
                        <a:rPr lang="en-US" sz="2400" dirty="0"/>
                        <a:t>10.00</a:t>
                      </a:r>
                    </a:p>
                  </a:txBody>
                  <a:tcPr marL="68580" marR="68580" marT="34290" marB="34290"/>
                </a:tc>
                <a:extLst>
                  <a:ext uri="{0D108BD9-81ED-4DB2-BD59-A6C34878D82A}">
                    <a16:rowId xmlns:a16="http://schemas.microsoft.com/office/drawing/2014/main" val="10002"/>
                  </a:ext>
                </a:extLst>
              </a:tr>
            </a:tbl>
          </a:graphicData>
        </a:graphic>
      </p:graphicFrame>
      <p:sp>
        <p:nvSpPr>
          <p:cNvPr id="2" name="TextBox 1">
            <a:extLst>
              <a:ext uri="{FF2B5EF4-FFF2-40B4-BE49-F238E27FC236}">
                <a16:creationId xmlns:a16="http://schemas.microsoft.com/office/drawing/2014/main" id="{4C34EFB1-1394-4E12-8074-4D557EEF3E87}"/>
              </a:ext>
            </a:extLst>
          </p:cNvPr>
          <p:cNvSpPr txBox="1"/>
          <p:nvPr/>
        </p:nvSpPr>
        <p:spPr>
          <a:xfrm>
            <a:off x="2394698" y="586288"/>
            <a:ext cx="2848511" cy="276999"/>
          </a:xfrm>
          <a:prstGeom prst="rect">
            <a:avLst/>
          </a:prstGeom>
          <a:noFill/>
        </p:spPr>
        <p:txBody>
          <a:bodyPr wrap="square" rtlCol="0">
            <a:spAutoFit/>
          </a:bodyPr>
          <a:lstStyle/>
          <a:p>
            <a:r>
              <a:rPr lang="en-US" sz="1200" dirty="0"/>
              <a:t>*for MEs, consider diffs of 2+ as significant</a:t>
            </a:r>
          </a:p>
        </p:txBody>
      </p:sp>
    </p:spTree>
    <p:extLst>
      <p:ext uri="{BB962C8B-B14F-4D97-AF65-F5344CB8AC3E}">
        <p14:creationId xmlns:p14="http://schemas.microsoft.com/office/powerpoint/2010/main" val="988752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941059"/>
            <a:ext cx="8229600" cy="3658191"/>
          </a:xfrm>
        </p:spPr>
        <p:txBody>
          <a:bodyPr>
            <a:normAutofit/>
          </a:bodyPr>
          <a:lstStyle/>
          <a:p>
            <a:r>
              <a:rPr lang="en-US" sz="2100" dirty="0">
                <a:latin typeface="Calibri" charset="0"/>
                <a:ea typeface="ＭＳ Ｐゴシック" charset="0"/>
              </a:rPr>
              <a:t>When the spider was looming toward participants, they rated their fear higher when their self-efficacy was low compared to when their self-efficacy was high. When the spider was far away, participants did not rate their fear levels differently when they had high compared to low self-efficacy.</a:t>
            </a:r>
          </a:p>
          <a:p>
            <a:r>
              <a:rPr lang="en-US" sz="2100" dirty="0">
                <a:latin typeface="Calibri" charset="0"/>
                <a:ea typeface="ＭＳ Ｐゴシック" charset="0"/>
              </a:rPr>
              <a:t>Participants low in self-efficacy provided significantly higher fear ratings when the spider was looming nearby relative to when it was far away. However, the fear ratings for participants with high self-efficacy did not significantly differ when the spider was looming nearby or when it was far away. </a:t>
            </a:r>
            <a:endParaRPr lang="en-US" dirty="0"/>
          </a:p>
        </p:txBody>
      </p:sp>
      <p:sp>
        <p:nvSpPr>
          <p:cNvPr id="2" name="Title 1"/>
          <p:cNvSpPr>
            <a:spLocks noGrp="1"/>
          </p:cNvSpPr>
          <p:nvPr>
            <p:ph type="title"/>
          </p:nvPr>
        </p:nvSpPr>
        <p:spPr>
          <a:xfrm>
            <a:off x="304800" y="857250"/>
            <a:ext cx="8229600" cy="742950"/>
          </a:xfrm>
        </p:spPr>
        <p:txBody>
          <a:bodyPr>
            <a:normAutofit fontScale="90000"/>
          </a:bodyPr>
          <a:lstStyle/>
          <a:p>
            <a:r>
              <a:rPr lang="en-US" dirty="0"/>
              <a:t>Describing an interaction in words</a:t>
            </a:r>
          </a:p>
        </p:txBody>
      </p:sp>
      <p:sp>
        <p:nvSpPr>
          <p:cNvPr id="4" name="Slide Number Placeholder 3">
            <a:extLst>
              <a:ext uri="{FF2B5EF4-FFF2-40B4-BE49-F238E27FC236}">
                <a16:creationId xmlns:a16="http://schemas.microsoft.com/office/drawing/2014/main" id="{7704A520-B3FA-4E8F-9789-FD5D50444B3A}"/>
              </a:ext>
            </a:extLst>
          </p:cNvPr>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24176687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457200" y="948928"/>
            <a:ext cx="8001000" cy="708422"/>
          </a:xfrm>
        </p:spPr>
        <p:txBody>
          <a:bodyPr/>
          <a:lstStyle/>
          <a:p>
            <a:r>
              <a:rPr lang="en-US" sz="2400" dirty="0">
                <a:latin typeface="Calibri" charset="0"/>
                <a:ea typeface="ＭＳ Ｐゴシック" charset="0"/>
              </a:rPr>
              <a:t>SPSS output example of our 2 x 2 matrix</a:t>
            </a:r>
          </a:p>
        </p:txBody>
      </p:sp>
      <p:pic>
        <p:nvPicPr>
          <p:cNvPr id="3" name="Picture 2" descr="Screen Shot 2015-03-26 at 9.15.28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328" y="2206109"/>
            <a:ext cx="7313543" cy="2657207"/>
          </a:xfrm>
          <a:prstGeom prst="rect">
            <a:avLst/>
          </a:prstGeom>
        </p:spPr>
      </p:pic>
      <p:sp>
        <p:nvSpPr>
          <p:cNvPr id="2" name="Slide Number Placeholder 1">
            <a:extLst>
              <a:ext uri="{FF2B5EF4-FFF2-40B4-BE49-F238E27FC236}">
                <a16:creationId xmlns:a16="http://schemas.microsoft.com/office/drawing/2014/main" id="{1248DB55-0B2B-4264-8EEC-B6361E1EBD99}"/>
              </a:ext>
            </a:extLst>
          </p:cNvPr>
          <p:cNvSpPr>
            <a:spLocks noGrp="1"/>
          </p:cNvSpPr>
          <p:nvPr>
            <p:ph type="sldNum" sz="quarter" idx="11"/>
          </p:nvPr>
        </p:nvSpPr>
        <p:spPr/>
        <p:txBody>
          <a:bodyPr/>
          <a:lstStyle/>
          <a:p>
            <a:fld id="{AD64EBAA-60AD-6D42-A49B-F8CAAC2993C4}" type="slidenum">
              <a:rPr lang="en-US" smtClean="0"/>
              <a:pPr/>
              <a:t>21</a:t>
            </a:fld>
            <a:endParaRPr lang="en-US"/>
          </a:p>
        </p:txBody>
      </p:sp>
    </p:spTree>
    <p:extLst>
      <p:ext uri="{BB962C8B-B14F-4D97-AF65-F5344CB8AC3E}">
        <p14:creationId xmlns:p14="http://schemas.microsoft.com/office/powerpoint/2010/main" val="13985167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457200" y="857250"/>
            <a:ext cx="7543800" cy="308372"/>
          </a:xfrm>
        </p:spPr>
        <p:txBody>
          <a:bodyPr>
            <a:normAutofit fontScale="90000"/>
          </a:bodyPr>
          <a:lstStyle/>
          <a:p>
            <a:r>
              <a:rPr lang="en-US" sz="1800" dirty="0">
                <a:solidFill>
                  <a:schemeClr val="bg1"/>
                </a:solidFill>
                <a:latin typeface="Calibri" charset="0"/>
                <a:ea typeface="ＭＳ Ｐゴシック" charset="0"/>
              </a:rPr>
              <a:t>2 x 2 B/t Ss </a:t>
            </a:r>
            <a:r>
              <a:rPr lang="en-US" sz="1800" i="1" dirty="0">
                <a:solidFill>
                  <a:schemeClr val="bg1"/>
                </a:solidFill>
                <a:latin typeface="Calibri" charset="0"/>
                <a:ea typeface="ＭＳ Ｐゴシック" charset="0"/>
              </a:rPr>
              <a:t>factorial</a:t>
            </a:r>
            <a:r>
              <a:rPr lang="en-US" sz="1800" dirty="0">
                <a:solidFill>
                  <a:schemeClr val="bg1"/>
                </a:solidFill>
                <a:latin typeface="Calibri" charset="0"/>
                <a:ea typeface="ＭＳ Ｐゴシック" charset="0"/>
              </a:rPr>
              <a:t> ANOVA – SPSS output</a:t>
            </a:r>
          </a:p>
        </p:txBody>
      </p:sp>
      <p:grpSp>
        <p:nvGrpSpPr>
          <p:cNvPr id="88069" name="Group 97"/>
          <p:cNvGrpSpPr>
            <a:grpSpLocks/>
          </p:cNvGrpSpPr>
          <p:nvPr/>
        </p:nvGrpSpPr>
        <p:grpSpPr bwMode="auto">
          <a:xfrm>
            <a:off x="1752600" y="4743450"/>
            <a:ext cx="7696200" cy="1143000"/>
            <a:chOff x="408" y="2976"/>
            <a:chExt cx="4404" cy="852"/>
          </a:xfrm>
        </p:grpSpPr>
        <p:sp>
          <p:nvSpPr>
            <p:cNvPr id="88075" name="Rectangle 98"/>
            <p:cNvSpPr>
              <a:spLocks noChangeArrowheads="1"/>
            </p:cNvSpPr>
            <p:nvPr/>
          </p:nvSpPr>
          <p:spPr bwMode="auto">
            <a:xfrm>
              <a:off x="408" y="2976"/>
              <a:ext cx="4404" cy="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257175" indent="-257175" defTabSz="685800" fontAlgn="base">
                <a:spcBef>
                  <a:spcPct val="20000"/>
                </a:spcBef>
                <a:spcAft>
                  <a:spcPct val="0"/>
                </a:spcAft>
                <a:buClr>
                  <a:srgbClr val="D2533C"/>
                </a:buClr>
                <a:buSzPct val="70000"/>
                <a:buFont typeface="Wingdings" charset="0"/>
                <a:buChar char="l"/>
                <a:defRPr/>
              </a:pPr>
              <a:r>
                <a:rPr lang="en-GB" sz="1500" dirty="0">
                  <a:solidFill>
                    <a:srgbClr val="292934"/>
                  </a:solidFill>
                  <a:latin typeface="Arial" charset="0"/>
                  <a:ea typeface="ＭＳ Ｐゴシック" charset="0"/>
                </a:rPr>
                <a:t>Test for interaction of Looming x Self-efficacy</a:t>
              </a:r>
            </a:p>
          </p:txBody>
        </p:sp>
        <p:sp>
          <p:nvSpPr>
            <p:cNvPr id="88077" name="Rectangle 100"/>
            <p:cNvSpPr>
              <a:spLocks noChangeArrowheads="1"/>
            </p:cNvSpPr>
            <p:nvPr/>
          </p:nvSpPr>
          <p:spPr bwMode="auto">
            <a:xfrm>
              <a:off x="408" y="3528"/>
              <a:ext cx="4404" cy="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257175" indent="-257175" defTabSz="685800" fontAlgn="base">
                <a:spcBef>
                  <a:spcPct val="20000"/>
                </a:spcBef>
                <a:spcAft>
                  <a:spcPct val="0"/>
                </a:spcAft>
                <a:buClr>
                  <a:srgbClr val="D2533C"/>
                </a:buClr>
                <a:buSzPct val="70000"/>
                <a:buFont typeface="Wingdings" charset="0"/>
                <a:buChar char="l"/>
                <a:defRPr/>
              </a:pPr>
              <a:endParaRPr lang="en-GB" sz="1500" dirty="0">
                <a:solidFill>
                  <a:srgbClr val="292934"/>
                </a:solidFill>
                <a:latin typeface="Arial" charset="0"/>
                <a:ea typeface="ＭＳ Ｐゴシック" charset="0"/>
              </a:endParaRPr>
            </a:p>
          </p:txBody>
        </p:sp>
      </p:grpSp>
      <p:cxnSp>
        <p:nvCxnSpPr>
          <p:cNvPr id="10" name="Straight Connector 9"/>
          <p:cNvCxnSpPr>
            <a:cxnSpLocks noChangeShapeType="1"/>
          </p:cNvCxnSpPr>
          <p:nvPr/>
        </p:nvCxnSpPr>
        <p:spPr bwMode="auto">
          <a:xfrm>
            <a:off x="2057400" y="5086350"/>
            <a:ext cx="3837562" cy="0"/>
          </a:xfrm>
          <a:prstGeom prst="line">
            <a:avLst/>
          </a:prstGeom>
          <a:noFill/>
          <a:ln w="25400">
            <a:solidFill>
              <a:schemeClr val="accent1"/>
            </a:solidFill>
            <a:round/>
            <a:headEnd/>
            <a:tailEn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pic>
        <p:nvPicPr>
          <p:cNvPr id="4" name="Picture 3" descr="Screen Shot 2014-10-06 at 2.10.3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72" y="1371600"/>
            <a:ext cx="8964428" cy="3200400"/>
          </a:xfrm>
          <a:prstGeom prst="rect">
            <a:avLst/>
          </a:prstGeom>
        </p:spPr>
      </p:pic>
      <p:sp>
        <p:nvSpPr>
          <p:cNvPr id="2" name="Slide Number Placeholder 1">
            <a:extLst>
              <a:ext uri="{FF2B5EF4-FFF2-40B4-BE49-F238E27FC236}">
                <a16:creationId xmlns:a16="http://schemas.microsoft.com/office/drawing/2014/main" id="{CCBA3833-85EF-402D-BB2F-B8CDB8482EDD}"/>
              </a:ext>
            </a:extLst>
          </p:cNvPr>
          <p:cNvSpPr>
            <a:spLocks noGrp="1"/>
          </p:cNvSpPr>
          <p:nvPr>
            <p:ph type="sldNum" sz="quarter" idx="11"/>
          </p:nvPr>
        </p:nvSpPr>
        <p:spPr/>
        <p:txBody>
          <a:bodyPr/>
          <a:lstStyle/>
          <a:p>
            <a:fld id="{AD64EBAA-60AD-6D42-A49B-F8CAAC2993C4}" type="slidenum">
              <a:rPr lang="en-US" smtClean="0"/>
              <a:pPr/>
              <a:t>22</a:t>
            </a:fld>
            <a:endParaRPr lang="en-US"/>
          </a:p>
        </p:txBody>
      </p:sp>
    </p:spTree>
    <p:extLst>
      <p:ext uri="{BB962C8B-B14F-4D97-AF65-F5344CB8AC3E}">
        <p14:creationId xmlns:p14="http://schemas.microsoft.com/office/powerpoint/2010/main" val="23892920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a:xfrm>
            <a:off x="410714" y="618795"/>
            <a:ext cx="7543800" cy="479822"/>
          </a:xfrm>
        </p:spPr>
        <p:txBody>
          <a:bodyPr>
            <a:normAutofit/>
          </a:bodyPr>
          <a:lstStyle/>
          <a:p>
            <a:pPr eaLnBrk="1" hangingPunct="1"/>
            <a:r>
              <a:rPr lang="en-US" sz="2400" dirty="0"/>
              <a:t>Simple effects tests “Post-hoc comparisons”</a:t>
            </a:r>
            <a:endParaRPr lang="en-US" sz="1350" dirty="0"/>
          </a:p>
        </p:txBody>
      </p:sp>
      <p:sp>
        <p:nvSpPr>
          <p:cNvPr id="26629" name="Rectangle 56"/>
          <p:cNvSpPr>
            <a:spLocks noChangeArrowheads="1"/>
          </p:cNvSpPr>
          <p:nvPr/>
        </p:nvSpPr>
        <p:spPr bwMode="auto">
          <a:xfrm>
            <a:off x="1" y="4096822"/>
            <a:ext cx="184731" cy="369332"/>
          </a:xfrm>
          <a:prstGeom prst="rect">
            <a:avLst/>
          </a:prstGeom>
          <a:noFill/>
          <a:ln w="12700">
            <a:noFill/>
            <a:miter lim="800000"/>
            <a:headEnd type="none" w="sm" len="sm"/>
            <a:tailEnd type="none" w="sm" len="sm"/>
          </a:ln>
        </p:spPr>
        <p:txBody>
          <a:bodyPr wrap="none" anchor="ctr">
            <a:spAutoFit/>
          </a:bodyPr>
          <a:lstStyle/>
          <a:p>
            <a:pPr defTabSz="685800" eaLnBrk="0" fontAlgn="base" hangingPunct="0">
              <a:spcBef>
                <a:spcPct val="0"/>
              </a:spcBef>
              <a:spcAft>
                <a:spcPct val="0"/>
              </a:spcAft>
              <a:defRPr/>
            </a:pPr>
            <a:endParaRPr lang="en-US">
              <a:solidFill>
                <a:srgbClr val="292934"/>
              </a:solidFill>
              <a:latin typeface="Times New Roman" pitchFamily="18" charset="0"/>
              <a:ea typeface="ＭＳ Ｐゴシック" charset="0"/>
            </a:endParaRPr>
          </a:p>
        </p:txBody>
      </p:sp>
      <p:pic>
        <p:nvPicPr>
          <p:cNvPr id="6" name="Picture 5" descr="Screen Shot 2015-03-26 at 1.50.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1371600"/>
            <a:ext cx="7086600" cy="4458476"/>
          </a:xfrm>
          <a:prstGeom prst="rect">
            <a:avLst/>
          </a:prstGeom>
        </p:spPr>
      </p:pic>
      <p:sp>
        <p:nvSpPr>
          <p:cNvPr id="7" name="Oval 6"/>
          <p:cNvSpPr>
            <a:spLocks noChangeArrowheads="1"/>
          </p:cNvSpPr>
          <p:nvPr/>
        </p:nvSpPr>
        <p:spPr bwMode="auto">
          <a:xfrm>
            <a:off x="5486400" y="1714500"/>
            <a:ext cx="457200" cy="1828800"/>
          </a:xfrm>
          <a:prstGeom prst="ellipse">
            <a:avLst/>
          </a:prstGeom>
          <a:noFill/>
          <a:ln w="12700">
            <a:solidFill>
              <a:srgbClr val="0000FF"/>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8" name="Oval 13"/>
          <p:cNvSpPr>
            <a:spLocks noChangeArrowheads="1"/>
          </p:cNvSpPr>
          <p:nvPr/>
        </p:nvSpPr>
        <p:spPr bwMode="auto">
          <a:xfrm>
            <a:off x="3200400" y="2800350"/>
            <a:ext cx="381000" cy="1371600"/>
          </a:xfrm>
          <a:prstGeom prst="ellipse">
            <a:avLst/>
          </a:prstGeom>
          <a:noFill/>
          <a:ln w="12700">
            <a:solidFill>
              <a:srgbClr val="FF0000"/>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3" name="Slide Number Placeholder 2">
            <a:extLst>
              <a:ext uri="{FF2B5EF4-FFF2-40B4-BE49-F238E27FC236}">
                <a16:creationId xmlns:a16="http://schemas.microsoft.com/office/drawing/2014/main" id="{58EB5FE4-AD19-4196-9F05-EE2554BADE7E}"/>
              </a:ext>
            </a:extLst>
          </p:cNvPr>
          <p:cNvSpPr>
            <a:spLocks noGrp="1"/>
          </p:cNvSpPr>
          <p:nvPr>
            <p:ph type="sldNum" sz="quarter" idx="12"/>
          </p:nvPr>
        </p:nvSpPr>
        <p:spPr/>
        <p:txBody>
          <a:bodyPr/>
          <a:lstStyle/>
          <a:p>
            <a:fld id="{4FAB73BC-B049-4115-A692-8D63A059BFB8}" type="slidenum">
              <a:rPr lang="en-US" smtClean="0"/>
              <a:t>23</a:t>
            </a:fld>
            <a:endParaRPr lang="en-US" dirty="0"/>
          </a:p>
        </p:txBody>
      </p:sp>
    </p:spTree>
    <p:extLst>
      <p:ext uri="{BB962C8B-B14F-4D97-AF65-F5344CB8AC3E}">
        <p14:creationId xmlns:p14="http://schemas.microsoft.com/office/powerpoint/2010/main" val="585438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a:xfrm>
            <a:off x="410714" y="618795"/>
            <a:ext cx="7543800" cy="479822"/>
          </a:xfrm>
        </p:spPr>
        <p:txBody>
          <a:bodyPr>
            <a:normAutofit/>
          </a:bodyPr>
          <a:lstStyle/>
          <a:p>
            <a:pPr eaLnBrk="1" hangingPunct="1"/>
            <a:r>
              <a:rPr lang="en-US" sz="2400" dirty="0"/>
              <a:t>Simple effects tests “Post-hoc comparisons”</a:t>
            </a:r>
            <a:endParaRPr lang="en-US" sz="1350" dirty="0"/>
          </a:p>
        </p:txBody>
      </p:sp>
      <p:sp>
        <p:nvSpPr>
          <p:cNvPr id="26629" name="Rectangle 56"/>
          <p:cNvSpPr>
            <a:spLocks noChangeArrowheads="1"/>
          </p:cNvSpPr>
          <p:nvPr/>
        </p:nvSpPr>
        <p:spPr bwMode="auto">
          <a:xfrm>
            <a:off x="1" y="4096822"/>
            <a:ext cx="184731" cy="369332"/>
          </a:xfrm>
          <a:prstGeom prst="rect">
            <a:avLst/>
          </a:prstGeom>
          <a:noFill/>
          <a:ln w="12700">
            <a:noFill/>
            <a:miter lim="800000"/>
            <a:headEnd type="none" w="sm" len="sm"/>
            <a:tailEnd type="none" w="sm" len="sm"/>
          </a:ln>
        </p:spPr>
        <p:txBody>
          <a:bodyPr wrap="none" anchor="ctr">
            <a:spAutoFit/>
          </a:bodyPr>
          <a:lstStyle/>
          <a:p>
            <a:pPr defTabSz="685800" eaLnBrk="0" fontAlgn="base" hangingPunct="0">
              <a:spcBef>
                <a:spcPct val="0"/>
              </a:spcBef>
              <a:spcAft>
                <a:spcPct val="0"/>
              </a:spcAft>
              <a:defRPr/>
            </a:pPr>
            <a:endParaRPr lang="en-US">
              <a:solidFill>
                <a:srgbClr val="292934"/>
              </a:solidFill>
              <a:latin typeface="Times New Roman" pitchFamily="18" charset="0"/>
              <a:ea typeface="ＭＳ Ｐゴシック" charset="0"/>
            </a:endParaRPr>
          </a:p>
        </p:txBody>
      </p:sp>
      <p:pic>
        <p:nvPicPr>
          <p:cNvPr id="2" name="Picture 1" descr="Screen Shot 2015-03-26 at 3.25.2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 y="1714501"/>
            <a:ext cx="9144000" cy="3904307"/>
          </a:xfrm>
          <a:prstGeom prst="rect">
            <a:avLst/>
          </a:prstGeom>
        </p:spPr>
      </p:pic>
      <p:sp>
        <p:nvSpPr>
          <p:cNvPr id="3" name="Slide Number Placeholder 2">
            <a:extLst>
              <a:ext uri="{FF2B5EF4-FFF2-40B4-BE49-F238E27FC236}">
                <a16:creationId xmlns:a16="http://schemas.microsoft.com/office/drawing/2014/main" id="{58EB5FE4-AD19-4196-9F05-EE2554BADE7E}"/>
              </a:ext>
            </a:extLst>
          </p:cNvPr>
          <p:cNvSpPr>
            <a:spLocks noGrp="1"/>
          </p:cNvSpPr>
          <p:nvPr>
            <p:ph type="sldNum" sz="quarter" idx="12"/>
          </p:nvPr>
        </p:nvSpPr>
        <p:spPr/>
        <p:txBody>
          <a:bodyPr/>
          <a:lstStyle/>
          <a:p>
            <a:fld id="{4FAB73BC-B049-4115-A692-8D63A059BFB8}" type="slidenum">
              <a:rPr lang="en-US" smtClean="0"/>
              <a:t>24</a:t>
            </a:fld>
            <a:endParaRPr lang="en-US" dirty="0"/>
          </a:p>
        </p:txBody>
      </p:sp>
    </p:spTree>
    <p:extLst>
      <p:ext uri="{BB962C8B-B14F-4D97-AF65-F5344CB8AC3E}">
        <p14:creationId xmlns:p14="http://schemas.microsoft.com/office/powerpoint/2010/main" val="366534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03-26 at 1.50.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00" y="1028700"/>
            <a:ext cx="6812854" cy="4286250"/>
          </a:xfrm>
          <a:prstGeom prst="rect">
            <a:avLst/>
          </a:prstGeom>
        </p:spPr>
      </p:pic>
      <p:sp>
        <p:nvSpPr>
          <p:cNvPr id="5" name="Oval 13"/>
          <p:cNvSpPr>
            <a:spLocks noChangeArrowheads="1"/>
          </p:cNvSpPr>
          <p:nvPr/>
        </p:nvSpPr>
        <p:spPr bwMode="auto">
          <a:xfrm rot="16200000">
            <a:off x="4583400" y="2236502"/>
            <a:ext cx="2000250" cy="499047"/>
          </a:xfrm>
          <a:prstGeom prst="ellipse">
            <a:avLst/>
          </a:prstGeom>
          <a:noFill/>
          <a:ln w="12700">
            <a:solidFill>
              <a:srgbClr val="0000FF"/>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6" name="Oval 13"/>
          <p:cNvSpPr>
            <a:spLocks noChangeArrowheads="1"/>
          </p:cNvSpPr>
          <p:nvPr/>
        </p:nvSpPr>
        <p:spPr bwMode="auto">
          <a:xfrm rot="16200000">
            <a:off x="2772770" y="2980331"/>
            <a:ext cx="1257300" cy="554440"/>
          </a:xfrm>
          <a:prstGeom prst="ellipse">
            <a:avLst/>
          </a:prstGeom>
          <a:noFill/>
          <a:ln w="12700">
            <a:solidFill>
              <a:srgbClr val="FF0000"/>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7" name="Line 7"/>
          <p:cNvSpPr>
            <a:spLocks noChangeShapeType="1"/>
          </p:cNvSpPr>
          <p:nvPr/>
        </p:nvSpPr>
        <p:spPr bwMode="auto">
          <a:xfrm flipH="1" flipV="1">
            <a:off x="5867400" y="2457450"/>
            <a:ext cx="1447800" cy="571500"/>
          </a:xfrm>
          <a:prstGeom prst="line">
            <a:avLst/>
          </a:prstGeom>
          <a:noFill/>
          <a:ln w="50800">
            <a:solidFill>
              <a:srgbClr val="0000FF"/>
            </a:solidFill>
            <a:round/>
            <a:headEnd type="none" w="sm" len="sm"/>
            <a:tailEnd type="triangle" w="sm" len="sm"/>
          </a:ln>
        </p:spPr>
        <p:txBody>
          <a:bodyPr wrap="none"/>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8" name="Text Box 14"/>
          <p:cNvSpPr txBox="1">
            <a:spLocks noChangeArrowheads="1"/>
          </p:cNvSpPr>
          <p:nvPr/>
        </p:nvSpPr>
        <p:spPr bwMode="auto">
          <a:xfrm>
            <a:off x="7315200" y="2800351"/>
            <a:ext cx="1524000" cy="715581"/>
          </a:xfrm>
          <a:prstGeom prst="rect">
            <a:avLst/>
          </a:prstGeom>
          <a:noFill/>
          <a:ln w="50800">
            <a:solidFill>
              <a:srgbClr val="0000FF"/>
            </a:solidFill>
            <a:miter lim="800000"/>
            <a:headEnd type="none" w="sm" len="sm"/>
            <a:tailEnd type="none" w="sm" len="sm"/>
          </a:ln>
        </p:spPr>
        <p:txBody>
          <a:bodyPr wrap="square">
            <a:spAutoFit/>
          </a:bodyPr>
          <a:lstStyle/>
          <a:p>
            <a:pPr defTabSz="685800" fontAlgn="base">
              <a:spcBef>
                <a:spcPct val="50000"/>
              </a:spcBef>
              <a:spcAft>
                <a:spcPct val="0"/>
              </a:spcAft>
              <a:defRPr/>
            </a:pPr>
            <a:r>
              <a:rPr lang="en-US" sz="1350" dirty="0">
                <a:solidFill>
                  <a:srgbClr val="292934"/>
                </a:solidFill>
                <a:latin typeface="Arial" charset="0"/>
                <a:ea typeface="ＭＳ Ｐゴシック" charset="0"/>
              </a:rPr>
              <a:t>This is significant, p &lt; .001</a:t>
            </a:r>
          </a:p>
        </p:txBody>
      </p:sp>
      <p:sp>
        <p:nvSpPr>
          <p:cNvPr id="9" name="Text Box 14"/>
          <p:cNvSpPr txBox="1">
            <a:spLocks noChangeArrowheads="1"/>
          </p:cNvSpPr>
          <p:nvPr/>
        </p:nvSpPr>
        <p:spPr bwMode="auto">
          <a:xfrm>
            <a:off x="0" y="3886201"/>
            <a:ext cx="1600200" cy="715581"/>
          </a:xfrm>
          <a:prstGeom prst="rect">
            <a:avLst/>
          </a:prstGeom>
          <a:noFill/>
          <a:ln w="50800">
            <a:solidFill>
              <a:srgbClr val="FF0000"/>
            </a:solidFill>
            <a:miter lim="800000"/>
            <a:headEnd type="none" w="sm" len="sm"/>
            <a:tailEnd type="none" w="sm" len="sm"/>
          </a:ln>
        </p:spPr>
        <p:txBody>
          <a:bodyPr wrap="square">
            <a:spAutoFit/>
          </a:bodyPr>
          <a:lstStyle/>
          <a:p>
            <a:pPr defTabSz="685800" fontAlgn="base">
              <a:spcBef>
                <a:spcPct val="50000"/>
              </a:spcBef>
              <a:spcAft>
                <a:spcPct val="0"/>
              </a:spcAft>
              <a:defRPr/>
            </a:pPr>
            <a:r>
              <a:rPr lang="en-US" sz="1350" dirty="0">
                <a:solidFill>
                  <a:srgbClr val="292934"/>
                </a:solidFill>
                <a:latin typeface="Arial" charset="0"/>
                <a:ea typeface="ＭＳ Ｐゴシック" charset="0"/>
              </a:rPr>
              <a:t>This is not significant, p =.285 </a:t>
            </a:r>
          </a:p>
        </p:txBody>
      </p:sp>
      <p:sp>
        <p:nvSpPr>
          <p:cNvPr id="10" name="Line 7"/>
          <p:cNvSpPr>
            <a:spLocks noChangeShapeType="1"/>
          </p:cNvSpPr>
          <p:nvPr/>
        </p:nvSpPr>
        <p:spPr bwMode="auto">
          <a:xfrm flipV="1">
            <a:off x="1371600" y="3314700"/>
            <a:ext cx="1676400" cy="800100"/>
          </a:xfrm>
          <a:prstGeom prst="line">
            <a:avLst/>
          </a:prstGeom>
          <a:noFill/>
          <a:ln w="50800">
            <a:solidFill>
              <a:srgbClr val="FF0000"/>
            </a:solidFill>
            <a:round/>
            <a:headEnd type="none" w="sm" len="sm"/>
            <a:tailEnd type="triangle" w="sm" len="sm"/>
          </a:ln>
        </p:spPr>
        <p:txBody>
          <a:bodyPr wrap="none"/>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2" name="TextBox 1"/>
          <p:cNvSpPr txBox="1"/>
          <p:nvPr/>
        </p:nvSpPr>
        <p:spPr>
          <a:xfrm>
            <a:off x="381000" y="5314950"/>
            <a:ext cx="8229600" cy="1569660"/>
          </a:xfrm>
          <a:prstGeom prst="rect">
            <a:avLst/>
          </a:prstGeom>
          <a:noFill/>
        </p:spPr>
        <p:txBody>
          <a:bodyPr wrap="square" rtlCol="0">
            <a:spAutoFit/>
          </a:bodyPr>
          <a:lstStyle/>
          <a:p>
            <a:pPr defTabSz="685800" fontAlgn="base">
              <a:spcBef>
                <a:spcPct val="0"/>
              </a:spcBef>
              <a:spcAft>
                <a:spcPct val="0"/>
              </a:spcAft>
              <a:defRPr/>
            </a:pPr>
            <a:r>
              <a:rPr lang="en-US" sz="1600" dirty="0">
                <a:solidFill>
                  <a:srgbClr val="292934"/>
                </a:solidFill>
                <a:latin typeface="Arial" charset="0"/>
                <a:ea typeface="ＭＳ Ｐゴシック" charset="0"/>
              </a:rPr>
              <a:t>When the spider was far away, fear ratings did not significantly differ for participants with high versus low self-efficacy (the red circled comparison). However, when the spider was nearby-moving toward participants, fear ratings were significantly higher when participants had low self-efficacy (the top right-hand point) compared to when participants had high self-efficacy (the blue circled comparison).</a:t>
            </a:r>
          </a:p>
          <a:p>
            <a:pPr defTabSz="685800" fontAlgn="base">
              <a:spcBef>
                <a:spcPct val="0"/>
              </a:spcBef>
              <a:spcAft>
                <a:spcPct val="0"/>
              </a:spcAft>
              <a:defRPr/>
            </a:pPr>
            <a:endParaRPr lang="en-US" sz="1600" dirty="0">
              <a:solidFill>
                <a:srgbClr val="292934"/>
              </a:solidFill>
              <a:latin typeface="Arial" charset="0"/>
              <a:ea typeface="ＭＳ Ｐゴシック" charset="0"/>
            </a:endParaRPr>
          </a:p>
        </p:txBody>
      </p:sp>
      <p:sp>
        <p:nvSpPr>
          <p:cNvPr id="3" name="Slide Number Placeholder 2">
            <a:extLst>
              <a:ext uri="{FF2B5EF4-FFF2-40B4-BE49-F238E27FC236}">
                <a16:creationId xmlns:a16="http://schemas.microsoft.com/office/drawing/2014/main" id="{4C844B73-07AE-40DE-A99F-17757859CB7B}"/>
              </a:ext>
            </a:extLst>
          </p:cNvPr>
          <p:cNvSpPr>
            <a:spLocks noGrp="1"/>
          </p:cNvSpPr>
          <p:nvPr>
            <p:ph type="sldNum" sz="quarter" idx="12"/>
          </p:nvPr>
        </p:nvSpPr>
        <p:spPr/>
        <p:txBody>
          <a:bodyPr/>
          <a:lstStyle/>
          <a:p>
            <a:fld id="{4FAB73BC-B049-4115-A692-8D63A059BFB8}" type="slidenum">
              <a:rPr lang="en-US" smtClean="0"/>
              <a:t>25</a:t>
            </a:fld>
            <a:endParaRPr lang="en-US" dirty="0"/>
          </a:p>
        </p:txBody>
      </p:sp>
    </p:spTree>
    <p:extLst>
      <p:ext uri="{BB962C8B-B14F-4D97-AF65-F5344CB8AC3E}">
        <p14:creationId xmlns:p14="http://schemas.microsoft.com/office/powerpoint/2010/main" val="34360878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noChangeArrowheads="1"/>
          </p:cNvSpPr>
          <p:nvPr>
            <p:ph idx="1"/>
          </p:nvPr>
        </p:nvSpPr>
        <p:spPr>
          <a:xfrm>
            <a:off x="304800" y="1836096"/>
            <a:ext cx="8534400" cy="3714750"/>
          </a:xfrm>
        </p:spPr>
        <p:txBody>
          <a:bodyPr>
            <a:normAutofit/>
          </a:bodyPr>
          <a:lstStyle/>
          <a:p>
            <a:pPr lvl="2">
              <a:buFontTx/>
              <a:buNone/>
            </a:pPr>
            <a:endParaRPr lang="en-US" sz="1575" dirty="0"/>
          </a:p>
          <a:p>
            <a:r>
              <a:rPr lang="en-US" sz="1950" dirty="0">
                <a:latin typeface="+mj-lt"/>
              </a:rPr>
              <a:t>There was a significant interaction between self-efficacy and looming, </a:t>
            </a:r>
            <a:r>
              <a:rPr lang="en-US" sz="1950" i="1" dirty="0">
                <a:latin typeface="+mj-lt"/>
              </a:rPr>
              <a:t>F</a:t>
            </a:r>
            <a:r>
              <a:rPr lang="en-US" sz="1950" dirty="0">
                <a:latin typeface="+mj-lt"/>
              </a:rPr>
              <a:t>(1, 36) = 4.47, </a:t>
            </a:r>
            <a:r>
              <a:rPr lang="en-US" sz="1950" i="1" dirty="0">
                <a:latin typeface="+mj-lt"/>
              </a:rPr>
              <a:t>p</a:t>
            </a:r>
            <a:r>
              <a:rPr lang="en-US" sz="1950" dirty="0">
                <a:latin typeface="+mj-lt"/>
              </a:rPr>
              <a:t> = .041, </a:t>
            </a:r>
            <a:r>
              <a:rPr lang="el-GR" sz="1950" dirty="0">
                <a:latin typeface="+mj-lt"/>
              </a:rPr>
              <a:t>η</a:t>
            </a:r>
            <a:r>
              <a:rPr lang="en-US" sz="1950" baseline="30000" dirty="0">
                <a:latin typeface="+mj-lt"/>
              </a:rPr>
              <a:t>2</a:t>
            </a:r>
            <a:r>
              <a:rPr lang="en-US" sz="1950" dirty="0">
                <a:latin typeface="+mj-lt"/>
              </a:rPr>
              <a:t> = .110. As depicted in Figure 1, simple effects analyses revealed that when the spider was far away from participants, </a:t>
            </a:r>
            <a:r>
              <a:rPr lang="en-US" sz="1950" dirty="0">
                <a:latin typeface="+mj-lt"/>
                <a:ea typeface="ＭＳ Ｐゴシック" charset="0"/>
              </a:rPr>
              <a:t>fear ratings did not differ significantly between those with high self-efficacy (</a:t>
            </a:r>
            <a:r>
              <a:rPr lang="en-US" sz="1950" i="1" dirty="0">
                <a:latin typeface="+mj-lt"/>
                <a:ea typeface="ＭＳ Ｐゴシック" charset="0"/>
              </a:rPr>
              <a:t>M</a:t>
            </a:r>
            <a:r>
              <a:rPr lang="en-US" sz="1950" dirty="0">
                <a:latin typeface="+mj-lt"/>
                <a:ea typeface="ＭＳ Ｐゴシック" charset="0"/>
              </a:rPr>
              <a:t> = 2.24; </a:t>
            </a:r>
            <a:r>
              <a:rPr lang="en-US" sz="1950" i="1" dirty="0">
                <a:latin typeface="+mj-lt"/>
                <a:ea typeface="ＭＳ Ｐゴシック" charset="0"/>
              </a:rPr>
              <a:t>SD </a:t>
            </a:r>
            <a:r>
              <a:rPr lang="en-US" sz="1950" dirty="0">
                <a:latin typeface="+mj-lt"/>
                <a:ea typeface="ＭＳ Ｐゴシック" charset="0"/>
              </a:rPr>
              <a:t>= 1.09) and low self-efficacy (</a:t>
            </a:r>
            <a:r>
              <a:rPr lang="en-US" sz="1950" i="1" dirty="0">
                <a:latin typeface="+mj-lt"/>
                <a:ea typeface="ＭＳ Ｐゴシック" charset="0"/>
              </a:rPr>
              <a:t>M</a:t>
            </a:r>
            <a:r>
              <a:rPr lang="en-US" sz="1950" dirty="0">
                <a:latin typeface="+mj-lt"/>
                <a:ea typeface="ＭＳ Ｐゴシック" charset="0"/>
              </a:rPr>
              <a:t> = 2.73; </a:t>
            </a:r>
            <a:r>
              <a:rPr lang="en-US" sz="1950" i="1" dirty="0">
                <a:latin typeface="+mj-lt"/>
                <a:ea typeface="ＭＳ Ｐゴシック" charset="0"/>
              </a:rPr>
              <a:t>SD</a:t>
            </a:r>
            <a:r>
              <a:rPr lang="en-US" sz="1950" dirty="0">
                <a:latin typeface="+mj-lt"/>
                <a:ea typeface="ＭＳ Ｐゴシック" charset="0"/>
              </a:rPr>
              <a:t> = .86), </a:t>
            </a:r>
            <a:r>
              <a:rPr lang="en-US" sz="1950" i="1" dirty="0">
                <a:latin typeface="+mj-lt"/>
              </a:rPr>
              <a:t>p</a:t>
            </a:r>
            <a:r>
              <a:rPr lang="en-US" sz="1950" dirty="0">
                <a:latin typeface="+mj-lt"/>
              </a:rPr>
              <a:t> = .285. However, when the spider loomed near </a:t>
            </a:r>
            <a:r>
              <a:rPr lang="en-US" sz="1950" dirty="0">
                <a:latin typeface="+mj-lt"/>
                <a:ea typeface="ＭＳ Ｐゴシック" charset="0"/>
              </a:rPr>
              <a:t>participants, fear ratings were significantly higher when participants had low self-efficacy </a:t>
            </a:r>
            <a:r>
              <a:rPr lang="en-US" sz="1950" dirty="0"/>
              <a:t>(</a:t>
            </a:r>
            <a:r>
              <a:rPr lang="en-US" sz="1950" i="1" dirty="0"/>
              <a:t>M</a:t>
            </a:r>
            <a:r>
              <a:rPr lang="en-US" sz="1950" dirty="0"/>
              <a:t> = 4.50; </a:t>
            </a:r>
            <a:r>
              <a:rPr lang="en-US" sz="1950" i="1" dirty="0"/>
              <a:t>SD</a:t>
            </a:r>
            <a:r>
              <a:rPr lang="en-US" sz="1950" dirty="0"/>
              <a:t> = 1.00) </a:t>
            </a:r>
            <a:r>
              <a:rPr lang="en-US" sz="1950" dirty="0">
                <a:latin typeface="+mj-lt"/>
                <a:ea typeface="ＭＳ Ｐゴシック" charset="0"/>
              </a:rPr>
              <a:t>relative to when they had high self-efficacy </a:t>
            </a:r>
            <a:r>
              <a:rPr lang="en-US" sz="1950" dirty="0">
                <a:latin typeface="+mj-lt"/>
              </a:rPr>
              <a:t>(</a:t>
            </a:r>
            <a:r>
              <a:rPr lang="en-US" sz="1950" i="1" dirty="0">
                <a:latin typeface="+mj-lt"/>
              </a:rPr>
              <a:t>M</a:t>
            </a:r>
            <a:r>
              <a:rPr lang="en-US" sz="1950" dirty="0">
                <a:latin typeface="+mj-lt"/>
              </a:rPr>
              <a:t> = 2.64; </a:t>
            </a:r>
            <a:r>
              <a:rPr lang="en-US" sz="1950" i="1" dirty="0">
                <a:latin typeface="+mj-lt"/>
              </a:rPr>
              <a:t>SD</a:t>
            </a:r>
            <a:r>
              <a:rPr lang="en-US" sz="1950" dirty="0">
                <a:latin typeface="+mj-lt"/>
              </a:rPr>
              <a:t> = .1.11), </a:t>
            </a:r>
            <a:r>
              <a:rPr lang="en-US" sz="1950" i="1" dirty="0">
                <a:latin typeface="+mj-lt"/>
              </a:rPr>
              <a:t>p </a:t>
            </a:r>
            <a:r>
              <a:rPr lang="en-US" sz="1950" dirty="0">
                <a:latin typeface="+mj-lt"/>
              </a:rPr>
              <a:t>&lt; .001. </a:t>
            </a:r>
          </a:p>
          <a:p>
            <a:endParaRPr lang="en-US" sz="1950" dirty="0">
              <a:latin typeface="+mj-lt"/>
            </a:endParaRPr>
          </a:p>
          <a:p>
            <a:r>
              <a:rPr lang="en-US" sz="1950" dirty="0">
                <a:latin typeface="+mj-lt"/>
              </a:rPr>
              <a:t>*Again, don’t forget 95% CIs and partial eta-squared or Cohen’s d</a:t>
            </a:r>
          </a:p>
        </p:txBody>
      </p:sp>
      <p:sp>
        <p:nvSpPr>
          <p:cNvPr id="126978" name="Rectangle 2"/>
          <p:cNvSpPr>
            <a:spLocks noGrp="1" noChangeArrowheads="1"/>
          </p:cNvSpPr>
          <p:nvPr>
            <p:ph type="title"/>
          </p:nvPr>
        </p:nvSpPr>
        <p:spPr>
          <a:xfrm>
            <a:off x="457200" y="1063229"/>
            <a:ext cx="8229600" cy="523875"/>
          </a:xfrm>
        </p:spPr>
        <p:txBody>
          <a:bodyPr>
            <a:normAutofit/>
          </a:bodyPr>
          <a:lstStyle/>
          <a:p>
            <a:r>
              <a:rPr lang="en-US" sz="2775" dirty="0"/>
              <a:t>Describing an interaction in a results section in APA style</a:t>
            </a:r>
          </a:p>
        </p:txBody>
      </p:sp>
      <p:sp>
        <p:nvSpPr>
          <p:cNvPr id="2" name="Slide Number Placeholder 1">
            <a:extLst>
              <a:ext uri="{FF2B5EF4-FFF2-40B4-BE49-F238E27FC236}">
                <a16:creationId xmlns:a16="http://schemas.microsoft.com/office/drawing/2014/main" id="{D2E48B5F-1BB0-4B17-A4F0-CE36FC7C60B0}"/>
              </a:ext>
            </a:extLst>
          </p:cNvPr>
          <p:cNvSpPr>
            <a:spLocks noGrp="1"/>
          </p:cNvSpPr>
          <p:nvPr>
            <p:ph type="sldNum" sz="quarter" idx="12"/>
          </p:nvPr>
        </p:nvSpPr>
        <p:spPr/>
        <p:txBody>
          <a:bodyPr/>
          <a:lstStyle/>
          <a:p>
            <a:fld id="{4FAB73BC-B049-4115-A692-8D63A059BFB8}" type="slidenum">
              <a:rPr lang="en-US" smtClean="0"/>
              <a:t>26</a:t>
            </a:fld>
            <a:endParaRPr lang="en-US" dirty="0"/>
          </a:p>
        </p:txBody>
      </p:sp>
    </p:spTree>
    <p:extLst>
      <p:ext uri="{BB962C8B-B14F-4D97-AF65-F5344CB8AC3E}">
        <p14:creationId xmlns:p14="http://schemas.microsoft.com/office/powerpoint/2010/main" val="40859015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56"/>
          <p:cNvSpPr>
            <a:spLocks noChangeArrowheads="1"/>
          </p:cNvSpPr>
          <p:nvPr/>
        </p:nvSpPr>
        <p:spPr bwMode="auto">
          <a:xfrm>
            <a:off x="1" y="4096822"/>
            <a:ext cx="184731" cy="369332"/>
          </a:xfrm>
          <a:prstGeom prst="rect">
            <a:avLst/>
          </a:prstGeom>
          <a:noFill/>
          <a:ln w="12700">
            <a:noFill/>
            <a:miter lim="800000"/>
            <a:headEnd type="none" w="sm" len="sm"/>
            <a:tailEnd type="none" w="sm" len="sm"/>
          </a:ln>
        </p:spPr>
        <p:txBody>
          <a:bodyPr wrap="none" anchor="ctr">
            <a:spAutoFit/>
          </a:bodyPr>
          <a:lstStyle/>
          <a:p>
            <a:pPr defTabSz="685800" eaLnBrk="0" fontAlgn="base" hangingPunct="0">
              <a:spcBef>
                <a:spcPct val="0"/>
              </a:spcBef>
              <a:spcAft>
                <a:spcPct val="0"/>
              </a:spcAft>
              <a:defRPr/>
            </a:pPr>
            <a:endParaRPr lang="en-US">
              <a:solidFill>
                <a:srgbClr val="292934"/>
              </a:solidFill>
              <a:latin typeface="Times New Roman" pitchFamily="18" charset="0"/>
              <a:ea typeface="ＭＳ Ｐゴシック" charset="0"/>
            </a:endParaRPr>
          </a:p>
        </p:txBody>
      </p:sp>
      <p:sp>
        <p:nvSpPr>
          <p:cNvPr id="5" name="TextBox 4"/>
          <p:cNvSpPr txBox="1"/>
          <p:nvPr/>
        </p:nvSpPr>
        <p:spPr>
          <a:xfrm>
            <a:off x="2426849" y="406267"/>
            <a:ext cx="4163438" cy="400110"/>
          </a:xfrm>
          <a:prstGeom prst="rect">
            <a:avLst/>
          </a:prstGeom>
          <a:noFill/>
        </p:spPr>
        <p:txBody>
          <a:bodyPr wrap="square" rtlCol="0">
            <a:spAutoFit/>
          </a:bodyPr>
          <a:lstStyle/>
          <a:p>
            <a:pPr defTabSz="685800" fontAlgn="base">
              <a:spcBef>
                <a:spcPct val="0"/>
              </a:spcBef>
              <a:spcAft>
                <a:spcPct val="0"/>
              </a:spcAft>
              <a:defRPr/>
            </a:pPr>
            <a:r>
              <a:rPr lang="en-US" sz="2000" b="1" dirty="0">
                <a:solidFill>
                  <a:srgbClr val="FF0000"/>
                </a:solidFill>
                <a:latin typeface="Arial" charset="0"/>
                <a:ea typeface="ＭＳ Ｐゴシック" charset="0"/>
              </a:rPr>
              <a:t>Now, you do it the other way</a:t>
            </a:r>
          </a:p>
        </p:txBody>
      </p:sp>
      <p:pic>
        <p:nvPicPr>
          <p:cNvPr id="6" name="Picture 5" descr="Screen Shot 2015-03-26 at 1.50.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268" y="1352125"/>
            <a:ext cx="7086600" cy="4458476"/>
          </a:xfrm>
          <a:prstGeom prst="rect">
            <a:avLst/>
          </a:prstGeom>
        </p:spPr>
      </p:pic>
      <p:sp>
        <p:nvSpPr>
          <p:cNvPr id="7" name="Oval 13"/>
          <p:cNvSpPr>
            <a:spLocks noChangeArrowheads="1"/>
          </p:cNvSpPr>
          <p:nvPr/>
        </p:nvSpPr>
        <p:spPr bwMode="auto">
          <a:xfrm rot="19444976">
            <a:off x="2865153" y="2520329"/>
            <a:ext cx="3286831" cy="331443"/>
          </a:xfrm>
          <a:prstGeom prst="ellipse">
            <a:avLst/>
          </a:prstGeom>
          <a:noFill/>
          <a:ln w="12700">
            <a:solidFill>
              <a:srgbClr val="0000FF"/>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8" name="Oval 13"/>
          <p:cNvSpPr>
            <a:spLocks noChangeArrowheads="1"/>
          </p:cNvSpPr>
          <p:nvPr/>
        </p:nvSpPr>
        <p:spPr bwMode="auto">
          <a:xfrm rot="20757105">
            <a:off x="3070519" y="3295270"/>
            <a:ext cx="2994025" cy="415830"/>
          </a:xfrm>
          <a:prstGeom prst="ellipse">
            <a:avLst/>
          </a:prstGeom>
          <a:noFill/>
          <a:ln w="12700">
            <a:solidFill>
              <a:srgbClr val="FF0000"/>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3" name="Slide Number Placeholder 2">
            <a:extLst>
              <a:ext uri="{FF2B5EF4-FFF2-40B4-BE49-F238E27FC236}">
                <a16:creationId xmlns:a16="http://schemas.microsoft.com/office/drawing/2014/main" id="{AEA80C5F-BBC6-4862-B6EB-2191D4BF60A6}"/>
              </a:ext>
            </a:extLst>
          </p:cNvPr>
          <p:cNvSpPr>
            <a:spLocks noGrp="1"/>
          </p:cNvSpPr>
          <p:nvPr>
            <p:ph type="sldNum" sz="quarter" idx="12"/>
          </p:nvPr>
        </p:nvSpPr>
        <p:spPr/>
        <p:txBody>
          <a:bodyPr/>
          <a:lstStyle/>
          <a:p>
            <a:fld id="{4FAB73BC-B049-4115-A692-8D63A059BFB8}" type="slidenum">
              <a:rPr lang="en-US" smtClean="0"/>
              <a:t>27</a:t>
            </a:fld>
            <a:endParaRPr lang="en-US" dirty="0"/>
          </a:p>
        </p:txBody>
      </p:sp>
    </p:spTree>
    <p:extLst>
      <p:ext uri="{BB962C8B-B14F-4D97-AF65-F5344CB8AC3E}">
        <p14:creationId xmlns:p14="http://schemas.microsoft.com/office/powerpoint/2010/main" val="32944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56"/>
          <p:cNvSpPr>
            <a:spLocks noChangeArrowheads="1"/>
          </p:cNvSpPr>
          <p:nvPr/>
        </p:nvSpPr>
        <p:spPr bwMode="auto">
          <a:xfrm>
            <a:off x="1" y="4096822"/>
            <a:ext cx="184731" cy="369332"/>
          </a:xfrm>
          <a:prstGeom prst="rect">
            <a:avLst/>
          </a:prstGeom>
          <a:noFill/>
          <a:ln w="12700">
            <a:noFill/>
            <a:miter lim="800000"/>
            <a:headEnd type="none" w="sm" len="sm"/>
            <a:tailEnd type="none" w="sm" len="sm"/>
          </a:ln>
        </p:spPr>
        <p:txBody>
          <a:bodyPr wrap="none" anchor="ctr">
            <a:spAutoFit/>
          </a:bodyPr>
          <a:lstStyle/>
          <a:p>
            <a:pPr defTabSz="685800" eaLnBrk="0" fontAlgn="base" hangingPunct="0">
              <a:spcBef>
                <a:spcPct val="0"/>
              </a:spcBef>
              <a:spcAft>
                <a:spcPct val="0"/>
              </a:spcAft>
              <a:defRPr/>
            </a:pPr>
            <a:endParaRPr lang="en-US">
              <a:solidFill>
                <a:srgbClr val="292934"/>
              </a:solidFill>
              <a:latin typeface="Times New Roman" pitchFamily="18" charset="0"/>
              <a:ea typeface="ＭＳ Ｐゴシック" charset="0"/>
            </a:endParaRPr>
          </a:p>
        </p:txBody>
      </p:sp>
      <p:pic>
        <p:nvPicPr>
          <p:cNvPr id="2" name="Picture 1" descr="Screen Shot 2015-03-26 at 3.26.56 P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98567" y="1124326"/>
            <a:ext cx="7620001" cy="4876426"/>
          </a:xfrm>
          <a:prstGeom prst="rect">
            <a:avLst/>
          </a:prstGeom>
        </p:spPr>
      </p:pic>
      <p:sp>
        <p:nvSpPr>
          <p:cNvPr id="5" name="TextBox 4"/>
          <p:cNvSpPr txBox="1"/>
          <p:nvPr/>
        </p:nvSpPr>
        <p:spPr>
          <a:xfrm>
            <a:off x="2426849" y="406267"/>
            <a:ext cx="4163438" cy="400110"/>
          </a:xfrm>
          <a:prstGeom prst="rect">
            <a:avLst/>
          </a:prstGeom>
          <a:noFill/>
        </p:spPr>
        <p:txBody>
          <a:bodyPr wrap="square" rtlCol="0">
            <a:spAutoFit/>
          </a:bodyPr>
          <a:lstStyle/>
          <a:p>
            <a:pPr defTabSz="685800" fontAlgn="base">
              <a:spcBef>
                <a:spcPct val="0"/>
              </a:spcBef>
              <a:spcAft>
                <a:spcPct val="0"/>
              </a:spcAft>
              <a:defRPr/>
            </a:pPr>
            <a:r>
              <a:rPr lang="en-US" sz="2000" b="1" dirty="0">
                <a:solidFill>
                  <a:srgbClr val="FF0000"/>
                </a:solidFill>
                <a:latin typeface="Arial" charset="0"/>
                <a:ea typeface="ＭＳ Ｐゴシック" charset="0"/>
              </a:rPr>
              <a:t>Now, you do it the other way</a:t>
            </a:r>
          </a:p>
        </p:txBody>
      </p:sp>
      <p:sp>
        <p:nvSpPr>
          <p:cNvPr id="3" name="Slide Number Placeholder 2">
            <a:extLst>
              <a:ext uri="{FF2B5EF4-FFF2-40B4-BE49-F238E27FC236}">
                <a16:creationId xmlns:a16="http://schemas.microsoft.com/office/drawing/2014/main" id="{AEA80C5F-BBC6-4862-B6EB-2191D4BF60A6}"/>
              </a:ext>
            </a:extLst>
          </p:cNvPr>
          <p:cNvSpPr>
            <a:spLocks noGrp="1"/>
          </p:cNvSpPr>
          <p:nvPr>
            <p:ph type="sldNum" sz="quarter" idx="12"/>
          </p:nvPr>
        </p:nvSpPr>
        <p:spPr/>
        <p:txBody>
          <a:bodyPr/>
          <a:lstStyle/>
          <a:p>
            <a:fld id="{4FAB73BC-B049-4115-A692-8D63A059BFB8}" type="slidenum">
              <a:rPr lang="en-US" smtClean="0"/>
              <a:t>28</a:t>
            </a:fld>
            <a:endParaRPr lang="en-US" dirty="0"/>
          </a:p>
        </p:txBody>
      </p:sp>
    </p:spTree>
    <p:extLst>
      <p:ext uri="{BB962C8B-B14F-4D97-AF65-F5344CB8AC3E}">
        <p14:creationId xmlns:p14="http://schemas.microsoft.com/office/powerpoint/2010/main" val="34440477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creen Shot 2015-03-26 at 1.50.4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1428750"/>
            <a:ext cx="7086600" cy="4458476"/>
          </a:xfrm>
          <a:prstGeom prst="rect">
            <a:avLst/>
          </a:prstGeom>
        </p:spPr>
      </p:pic>
      <p:sp>
        <p:nvSpPr>
          <p:cNvPr id="12" name="Oval 13"/>
          <p:cNvSpPr>
            <a:spLocks noChangeArrowheads="1"/>
          </p:cNvSpPr>
          <p:nvPr/>
        </p:nvSpPr>
        <p:spPr bwMode="auto">
          <a:xfrm rot="19444976">
            <a:off x="3169953" y="2634628"/>
            <a:ext cx="3286831" cy="331443"/>
          </a:xfrm>
          <a:prstGeom prst="ellipse">
            <a:avLst/>
          </a:prstGeom>
          <a:noFill/>
          <a:ln w="12700">
            <a:solidFill>
              <a:srgbClr val="0000FF"/>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13" name="Oval 13"/>
          <p:cNvSpPr>
            <a:spLocks noChangeArrowheads="1"/>
          </p:cNvSpPr>
          <p:nvPr/>
        </p:nvSpPr>
        <p:spPr bwMode="auto">
          <a:xfrm rot="20757105">
            <a:off x="3375319" y="3409569"/>
            <a:ext cx="2994025" cy="415830"/>
          </a:xfrm>
          <a:prstGeom prst="ellipse">
            <a:avLst/>
          </a:prstGeom>
          <a:noFill/>
          <a:ln w="12700">
            <a:solidFill>
              <a:srgbClr val="FF0000"/>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14" name="Line 7"/>
          <p:cNvSpPr>
            <a:spLocks noChangeShapeType="1"/>
          </p:cNvSpPr>
          <p:nvPr/>
        </p:nvSpPr>
        <p:spPr bwMode="auto">
          <a:xfrm flipH="1" flipV="1">
            <a:off x="5562600" y="2571750"/>
            <a:ext cx="1676400" cy="1143000"/>
          </a:xfrm>
          <a:prstGeom prst="line">
            <a:avLst/>
          </a:prstGeom>
          <a:noFill/>
          <a:ln w="50800">
            <a:solidFill>
              <a:srgbClr val="0000FF"/>
            </a:solidFill>
            <a:round/>
            <a:headEnd type="none" w="sm" len="sm"/>
            <a:tailEnd type="triangle" w="sm" len="sm"/>
          </a:ln>
        </p:spPr>
        <p:txBody>
          <a:bodyPr wrap="none"/>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15" name="Text Box 14"/>
          <p:cNvSpPr txBox="1">
            <a:spLocks noChangeArrowheads="1"/>
          </p:cNvSpPr>
          <p:nvPr/>
        </p:nvSpPr>
        <p:spPr bwMode="auto">
          <a:xfrm>
            <a:off x="7315200" y="3771901"/>
            <a:ext cx="1524000" cy="715581"/>
          </a:xfrm>
          <a:prstGeom prst="rect">
            <a:avLst/>
          </a:prstGeom>
          <a:noFill/>
          <a:ln w="50800">
            <a:solidFill>
              <a:srgbClr val="0000FF"/>
            </a:solidFill>
            <a:miter lim="800000"/>
            <a:headEnd type="none" w="sm" len="sm"/>
            <a:tailEnd type="none" w="sm" len="sm"/>
          </a:ln>
        </p:spPr>
        <p:txBody>
          <a:bodyPr wrap="square">
            <a:spAutoFit/>
          </a:bodyPr>
          <a:lstStyle/>
          <a:p>
            <a:pPr defTabSz="685800" fontAlgn="base">
              <a:spcBef>
                <a:spcPct val="50000"/>
              </a:spcBef>
              <a:spcAft>
                <a:spcPct val="0"/>
              </a:spcAft>
              <a:defRPr/>
            </a:pPr>
            <a:r>
              <a:rPr lang="en-US" sz="1350" dirty="0">
                <a:solidFill>
                  <a:srgbClr val="292934"/>
                </a:solidFill>
                <a:latin typeface="Arial" charset="0"/>
                <a:ea typeface="ＭＳ Ｐゴシック" charset="0"/>
              </a:rPr>
              <a:t>This is significant, p &lt; .001</a:t>
            </a:r>
          </a:p>
        </p:txBody>
      </p:sp>
      <p:sp>
        <p:nvSpPr>
          <p:cNvPr id="16" name="Text Box 14"/>
          <p:cNvSpPr txBox="1">
            <a:spLocks noChangeArrowheads="1"/>
          </p:cNvSpPr>
          <p:nvPr/>
        </p:nvSpPr>
        <p:spPr bwMode="auto">
          <a:xfrm>
            <a:off x="0" y="4343400"/>
            <a:ext cx="2057400" cy="507831"/>
          </a:xfrm>
          <a:prstGeom prst="rect">
            <a:avLst/>
          </a:prstGeom>
          <a:noFill/>
          <a:ln w="50800">
            <a:solidFill>
              <a:srgbClr val="FF0000"/>
            </a:solidFill>
            <a:miter lim="800000"/>
            <a:headEnd type="none" w="sm" len="sm"/>
            <a:tailEnd type="none" w="sm" len="sm"/>
          </a:ln>
        </p:spPr>
        <p:txBody>
          <a:bodyPr wrap="square">
            <a:spAutoFit/>
          </a:bodyPr>
          <a:lstStyle/>
          <a:p>
            <a:pPr defTabSz="685800" fontAlgn="base">
              <a:spcBef>
                <a:spcPct val="50000"/>
              </a:spcBef>
              <a:spcAft>
                <a:spcPct val="0"/>
              </a:spcAft>
              <a:defRPr/>
            </a:pPr>
            <a:r>
              <a:rPr lang="en-US" sz="1350" dirty="0">
                <a:solidFill>
                  <a:srgbClr val="292934"/>
                </a:solidFill>
                <a:latin typeface="Arial" charset="0"/>
                <a:ea typeface="ＭＳ Ｐゴシック" charset="0"/>
              </a:rPr>
              <a:t>This is not significant, p =.383 </a:t>
            </a:r>
          </a:p>
        </p:txBody>
      </p:sp>
      <p:sp>
        <p:nvSpPr>
          <p:cNvPr id="17" name="Line 7"/>
          <p:cNvSpPr>
            <a:spLocks noChangeShapeType="1"/>
          </p:cNvSpPr>
          <p:nvPr/>
        </p:nvSpPr>
        <p:spPr bwMode="auto">
          <a:xfrm flipV="1">
            <a:off x="1219200" y="3886200"/>
            <a:ext cx="2209800" cy="457200"/>
          </a:xfrm>
          <a:prstGeom prst="line">
            <a:avLst/>
          </a:prstGeom>
          <a:noFill/>
          <a:ln w="50800">
            <a:solidFill>
              <a:srgbClr val="FF0000"/>
            </a:solidFill>
            <a:round/>
            <a:headEnd type="none" w="sm" len="sm"/>
            <a:tailEnd type="triangle" w="sm" len="sm"/>
          </a:ln>
        </p:spPr>
        <p:txBody>
          <a:bodyPr wrap="none"/>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19" name="TextBox 18"/>
          <p:cNvSpPr txBox="1"/>
          <p:nvPr/>
        </p:nvSpPr>
        <p:spPr>
          <a:xfrm>
            <a:off x="0" y="1085851"/>
            <a:ext cx="1676400" cy="1384995"/>
          </a:xfrm>
          <a:prstGeom prst="rect">
            <a:avLst/>
          </a:prstGeom>
          <a:noFill/>
        </p:spPr>
        <p:txBody>
          <a:bodyPr wrap="square" rtlCol="0">
            <a:spAutoFit/>
          </a:bodyPr>
          <a:lstStyle/>
          <a:p>
            <a:pPr defTabSz="685800" fontAlgn="base">
              <a:spcBef>
                <a:spcPct val="0"/>
              </a:spcBef>
              <a:spcAft>
                <a:spcPct val="0"/>
              </a:spcAft>
              <a:defRPr/>
            </a:pPr>
            <a:r>
              <a:rPr lang="en-US" sz="1200" b="1">
                <a:solidFill>
                  <a:srgbClr val="FF0000"/>
                </a:solidFill>
                <a:latin typeface="Arial" charset="0"/>
                <a:ea typeface="ＭＳ Ｐゴシック" charset="0"/>
              </a:rPr>
              <a:t>Comparing the simple effects of looming (nearby versus far away) within the two self-efficacy conditions (low  and high)</a:t>
            </a:r>
            <a:endParaRPr lang="en-US" sz="1200" b="1" dirty="0">
              <a:solidFill>
                <a:srgbClr val="FF0000"/>
              </a:solidFill>
              <a:latin typeface="Arial" charset="0"/>
              <a:ea typeface="ＭＳ Ｐゴシック" charset="0"/>
            </a:endParaRPr>
          </a:p>
        </p:txBody>
      </p:sp>
      <p:sp>
        <p:nvSpPr>
          <p:cNvPr id="2" name="Slide Number Placeholder 1">
            <a:extLst>
              <a:ext uri="{FF2B5EF4-FFF2-40B4-BE49-F238E27FC236}">
                <a16:creationId xmlns:a16="http://schemas.microsoft.com/office/drawing/2014/main" id="{6B720608-868D-4E4B-BB3C-876236AF8ECE}"/>
              </a:ext>
            </a:extLst>
          </p:cNvPr>
          <p:cNvSpPr>
            <a:spLocks noGrp="1"/>
          </p:cNvSpPr>
          <p:nvPr>
            <p:ph type="sldNum" sz="quarter" idx="12"/>
          </p:nvPr>
        </p:nvSpPr>
        <p:spPr/>
        <p:txBody>
          <a:bodyPr/>
          <a:lstStyle/>
          <a:p>
            <a:fld id="{4FAB73BC-B049-4115-A692-8D63A059BFB8}" type="slidenum">
              <a:rPr lang="en-US" smtClean="0"/>
              <a:t>29</a:t>
            </a:fld>
            <a:endParaRPr lang="en-US" dirty="0"/>
          </a:p>
        </p:txBody>
      </p:sp>
    </p:spTree>
    <p:extLst>
      <p:ext uri="{BB962C8B-B14F-4D97-AF65-F5344CB8AC3E}">
        <p14:creationId xmlns:p14="http://schemas.microsoft.com/office/powerpoint/2010/main" val="1343157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280" y="4864"/>
            <a:ext cx="8229600" cy="990600"/>
          </a:xfrm>
        </p:spPr>
        <p:txBody>
          <a:bodyPr>
            <a:normAutofit/>
          </a:bodyPr>
          <a:lstStyle/>
          <a:p>
            <a:r>
              <a:rPr lang="en-US" sz="2400" dirty="0">
                <a:solidFill>
                  <a:srgbClr val="292934"/>
                </a:solidFill>
              </a:rPr>
              <a:t>Your Turn</a:t>
            </a:r>
          </a:p>
        </p:txBody>
      </p:sp>
      <p:pic>
        <p:nvPicPr>
          <p:cNvPr id="4" name="Picture 3" descr="Screen Shot 2016-10-17 at 9.04.30 P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639389" y="1132253"/>
            <a:ext cx="3980880" cy="4190400"/>
          </a:xfrm>
          <a:prstGeom prst="rect">
            <a:avLst/>
          </a:prstGeom>
        </p:spPr>
      </p:pic>
      <p:graphicFrame>
        <p:nvGraphicFramePr>
          <p:cNvPr id="5" name="Table 4">
            <a:extLst>
              <a:ext uri="{FF2B5EF4-FFF2-40B4-BE49-F238E27FC236}">
                <a16:creationId xmlns:a16="http://schemas.microsoft.com/office/drawing/2014/main" id="{92475887-69E6-4FA9-A56F-E78617EB92D6}"/>
              </a:ext>
            </a:extLst>
          </p:cNvPr>
          <p:cNvGraphicFramePr>
            <a:graphicFrameLocks noGrp="1"/>
          </p:cNvGraphicFramePr>
          <p:nvPr>
            <p:extLst>
              <p:ext uri="{D42A27DB-BD31-4B8C-83A1-F6EECF244321}">
                <p14:modId xmlns:p14="http://schemas.microsoft.com/office/powerpoint/2010/main" val="3585857347"/>
              </p:ext>
            </p:extLst>
          </p:nvPr>
        </p:nvGraphicFramePr>
        <p:xfrm>
          <a:off x="338200" y="1834074"/>
          <a:ext cx="3980880" cy="1490656"/>
        </p:xfrm>
        <a:graphic>
          <a:graphicData uri="http://schemas.openxmlformats.org/drawingml/2006/table">
            <a:tbl>
              <a:tblPr firstRow="1" bandRow="1">
                <a:tableStyleId>{5C22544A-7EE6-4342-B048-85BDC9FD1C3A}</a:tableStyleId>
              </a:tblPr>
              <a:tblGrid>
                <a:gridCol w="1326960">
                  <a:extLst>
                    <a:ext uri="{9D8B030D-6E8A-4147-A177-3AD203B41FA5}">
                      <a16:colId xmlns:a16="http://schemas.microsoft.com/office/drawing/2014/main" val="20000"/>
                    </a:ext>
                  </a:extLst>
                </a:gridCol>
                <a:gridCol w="1326960">
                  <a:extLst>
                    <a:ext uri="{9D8B030D-6E8A-4147-A177-3AD203B41FA5}">
                      <a16:colId xmlns:a16="http://schemas.microsoft.com/office/drawing/2014/main" val="20001"/>
                    </a:ext>
                  </a:extLst>
                </a:gridCol>
                <a:gridCol w="1326960">
                  <a:extLst>
                    <a:ext uri="{9D8B030D-6E8A-4147-A177-3AD203B41FA5}">
                      <a16:colId xmlns:a16="http://schemas.microsoft.com/office/drawing/2014/main" val="20002"/>
                    </a:ext>
                  </a:extLst>
                </a:gridCol>
              </a:tblGrid>
              <a:tr h="406238">
                <a:tc>
                  <a:txBody>
                    <a:bodyPr/>
                    <a:lstStyle/>
                    <a:p>
                      <a:endParaRPr lang="en-US" sz="2000" dirty="0"/>
                    </a:p>
                  </a:txBody>
                  <a:tcPr marL="68580" marR="68580" marT="34290" marB="34290"/>
                </a:tc>
                <a:tc>
                  <a:txBody>
                    <a:bodyPr/>
                    <a:lstStyle/>
                    <a:p>
                      <a:pPr algn="ctr"/>
                      <a:r>
                        <a:rPr lang="en-US" sz="2000" dirty="0"/>
                        <a:t>Social</a:t>
                      </a:r>
                    </a:p>
                  </a:txBody>
                  <a:tcPr marL="68580" marR="68580" marT="34290" marB="34290"/>
                </a:tc>
                <a:tc>
                  <a:txBody>
                    <a:bodyPr/>
                    <a:lstStyle/>
                    <a:p>
                      <a:pPr algn="ctr"/>
                      <a:r>
                        <a:rPr lang="en-US" sz="2000" dirty="0"/>
                        <a:t>Non-Social</a:t>
                      </a:r>
                    </a:p>
                  </a:txBody>
                  <a:tcPr marL="68580" marR="68580" marT="34290" marB="34290"/>
                </a:tc>
                <a:extLst>
                  <a:ext uri="{0D108BD9-81ED-4DB2-BD59-A6C34878D82A}">
                    <a16:rowId xmlns:a16="http://schemas.microsoft.com/office/drawing/2014/main" val="10000"/>
                  </a:ext>
                </a:extLst>
              </a:tr>
              <a:tr h="406238">
                <a:tc>
                  <a:txBody>
                    <a:bodyPr/>
                    <a:lstStyle/>
                    <a:p>
                      <a:r>
                        <a:rPr lang="en-US" sz="2000" dirty="0"/>
                        <a:t>Rejected</a:t>
                      </a:r>
                    </a:p>
                  </a:txBody>
                  <a:tcPr marL="68580" marR="68580" marT="34290" marB="34290"/>
                </a:tc>
                <a:tc>
                  <a:txBody>
                    <a:bodyPr/>
                    <a:lstStyle/>
                    <a:p>
                      <a:pPr algn="ctr"/>
                      <a:r>
                        <a:rPr lang="en-US" sz="2000" dirty="0"/>
                        <a:t>83</a:t>
                      </a:r>
                    </a:p>
                  </a:txBody>
                  <a:tcPr marL="68580" marR="68580" marT="34290" marB="34290"/>
                </a:tc>
                <a:tc>
                  <a:txBody>
                    <a:bodyPr/>
                    <a:lstStyle/>
                    <a:p>
                      <a:pPr algn="ctr"/>
                      <a:r>
                        <a:rPr lang="en-US" sz="2000" dirty="0"/>
                        <a:t>107</a:t>
                      </a:r>
                    </a:p>
                  </a:txBody>
                  <a:tcPr marL="68580" marR="68580" marT="34290" marB="34290"/>
                </a:tc>
                <a:extLst>
                  <a:ext uri="{0D108BD9-81ED-4DB2-BD59-A6C34878D82A}">
                    <a16:rowId xmlns:a16="http://schemas.microsoft.com/office/drawing/2014/main" val="10001"/>
                  </a:ext>
                </a:extLst>
              </a:tr>
              <a:tr h="406238">
                <a:tc>
                  <a:txBody>
                    <a:bodyPr/>
                    <a:lstStyle/>
                    <a:p>
                      <a:r>
                        <a:rPr lang="en-US" sz="2000" dirty="0"/>
                        <a:t>Not-rejected</a:t>
                      </a:r>
                    </a:p>
                  </a:txBody>
                  <a:tcPr marL="68580" marR="68580" marT="34290" marB="34290"/>
                </a:tc>
                <a:tc>
                  <a:txBody>
                    <a:bodyPr/>
                    <a:lstStyle/>
                    <a:p>
                      <a:pPr algn="ctr"/>
                      <a:r>
                        <a:rPr lang="en-US" sz="2000" dirty="0"/>
                        <a:t>108</a:t>
                      </a:r>
                    </a:p>
                  </a:txBody>
                  <a:tcPr marL="68580" marR="68580" marT="34290" marB="34290"/>
                </a:tc>
                <a:tc>
                  <a:txBody>
                    <a:bodyPr/>
                    <a:lstStyle/>
                    <a:p>
                      <a:pPr algn="ctr"/>
                      <a:r>
                        <a:rPr lang="en-US" sz="2000" dirty="0"/>
                        <a:t>106</a:t>
                      </a:r>
                    </a:p>
                  </a:txBody>
                  <a:tcPr marL="68580" marR="68580" marT="34290" marB="34290"/>
                </a:tc>
                <a:extLst>
                  <a:ext uri="{0D108BD9-81ED-4DB2-BD59-A6C34878D82A}">
                    <a16:rowId xmlns:a16="http://schemas.microsoft.com/office/drawing/2014/main" val="10002"/>
                  </a:ext>
                </a:extLst>
              </a:tr>
            </a:tbl>
          </a:graphicData>
        </a:graphic>
      </p:graphicFrame>
      <p:sp>
        <p:nvSpPr>
          <p:cNvPr id="6" name="TextBox 5">
            <a:extLst>
              <a:ext uri="{FF2B5EF4-FFF2-40B4-BE49-F238E27FC236}">
                <a16:creationId xmlns:a16="http://schemas.microsoft.com/office/drawing/2014/main" id="{6F5BC628-B7AD-41A3-AC12-9548B983CCF8}"/>
              </a:ext>
            </a:extLst>
          </p:cNvPr>
          <p:cNvSpPr txBox="1"/>
          <p:nvPr/>
        </p:nvSpPr>
        <p:spPr>
          <a:xfrm>
            <a:off x="1437426" y="3622951"/>
            <a:ext cx="2299918" cy="461665"/>
          </a:xfrm>
          <a:prstGeom prst="rect">
            <a:avLst/>
          </a:prstGeom>
          <a:noFill/>
        </p:spPr>
        <p:txBody>
          <a:bodyPr wrap="square" rtlCol="0">
            <a:spAutoFit/>
          </a:bodyPr>
          <a:lstStyle/>
          <a:p>
            <a:r>
              <a:rPr lang="en-US" sz="1200" dirty="0"/>
              <a:t>*for MEs, consider diffs of 15+ as significant</a:t>
            </a:r>
          </a:p>
        </p:txBody>
      </p:sp>
    </p:spTree>
    <p:extLst>
      <p:ext uri="{BB962C8B-B14F-4D97-AF65-F5344CB8AC3E}">
        <p14:creationId xmlns:p14="http://schemas.microsoft.com/office/powerpoint/2010/main" val="38408938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noChangeArrowheads="1"/>
          </p:cNvSpPr>
          <p:nvPr>
            <p:ph idx="1"/>
          </p:nvPr>
        </p:nvSpPr>
        <p:spPr>
          <a:xfrm>
            <a:off x="304800" y="1943100"/>
            <a:ext cx="8229600" cy="3714750"/>
          </a:xfrm>
        </p:spPr>
        <p:txBody>
          <a:bodyPr>
            <a:normAutofit/>
          </a:bodyPr>
          <a:lstStyle/>
          <a:p>
            <a:pPr lvl="2">
              <a:buFontTx/>
              <a:buNone/>
            </a:pPr>
            <a:endParaRPr lang="en-US" sz="1575" dirty="0"/>
          </a:p>
          <a:p>
            <a:r>
              <a:rPr lang="en-US" sz="1950" dirty="0">
                <a:latin typeface="+mj-lt"/>
              </a:rPr>
              <a:t>There was a significant interaction between self-efficacy and looming, </a:t>
            </a:r>
            <a:r>
              <a:rPr lang="en-US" sz="1950" i="1" dirty="0">
                <a:latin typeface="+mj-lt"/>
              </a:rPr>
              <a:t>F</a:t>
            </a:r>
            <a:r>
              <a:rPr lang="en-US" sz="1950" dirty="0">
                <a:latin typeface="+mj-lt"/>
              </a:rPr>
              <a:t>(1, 36) = 4.47, </a:t>
            </a:r>
            <a:r>
              <a:rPr lang="en-US" sz="1950" i="1" dirty="0">
                <a:latin typeface="+mj-lt"/>
              </a:rPr>
              <a:t>p</a:t>
            </a:r>
            <a:r>
              <a:rPr lang="en-US" sz="1950" dirty="0">
                <a:latin typeface="+mj-lt"/>
              </a:rPr>
              <a:t> = .041, </a:t>
            </a:r>
            <a:r>
              <a:rPr lang="el-GR" sz="1950" dirty="0">
                <a:latin typeface="+mj-lt"/>
              </a:rPr>
              <a:t>η</a:t>
            </a:r>
            <a:r>
              <a:rPr lang="en-US" sz="1950" baseline="30000" dirty="0">
                <a:latin typeface="+mj-lt"/>
              </a:rPr>
              <a:t>2</a:t>
            </a:r>
            <a:r>
              <a:rPr lang="en-US" sz="1950" dirty="0">
                <a:latin typeface="+mj-lt"/>
              </a:rPr>
              <a:t> = .110. As depicted in Figure 1, simple effects analyses revealed that </a:t>
            </a:r>
            <a:r>
              <a:rPr lang="en-US" sz="1950" dirty="0">
                <a:latin typeface="+mj-lt"/>
                <a:ea typeface="ＭＳ Ｐゴシック" charset="0"/>
              </a:rPr>
              <a:t>fear ratings for participants with high self-efficacy did not significantly differ when the spider loomed nearby or it was far away </a:t>
            </a:r>
            <a:r>
              <a:rPr lang="en-US" sz="1950" dirty="0">
                <a:latin typeface="+mj-lt"/>
              </a:rPr>
              <a:t>(</a:t>
            </a:r>
            <a:r>
              <a:rPr lang="en-US" sz="1950" i="1" dirty="0">
                <a:latin typeface="+mj-lt"/>
              </a:rPr>
              <a:t>p</a:t>
            </a:r>
            <a:r>
              <a:rPr lang="en-US" sz="1950" dirty="0">
                <a:latin typeface="+mj-lt"/>
              </a:rPr>
              <a:t> = .383). However, </a:t>
            </a:r>
            <a:r>
              <a:rPr lang="en-US" sz="1950" dirty="0">
                <a:latin typeface="+mj-lt"/>
                <a:ea typeface="ＭＳ Ｐゴシック" charset="0"/>
              </a:rPr>
              <a:t>participants with low self-efficacy </a:t>
            </a:r>
            <a:r>
              <a:rPr lang="en-US" sz="1950" dirty="0">
                <a:latin typeface="+mj-lt"/>
              </a:rPr>
              <a:t>experienced higher levels of fear when the spider loomed nearby (</a:t>
            </a:r>
            <a:r>
              <a:rPr lang="en-US" sz="1950" i="1" dirty="0">
                <a:latin typeface="+mj-lt"/>
              </a:rPr>
              <a:t>M</a:t>
            </a:r>
            <a:r>
              <a:rPr lang="en-US" sz="1950" dirty="0">
                <a:latin typeface="+mj-lt"/>
              </a:rPr>
              <a:t> = 4.50; </a:t>
            </a:r>
            <a:r>
              <a:rPr lang="en-US" sz="1950" i="1" dirty="0">
                <a:latin typeface="+mj-lt"/>
              </a:rPr>
              <a:t>SD</a:t>
            </a:r>
            <a:r>
              <a:rPr lang="en-US" sz="1950" dirty="0">
                <a:latin typeface="+mj-lt"/>
              </a:rPr>
              <a:t> = 1.00) relative to when the spider was farther away (</a:t>
            </a:r>
            <a:r>
              <a:rPr lang="en-US" sz="1950" i="1" dirty="0">
                <a:latin typeface="+mj-lt"/>
              </a:rPr>
              <a:t>M</a:t>
            </a:r>
            <a:r>
              <a:rPr lang="en-US" sz="1950" dirty="0">
                <a:latin typeface="+mj-lt"/>
              </a:rPr>
              <a:t> = 2.73; </a:t>
            </a:r>
            <a:r>
              <a:rPr lang="en-US" sz="1950" i="1" dirty="0">
                <a:latin typeface="+mj-lt"/>
              </a:rPr>
              <a:t>SD</a:t>
            </a:r>
            <a:r>
              <a:rPr lang="en-US" sz="1950" dirty="0">
                <a:latin typeface="+mj-lt"/>
              </a:rPr>
              <a:t> = .86), </a:t>
            </a:r>
            <a:r>
              <a:rPr lang="en-US" sz="1950" i="1" dirty="0">
                <a:latin typeface="+mj-lt"/>
              </a:rPr>
              <a:t>p </a:t>
            </a:r>
            <a:r>
              <a:rPr lang="en-US" sz="1950" dirty="0">
                <a:latin typeface="+mj-lt"/>
              </a:rPr>
              <a:t>&lt; .001. </a:t>
            </a:r>
          </a:p>
        </p:txBody>
      </p:sp>
      <p:sp>
        <p:nvSpPr>
          <p:cNvPr id="126978" name="Rectangle 2"/>
          <p:cNvSpPr>
            <a:spLocks noGrp="1" noChangeArrowheads="1"/>
          </p:cNvSpPr>
          <p:nvPr>
            <p:ph type="title"/>
          </p:nvPr>
        </p:nvSpPr>
        <p:spPr>
          <a:xfrm>
            <a:off x="457200" y="1063229"/>
            <a:ext cx="8229600" cy="523875"/>
          </a:xfrm>
        </p:spPr>
        <p:txBody>
          <a:bodyPr>
            <a:normAutofit/>
          </a:bodyPr>
          <a:lstStyle/>
          <a:p>
            <a:r>
              <a:rPr lang="en-US" sz="2775" dirty="0"/>
              <a:t>Describing an interaction in a results section in APA style</a:t>
            </a:r>
          </a:p>
        </p:txBody>
      </p:sp>
      <p:pic>
        <p:nvPicPr>
          <p:cNvPr id="4" name="Picture 3" descr="Screen Shot 2014-10-06 at 2.10.3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5000" y="1828800"/>
            <a:ext cx="8964428" cy="3200400"/>
          </a:xfrm>
          <a:prstGeom prst="rect">
            <a:avLst/>
          </a:prstGeom>
        </p:spPr>
      </p:pic>
      <p:sp>
        <p:nvSpPr>
          <p:cNvPr id="2" name="Slide Number Placeholder 1">
            <a:extLst>
              <a:ext uri="{FF2B5EF4-FFF2-40B4-BE49-F238E27FC236}">
                <a16:creationId xmlns:a16="http://schemas.microsoft.com/office/drawing/2014/main" id="{348EC1CA-3AF9-4208-91F7-BDB4691B4F5F}"/>
              </a:ext>
            </a:extLst>
          </p:cNvPr>
          <p:cNvSpPr>
            <a:spLocks noGrp="1"/>
          </p:cNvSpPr>
          <p:nvPr>
            <p:ph type="sldNum" sz="quarter" idx="12"/>
          </p:nvPr>
        </p:nvSpPr>
        <p:spPr/>
        <p:txBody>
          <a:bodyPr/>
          <a:lstStyle/>
          <a:p>
            <a:fld id="{4FAB73BC-B049-4115-A692-8D63A059BFB8}" type="slidenum">
              <a:rPr lang="en-US" smtClean="0"/>
              <a:t>30</a:t>
            </a:fld>
            <a:endParaRPr lang="en-US" dirty="0"/>
          </a:p>
        </p:txBody>
      </p:sp>
    </p:spTree>
    <p:extLst>
      <p:ext uri="{BB962C8B-B14F-4D97-AF65-F5344CB8AC3E}">
        <p14:creationId xmlns:p14="http://schemas.microsoft.com/office/powerpoint/2010/main" val="1030235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en-US" dirty="0"/>
              <a:t>Rogers and Prentice-Dunn (1981) conducted a study designed to investigate aversive racism.  Aversive racism is considered a form of subtle racism in which prejudicial responses arise primarily when it is easy to rationalize on something other than race.  In this study, White male students were instructed to administer a series of electric shocks to another student as part of a learning experiment. (No shocks were actually delivered).  The students were free to adjust the levels of intensity of the shocks. In actuality, the learner in this study was a confederate who was not really connected to the shock apparatus.  The confederate was trained to be either friendly or insulting to the participant.  Additionally, the confederate (who was supposedly receiving the shocks) was either White or African American.  All variables were manipulated between-subjects.  The DV was shock intensity delivered to the confederate when he missed a question in the putative learning experiment. So, one IV is insult or not and the other is race of the person.  The data are on Moodle. Analyze it and tell me what you discover (i.e., describe each main effect and the interaction in an APA-style results paragraph). </a:t>
            </a:r>
          </a:p>
          <a:p>
            <a:endParaRPr lang="en-US" dirty="0"/>
          </a:p>
        </p:txBody>
      </p:sp>
    </p:spTree>
    <p:extLst>
      <p:ext uri="{BB962C8B-B14F-4D97-AF65-F5344CB8AC3E}">
        <p14:creationId xmlns:p14="http://schemas.microsoft.com/office/powerpoint/2010/main" val="20188944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228600" y="381000"/>
            <a:ext cx="7391400" cy="381000"/>
          </a:xfrm>
        </p:spPr>
        <p:txBody>
          <a:bodyPr>
            <a:normAutofit fontScale="90000"/>
          </a:bodyPr>
          <a:lstStyle/>
          <a:p>
            <a:pPr eaLnBrk="1" hangingPunct="1"/>
            <a:r>
              <a:rPr lang="en-US" sz="3000">
                <a:latin typeface="Arial" charset="0"/>
              </a:rPr>
              <a:t>Data Analysis Plan in Factorial Designs</a:t>
            </a:r>
          </a:p>
        </p:txBody>
      </p:sp>
      <p:sp>
        <p:nvSpPr>
          <p:cNvPr id="124931" name="Rectangle 3"/>
          <p:cNvSpPr>
            <a:spLocks noGrp="1" noChangeArrowheads="1"/>
          </p:cNvSpPr>
          <p:nvPr>
            <p:ph type="body" idx="1"/>
          </p:nvPr>
        </p:nvSpPr>
        <p:spPr>
          <a:xfrm>
            <a:off x="685800" y="990600"/>
            <a:ext cx="7391400" cy="1066800"/>
          </a:xfrm>
        </p:spPr>
        <p:txBody>
          <a:bodyPr>
            <a:normAutofit fontScale="85000" lnSpcReduction="20000"/>
          </a:bodyPr>
          <a:lstStyle/>
          <a:p>
            <a:pPr algn="ctr" eaLnBrk="1" hangingPunct="1">
              <a:buFont typeface="Wingdings" charset="0"/>
              <a:buNone/>
            </a:pPr>
            <a:r>
              <a:rPr lang="en-US">
                <a:latin typeface="Arial" charset="0"/>
              </a:rPr>
              <a:t>Is interaction (A x B) significant?</a:t>
            </a:r>
          </a:p>
          <a:p>
            <a:pPr eaLnBrk="1" hangingPunct="1">
              <a:buFont typeface="Wingdings" charset="0"/>
              <a:buNone/>
            </a:pPr>
            <a:endParaRPr lang="en-US" sz="2200" b="1">
              <a:latin typeface="Arial" charset="0"/>
            </a:endParaRPr>
          </a:p>
          <a:p>
            <a:pPr eaLnBrk="1" hangingPunct="1">
              <a:buFont typeface="Wingdings" charset="0"/>
              <a:buNone/>
            </a:pPr>
            <a:r>
              <a:rPr lang="en-US" sz="2400">
                <a:latin typeface="Arial" charset="0"/>
              </a:rPr>
              <a:t>             No 					</a:t>
            </a:r>
            <a:r>
              <a:rPr lang="en-US" sz="2400">
                <a:solidFill>
                  <a:srgbClr val="FF0000"/>
                </a:solidFill>
                <a:latin typeface="Arial" charset="0"/>
              </a:rPr>
              <a:t>Yes</a:t>
            </a:r>
          </a:p>
        </p:txBody>
      </p:sp>
      <p:sp>
        <p:nvSpPr>
          <p:cNvPr id="124932" name="Rectangle 4"/>
          <p:cNvSpPr>
            <a:spLocks noChangeArrowheads="1"/>
          </p:cNvSpPr>
          <p:nvPr/>
        </p:nvSpPr>
        <p:spPr bwMode="auto">
          <a:xfrm>
            <a:off x="2438400" y="4648200"/>
            <a:ext cx="11684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a:r>
              <a:rPr lang="en-US">
                <a:latin typeface="Times New Roman" charset="0"/>
              </a:rPr>
              <a:t>Compare </a:t>
            </a:r>
          </a:p>
          <a:p>
            <a:pPr algn="ctr"/>
            <a:r>
              <a:rPr lang="en-US">
                <a:latin typeface="Times New Roman" charset="0"/>
              </a:rPr>
              <a:t>two means</a:t>
            </a:r>
          </a:p>
        </p:txBody>
      </p:sp>
      <p:sp>
        <p:nvSpPr>
          <p:cNvPr id="124933" name="Rectangle 5"/>
          <p:cNvSpPr>
            <a:spLocks noChangeArrowheads="1"/>
          </p:cNvSpPr>
          <p:nvPr/>
        </p:nvSpPr>
        <p:spPr bwMode="auto">
          <a:xfrm>
            <a:off x="5334000" y="2819400"/>
            <a:ext cx="2362200"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en-US" sz="2000">
                <a:latin typeface="Times New Roman" charset="0"/>
              </a:rPr>
              <a:t>Test for simple effects</a:t>
            </a:r>
          </a:p>
        </p:txBody>
      </p:sp>
      <p:sp>
        <p:nvSpPr>
          <p:cNvPr id="124934" name="Rectangle 6"/>
          <p:cNvSpPr>
            <a:spLocks noChangeArrowheads="1"/>
          </p:cNvSpPr>
          <p:nvPr/>
        </p:nvSpPr>
        <p:spPr bwMode="auto">
          <a:xfrm>
            <a:off x="6324600" y="5486400"/>
            <a:ext cx="2362200" cy="1069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en-US" sz="1600">
                <a:latin typeface="Times New Roman" charset="0"/>
              </a:rPr>
              <a:t>If more than two levels of IV compare two means at a time--(sometimes called </a:t>
            </a:r>
            <a:r>
              <a:rPr lang="ja-JP" altLang="en-US" sz="1600">
                <a:latin typeface="Times New Roman" charset="0"/>
              </a:rPr>
              <a:t>“</a:t>
            </a:r>
            <a:r>
              <a:rPr lang="en-US" sz="1600">
                <a:latin typeface="Times New Roman" charset="0"/>
              </a:rPr>
              <a:t>simple comparisons</a:t>
            </a:r>
            <a:r>
              <a:rPr lang="ja-JP" altLang="en-US" sz="1600">
                <a:latin typeface="Times New Roman" charset="0"/>
              </a:rPr>
              <a:t>”</a:t>
            </a:r>
            <a:r>
              <a:rPr lang="en-US" sz="1600">
                <a:latin typeface="Times New Roman" charset="0"/>
              </a:rPr>
              <a:t>)</a:t>
            </a:r>
          </a:p>
        </p:txBody>
      </p:sp>
      <p:sp>
        <p:nvSpPr>
          <p:cNvPr id="124935" name="Line 7"/>
          <p:cNvSpPr>
            <a:spLocks noChangeShapeType="1"/>
          </p:cNvSpPr>
          <p:nvPr/>
        </p:nvSpPr>
        <p:spPr bwMode="auto">
          <a:xfrm>
            <a:off x="2057400" y="2362200"/>
            <a:ext cx="0" cy="5334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36" name="Line 8"/>
          <p:cNvSpPr>
            <a:spLocks noChangeShapeType="1"/>
          </p:cNvSpPr>
          <p:nvPr/>
        </p:nvSpPr>
        <p:spPr bwMode="auto">
          <a:xfrm>
            <a:off x="838200" y="2286000"/>
            <a:ext cx="74676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37" name="Line 9"/>
          <p:cNvSpPr>
            <a:spLocks noChangeShapeType="1"/>
          </p:cNvSpPr>
          <p:nvPr/>
        </p:nvSpPr>
        <p:spPr bwMode="auto">
          <a:xfrm>
            <a:off x="4191000" y="2133600"/>
            <a:ext cx="0" cy="3048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38" name="Rectangle 10"/>
          <p:cNvSpPr>
            <a:spLocks noChangeArrowheads="1"/>
          </p:cNvSpPr>
          <p:nvPr/>
        </p:nvSpPr>
        <p:spPr bwMode="auto">
          <a:xfrm>
            <a:off x="762000" y="2819400"/>
            <a:ext cx="2514600" cy="1006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en-US" sz="2000">
                <a:solidFill>
                  <a:srgbClr val="08080C"/>
                </a:solidFill>
                <a:latin typeface="Times New Roman" charset="0"/>
              </a:rPr>
              <a:t>Are the main effects of A and B significant?</a:t>
            </a:r>
          </a:p>
        </p:txBody>
      </p:sp>
      <p:sp>
        <p:nvSpPr>
          <p:cNvPr id="124939" name="Line 11"/>
          <p:cNvSpPr>
            <a:spLocks noChangeShapeType="1"/>
          </p:cNvSpPr>
          <p:nvPr/>
        </p:nvSpPr>
        <p:spPr bwMode="auto">
          <a:xfrm>
            <a:off x="2057400" y="3962400"/>
            <a:ext cx="0" cy="381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40" name="Line 12"/>
          <p:cNvSpPr>
            <a:spLocks noChangeShapeType="1"/>
          </p:cNvSpPr>
          <p:nvPr/>
        </p:nvSpPr>
        <p:spPr bwMode="auto">
          <a:xfrm>
            <a:off x="990600" y="4343400"/>
            <a:ext cx="19812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41" name="Line 13"/>
          <p:cNvSpPr>
            <a:spLocks noChangeShapeType="1"/>
          </p:cNvSpPr>
          <p:nvPr/>
        </p:nvSpPr>
        <p:spPr bwMode="auto">
          <a:xfrm>
            <a:off x="990600" y="4343400"/>
            <a:ext cx="0" cy="381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42" name="Line 14"/>
          <p:cNvSpPr>
            <a:spLocks noChangeShapeType="1"/>
          </p:cNvSpPr>
          <p:nvPr/>
        </p:nvSpPr>
        <p:spPr bwMode="auto">
          <a:xfrm>
            <a:off x="2971800" y="4343400"/>
            <a:ext cx="0" cy="381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43" name="Rectangle 15"/>
          <p:cNvSpPr>
            <a:spLocks noChangeArrowheads="1"/>
          </p:cNvSpPr>
          <p:nvPr/>
        </p:nvSpPr>
        <p:spPr bwMode="auto">
          <a:xfrm>
            <a:off x="1219200" y="3962400"/>
            <a:ext cx="5334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en-US">
                <a:solidFill>
                  <a:srgbClr val="08080C"/>
                </a:solidFill>
                <a:latin typeface="Times New Roman" charset="0"/>
              </a:rPr>
              <a:t>No</a:t>
            </a:r>
          </a:p>
        </p:txBody>
      </p:sp>
      <p:sp>
        <p:nvSpPr>
          <p:cNvPr id="124944" name="Rectangle 16"/>
          <p:cNvSpPr>
            <a:spLocks noChangeArrowheads="1"/>
          </p:cNvSpPr>
          <p:nvPr/>
        </p:nvSpPr>
        <p:spPr bwMode="auto">
          <a:xfrm>
            <a:off x="2209800" y="3962400"/>
            <a:ext cx="609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en-US">
                <a:solidFill>
                  <a:srgbClr val="08080C"/>
                </a:solidFill>
                <a:latin typeface="Times New Roman" charset="0"/>
              </a:rPr>
              <a:t>Yes</a:t>
            </a:r>
          </a:p>
        </p:txBody>
      </p:sp>
      <p:sp>
        <p:nvSpPr>
          <p:cNvPr id="124945" name="Rectangle 17"/>
          <p:cNvSpPr>
            <a:spLocks noChangeArrowheads="1"/>
          </p:cNvSpPr>
          <p:nvPr/>
        </p:nvSpPr>
        <p:spPr bwMode="auto">
          <a:xfrm>
            <a:off x="685800" y="4648200"/>
            <a:ext cx="60325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a:r>
              <a:rPr lang="en-US">
                <a:latin typeface="Times New Roman" charset="0"/>
              </a:rPr>
              <a:t>Stop</a:t>
            </a:r>
          </a:p>
        </p:txBody>
      </p:sp>
      <p:sp>
        <p:nvSpPr>
          <p:cNvPr id="124946" name="Line 18"/>
          <p:cNvSpPr>
            <a:spLocks noChangeShapeType="1"/>
          </p:cNvSpPr>
          <p:nvPr/>
        </p:nvSpPr>
        <p:spPr bwMode="auto">
          <a:xfrm>
            <a:off x="6477000" y="2362200"/>
            <a:ext cx="0" cy="5334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47" name="Rectangle 19"/>
          <p:cNvSpPr>
            <a:spLocks noChangeArrowheads="1"/>
          </p:cNvSpPr>
          <p:nvPr/>
        </p:nvSpPr>
        <p:spPr bwMode="auto">
          <a:xfrm>
            <a:off x="5029200" y="3581400"/>
            <a:ext cx="31242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en-US">
                <a:latin typeface="Times New Roman" charset="0"/>
              </a:rPr>
              <a:t>Are simple effects significant?</a:t>
            </a:r>
          </a:p>
        </p:txBody>
      </p:sp>
      <p:sp>
        <p:nvSpPr>
          <p:cNvPr id="124948" name="Line 20"/>
          <p:cNvSpPr>
            <a:spLocks noChangeShapeType="1"/>
          </p:cNvSpPr>
          <p:nvPr/>
        </p:nvSpPr>
        <p:spPr bwMode="auto">
          <a:xfrm>
            <a:off x="6477000" y="3429000"/>
            <a:ext cx="0" cy="2286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49" name="Line 21"/>
          <p:cNvSpPr>
            <a:spLocks noChangeShapeType="1"/>
          </p:cNvSpPr>
          <p:nvPr/>
        </p:nvSpPr>
        <p:spPr bwMode="auto">
          <a:xfrm>
            <a:off x="6477000" y="3886200"/>
            <a:ext cx="0" cy="381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50" name="Line 22"/>
          <p:cNvSpPr>
            <a:spLocks noChangeShapeType="1"/>
          </p:cNvSpPr>
          <p:nvPr/>
        </p:nvSpPr>
        <p:spPr bwMode="auto">
          <a:xfrm>
            <a:off x="5410200" y="4267200"/>
            <a:ext cx="19812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51" name="Line 23"/>
          <p:cNvSpPr>
            <a:spLocks noChangeShapeType="1"/>
          </p:cNvSpPr>
          <p:nvPr/>
        </p:nvSpPr>
        <p:spPr bwMode="auto">
          <a:xfrm>
            <a:off x="5410200" y="4267200"/>
            <a:ext cx="0" cy="381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52" name="Line 24"/>
          <p:cNvSpPr>
            <a:spLocks noChangeShapeType="1"/>
          </p:cNvSpPr>
          <p:nvPr/>
        </p:nvSpPr>
        <p:spPr bwMode="auto">
          <a:xfrm>
            <a:off x="7391400" y="4267200"/>
            <a:ext cx="0" cy="381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
        <p:nvSpPr>
          <p:cNvPr id="124953" name="Rectangle 25"/>
          <p:cNvSpPr>
            <a:spLocks noChangeArrowheads="1"/>
          </p:cNvSpPr>
          <p:nvPr/>
        </p:nvSpPr>
        <p:spPr bwMode="auto">
          <a:xfrm>
            <a:off x="5715000" y="3962400"/>
            <a:ext cx="5334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en-US">
                <a:solidFill>
                  <a:srgbClr val="08080C"/>
                </a:solidFill>
                <a:latin typeface="Times New Roman" charset="0"/>
              </a:rPr>
              <a:t>No</a:t>
            </a:r>
          </a:p>
        </p:txBody>
      </p:sp>
      <p:sp>
        <p:nvSpPr>
          <p:cNvPr id="124954" name="Rectangle 26"/>
          <p:cNvSpPr>
            <a:spLocks noChangeArrowheads="1"/>
          </p:cNvSpPr>
          <p:nvPr/>
        </p:nvSpPr>
        <p:spPr bwMode="auto">
          <a:xfrm>
            <a:off x="6629400" y="3962400"/>
            <a:ext cx="609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en-US">
                <a:solidFill>
                  <a:srgbClr val="FF0000"/>
                </a:solidFill>
                <a:latin typeface="Times New Roman" charset="0"/>
              </a:rPr>
              <a:t>Yes</a:t>
            </a:r>
          </a:p>
        </p:txBody>
      </p:sp>
      <p:sp>
        <p:nvSpPr>
          <p:cNvPr id="124955" name="Rectangle 27"/>
          <p:cNvSpPr>
            <a:spLocks noChangeArrowheads="1"/>
          </p:cNvSpPr>
          <p:nvPr/>
        </p:nvSpPr>
        <p:spPr bwMode="auto">
          <a:xfrm>
            <a:off x="5105400" y="4572000"/>
            <a:ext cx="60325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a:r>
              <a:rPr lang="en-US">
                <a:latin typeface="Times New Roman" charset="0"/>
              </a:rPr>
              <a:t>Stop</a:t>
            </a:r>
          </a:p>
        </p:txBody>
      </p:sp>
      <p:sp>
        <p:nvSpPr>
          <p:cNvPr id="124956" name="Rectangle 28"/>
          <p:cNvSpPr>
            <a:spLocks noChangeArrowheads="1"/>
          </p:cNvSpPr>
          <p:nvPr/>
        </p:nvSpPr>
        <p:spPr bwMode="auto">
          <a:xfrm>
            <a:off x="6858000" y="4572000"/>
            <a:ext cx="11684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a:r>
              <a:rPr lang="en-US">
                <a:solidFill>
                  <a:srgbClr val="FF0000"/>
                </a:solidFill>
                <a:latin typeface="Times New Roman" charset="0"/>
              </a:rPr>
              <a:t>Compare </a:t>
            </a:r>
          </a:p>
          <a:p>
            <a:pPr algn="ctr"/>
            <a:r>
              <a:rPr lang="en-US">
                <a:solidFill>
                  <a:srgbClr val="FF0000"/>
                </a:solidFill>
                <a:latin typeface="Times New Roman" charset="0"/>
              </a:rPr>
              <a:t>two means</a:t>
            </a:r>
          </a:p>
        </p:txBody>
      </p:sp>
      <p:sp>
        <p:nvSpPr>
          <p:cNvPr id="124957" name="Line 29"/>
          <p:cNvSpPr>
            <a:spLocks noChangeShapeType="1"/>
          </p:cNvSpPr>
          <p:nvPr/>
        </p:nvSpPr>
        <p:spPr bwMode="auto">
          <a:xfrm>
            <a:off x="7391400" y="5181600"/>
            <a:ext cx="0" cy="381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18709516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p:spPr>
      </p:pic>
    </p:spTree>
    <p:extLst>
      <p:ext uri="{BB962C8B-B14F-4D97-AF65-F5344CB8AC3E}">
        <p14:creationId xmlns:p14="http://schemas.microsoft.com/office/powerpoint/2010/main" val="24776999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144000" cy="6670675"/>
          </a:xfrm>
        </p:spPr>
      </p:pic>
    </p:spTree>
    <p:extLst>
      <p:ext uri="{BB962C8B-B14F-4D97-AF65-F5344CB8AC3E}">
        <p14:creationId xmlns:p14="http://schemas.microsoft.com/office/powerpoint/2010/main" val="10495191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38945-5333-4B04-8948-527E986AF5D9}"/>
              </a:ext>
            </a:extLst>
          </p:cNvPr>
          <p:cNvSpPr>
            <a:spLocks noGrp="1"/>
          </p:cNvSpPr>
          <p:nvPr>
            <p:ph type="title"/>
          </p:nvPr>
        </p:nvSpPr>
        <p:spPr/>
        <p:txBody>
          <a:bodyPr/>
          <a:lstStyle/>
          <a:p>
            <a:endParaRPr lang="en-US"/>
          </a:p>
        </p:txBody>
      </p:sp>
      <p:graphicFrame>
        <p:nvGraphicFramePr>
          <p:cNvPr id="6" name="Content Placeholder 5">
            <a:extLst>
              <a:ext uri="{FF2B5EF4-FFF2-40B4-BE49-F238E27FC236}">
                <a16:creationId xmlns:a16="http://schemas.microsoft.com/office/drawing/2014/main" id="{752EAD76-C249-414C-B7A4-1B32CB0E3E64}"/>
              </a:ext>
            </a:extLst>
          </p:cNvPr>
          <p:cNvGraphicFramePr>
            <a:graphicFrameLocks noGrp="1"/>
          </p:cNvGraphicFramePr>
          <p:nvPr>
            <p:ph idx="1"/>
            <p:extLst>
              <p:ext uri="{D42A27DB-BD31-4B8C-83A1-F6EECF244321}">
                <p14:modId xmlns:p14="http://schemas.microsoft.com/office/powerpoint/2010/main" val="3421254918"/>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86105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8" name="Picture 4" descr="Paulin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12459" y="627994"/>
            <a:ext cx="2417379" cy="25103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Image result for lemony snicket and circular saw"/>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557415" y="654447"/>
            <a:ext cx="2438400" cy="2457450"/>
          </a:xfrm>
          <a:prstGeom prst="rect">
            <a:avLst/>
          </a:prstGeom>
          <a:noFill/>
          <a:ln>
            <a:noFill/>
          </a:ln>
        </p:spPr>
      </p:pic>
      <p:sp>
        <p:nvSpPr>
          <p:cNvPr id="2" name="Rectangle 1"/>
          <p:cNvSpPr/>
          <p:nvPr/>
        </p:nvSpPr>
        <p:spPr>
          <a:xfrm>
            <a:off x="1000767" y="3429000"/>
            <a:ext cx="7423385" cy="1938992"/>
          </a:xfrm>
          <a:prstGeom prst="rect">
            <a:avLst/>
          </a:prstGeom>
        </p:spPr>
        <p:txBody>
          <a:bodyPr wrap="square">
            <a:spAutoFit/>
          </a:bodyPr>
          <a:lstStyle/>
          <a:p>
            <a:r>
              <a:rPr lang="en-US" altLang="en-US" sz="2400" dirty="0"/>
              <a:t>Harm-looming model - fear increases as belief that danger is getting closer increases. </a:t>
            </a:r>
          </a:p>
          <a:p>
            <a:endParaRPr lang="en-US" altLang="en-US" sz="2400" dirty="0"/>
          </a:p>
          <a:p>
            <a:r>
              <a:rPr lang="en-US" altLang="en-US" sz="2400" dirty="0"/>
              <a:t>Self-efficacy theory - fear increases as belief that they have the ability to prevent harm decreases. </a:t>
            </a:r>
          </a:p>
        </p:txBody>
      </p:sp>
      <p:sp>
        <p:nvSpPr>
          <p:cNvPr id="3" name="Slide Number Placeholder 2">
            <a:extLst>
              <a:ext uri="{FF2B5EF4-FFF2-40B4-BE49-F238E27FC236}">
                <a16:creationId xmlns:a16="http://schemas.microsoft.com/office/drawing/2014/main" id="{6461AF83-A883-4160-9595-B9EBD561D1B7}"/>
              </a:ext>
            </a:extLst>
          </p:cNvPr>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1514933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1" name="Rectangle 3"/>
          <p:cNvSpPr>
            <a:spLocks noGrp="1" noChangeArrowheads="1"/>
          </p:cNvSpPr>
          <p:nvPr>
            <p:ph idx="1"/>
          </p:nvPr>
        </p:nvSpPr>
        <p:spPr>
          <a:xfrm>
            <a:off x="401781" y="358488"/>
            <a:ext cx="8340437" cy="4066308"/>
          </a:xfrm>
        </p:spPr>
        <p:txBody>
          <a:bodyPr>
            <a:noAutofit/>
          </a:bodyPr>
          <a:lstStyle/>
          <a:p>
            <a:pPr eaLnBrk="1" hangingPunct="1">
              <a:lnSpc>
                <a:spcPct val="90000"/>
              </a:lnSpc>
            </a:pPr>
            <a:r>
              <a:rPr lang="en-US" altLang="en-US" sz="1800" dirty="0"/>
              <a:t>Watched videos of tarantula</a:t>
            </a:r>
          </a:p>
          <a:p>
            <a:pPr eaLnBrk="1" hangingPunct="1">
              <a:lnSpc>
                <a:spcPct val="90000"/>
              </a:lnSpc>
            </a:pPr>
            <a:r>
              <a:rPr lang="en-US" altLang="en-US" sz="1800" dirty="0"/>
              <a:t>IV1: Looming</a:t>
            </a:r>
          </a:p>
          <a:p>
            <a:pPr lvl="1" eaLnBrk="1" hangingPunct="1">
              <a:lnSpc>
                <a:spcPct val="90000"/>
              </a:lnSpc>
            </a:pPr>
            <a:r>
              <a:rPr lang="en-US" altLang="en-US" sz="1800" b="1" dirty="0"/>
              <a:t>Close-Nearby </a:t>
            </a:r>
            <a:r>
              <a:rPr lang="en-US" altLang="en-US" sz="1800" dirty="0"/>
              <a:t>= moving quickly toward them</a:t>
            </a:r>
          </a:p>
          <a:p>
            <a:pPr lvl="1" eaLnBrk="1" hangingPunct="1">
              <a:lnSpc>
                <a:spcPct val="90000"/>
              </a:lnSpc>
            </a:pPr>
            <a:r>
              <a:rPr lang="en-US" altLang="en-US" sz="1800" b="1" dirty="0"/>
              <a:t>Far Away </a:t>
            </a:r>
            <a:r>
              <a:rPr lang="en-US" altLang="en-US" sz="1800" dirty="0"/>
              <a:t>= Still, or moved away</a:t>
            </a:r>
          </a:p>
          <a:p>
            <a:pPr marL="0" indent="0">
              <a:lnSpc>
                <a:spcPct val="90000"/>
              </a:lnSpc>
              <a:buNone/>
            </a:pPr>
            <a:endParaRPr lang="en-US" altLang="en-US" sz="1800" dirty="0"/>
          </a:p>
          <a:p>
            <a:pPr eaLnBrk="1" hangingPunct="1">
              <a:lnSpc>
                <a:spcPct val="90000"/>
              </a:lnSpc>
            </a:pPr>
            <a:r>
              <a:rPr lang="en-US" altLang="en-US" sz="1800" dirty="0"/>
              <a:t>IV2: Self-efficacy – imagine alone in room w/ spider on the floor…</a:t>
            </a:r>
          </a:p>
          <a:p>
            <a:pPr lvl="1" eaLnBrk="1" hangingPunct="1">
              <a:lnSpc>
                <a:spcPct val="90000"/>
              </a:lnSpc>
            </a:pPr>
            <a:endParaRPr lang="en-US" altLang="en-US" sz="1800" dirty="0"/>
          </a:p>
          <a:p>
            <a:pPr lvl="1" eaLnBrk="1" hangingPunct="1">
              <a:lnSpc>
                <a:spcPct val="90000"/>
              </a:lnSpc>
            </a:pPr>
            <a:r>
              <a:rPr lang="en-US" altLang="en-US" sz="1800" b="1" dirty="0"/>
              <a:t>Low SE</a:t>
            </a:r>
          </a:p>
          <a:p>
            <a:pPr lvl="1" eaLnBrk="1" hangingPunct="1">
              <a:lnSpc>
                <a:spcPct val="90000"/>
              </a:lnSpc>
            </a:pPr>
            <a:endParaRPr lang="en-US" altLang="en-US" sz="1800" dirty="0"/>
          </a:p>
          <a:p>
            <a:pPr marL="96012" lvl="1" indent="0">
              <a:lnSpc>
                <a:spcPct val="90000"/>
              </a:lnSpc>
              <a:buNone/>
            </a:pPr>
            <a:endParaRPr lang="en-US" altLang="en-US" sz="1800" dirty="0"/>
          </a:p>
          <a:p>
            <a:pPr marL="457200" lvl="1" indent="0" eaLnBrk="1" hangingPunct="1">
              <a:lnSpc>
                <a:spcPct val="90000"/>
              </a:lnSpc>
              <a:buNone/>
            </a:pPr>
            <a:endParaRPr lang="en-US" altLang="en-US" sz="1800" dirty="0"/>
          </a:p>
          <a:p>
            <a:pPr lvl="1" eaLnBrk="1" hangingPunct="1">
              <a:lnSpc>
                <a:spcPct val="90000"/>
              </a:lnSpc>
            </a:pPr>
            <a:r>
              <a:rPr lang="en-US" altLang="en-US" sz="1800" b="1" dirty="0"/>
              <a:t>High SE</a:t>
            </a:r>
          </a:p>
          <a:p>
            <a:pPr eaLnBrk="1" hangingPunct="1">
              <a:lnSpc>
                <a:spcPct val="90000"/>
              </a:lnSpc>
            </a:pPr>
            <a:endParaRPr lang="en-US" altLang="en-US" sz="1800" dirty="0"/>
          </a:p>
          <a:p>
            <a:pPr eaLnBrk="1" hangingPunct="1">
              <a:lnSpc>
                <a:spcPct val="90000"/>
              </a:lnSpc>
            </a:pPr>
            <a:endParaRPr lang="en-US" altLang="en-US" sz="1800" dirty="0"/>
          </a:p>
          <a:p>
            <a:pPr eaLnBrk="1" hangingPunct="1">
              <a:lnSpc>
                <a:spcPct val="90000"/>
              </a:lnSpc>
            </a:pPr>
            <a:endParaRPr lang="en-US" altLang="en-US" sz="1800" dirty="0"/>
          </a:p>
          <a:p>
            <a:pPr eaLnBrk="1" hangingPunct="1">
              <a:lnSpc>
                <a:spcPct val="90000"/>
              </a:lnSpc>
            </a:pPr>
            <a:r>
              <a:rPr lang="en-US" altLang="en-US" sz="1800" dirty="0"/>
              <a:t>DV – Self-rated fear on 6-point Likert scale</a:t>
            </a:r>
          </a:p>
        </p:txBody>
      </p:sp>
      <p:pic>
        <p:nvPicPr>
          <p:cNvPr id="2" name="Picture 1" descr="downloa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666" y="622734"/>
            <a:ext cx="990168" cy="990168"/>
          </a:xfrm>
          <a:prstGeom prst="rect">
            <a:avLst/>
          </a:prstGeom>
        </p:spPr>
      </p:pic>
      <p:pic>
        <p:nvPicPr>
          <p:cNvPr id="3" name="Picture 2" descr="Texas-brown-tarantula-on-the-street-in-texas-size-around-4-inches-leg-span.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59649" y="622734"/>
            <a:ext cx="1118754" cy="1118754"/>
          </a:xfrm>
          <a:prstGeom prst="rect">
            <a:avLst/>
          </a:prstGeom>
        </p:spPr>
      </p:pic>
      <p:pic>
        <p:nvPicPr>
          <p:cNvPr id="4" name="Picture 3" descr="downloa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74728" y="2133223"/>
            <a:ext cx="1414335" cy="1059386"/>
          </a:xfrm>
          <a:prstGeom prst="rect">
            <a:avLst/>
          </a:prstGeom>
        </p:spPr>
      </p:pic>
      <p:pic>
        <p:nvPicPr>
          <p:cNvPr id="6" name="Picture 5" descr="fab6f5efebf5c11a1db4d828b58c71825aa4fc75.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12446" y="2285311"/>
            <a:ext cx="1255663" cy="943840"/>
          </a:xfrm>
          <a:prstGeom prst="rect">
            <a:avLst/>
          </a:prstGeom>
        </p:spPr>
      </p:pic>
      <p:pic>
        <p:nvPicPr>
          <p:cNvPr id="7" name="Picture 6" descr="rolled-up-newspaper-2-12538477.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32522" y="2234270"/>
            <a:ext cx="1286741" cy="857291"/>
          </a:xfrm>
          <a:prstGeom prst="rect">
            <a:avLst/>
          </a:prstGeom>
        </p:spPr>
      </p:pic>
      <p:pic>
        <p:nvPicPr>
          <p:cNvPr id="9" name="Picture 8" descr="images.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84375" y="3429000"/>
            <a:ext cx="911803" cy="899699"/>
          </a:xfrm>
          <a:prstGeom prst="rect">
            <a:avLst/>
          </a:prstGeom>
        </p:spPr>
      </p:pic>
      <p:pic>
        <p:nvPicPr>
          <p:cNvPr id="10" name="Picture 9" descr="newspaper-rolled-up-as-a-weapon.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97669" y="3341382"/>
            <a:ext cx="1407459" cy="934641"/>
          </a:xfrm>
          <a:prstGeom prst="rect">
            <a:avLst/>
          </a:prstGeom>
        </p:spPr>
      </p:pic>
      <p:pic>
        <p:nvPicPr>
          <p:cNvPr id="12" name="Picture 11" descr="download.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306619" y="3388187"/>
            <a:ext cx="1388262" cy="865220"/>
          </a:xfrm>
          <a:prstGeom prst="rect">
            <a:avLst/>
          </a:prstGeom>
        </p:spPr>
      </p:pic>
      <p:pic>
        <p:nvPicPr>
          <p:cNvPr id="13" name="Picture 12" descr="download.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804322" y="2309715"/>
            <a:ext cx="1373084" cy="768927"/>
          </a:xfrm>
          <a:prstGeom prst="rect">
            <a:avLst/>
          </a:prstGeom>
        </p:spPr>
      </p:pic>
      <p:sp>
        <p:nvSpPr>
          <p:cNvPr id="5" name="Slide Number Placeholder 4">
            <a:extLst>
              <a:ext uri="{FF2B5EF4-FFF2-40B4-BE49-F238E27FC236}">
                <a16:creationId xmlns:a16="http://schemas.microsoft.com/office/drawing/2014/main" id="{ED369E6F-0E2E-433C-8932-DF10C362D12B}"/>
              </a:ext>
            </a:extLst>
          </p:cNvPr>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313877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1" presetClass="exit" presetSubtype="0" fill="hold" nodeType="clickEffect">
                                  <p:stCondLst>
                                    <p:cond delay="0"/>
                                  </p:stCondLst>
                                  <p:childTnLst>
                                    <p:anim calcmode="lin" valueType="num">
                                      <p:cBhvr>
                                        <p:cTn id="10" dur="1000"/>
                                        <p:tgtEl>
                                          <p:spTgt spid="3"/>
                                        </p:tgtEl>
                                        <p:attrNameLst>
                                          <p:attrName>ppt_w</p:attrName>
                                        </p:attrNameLst>
                                      </p:cBhvr>
                                      <p:tavLst>
                                        <p:tav tm="0">
                                          <p:val>
                                            <p:strVal val="ppt_w"/>
                                          </p:val>
                                        </p:tav>
                                        <p:tav tm="100000">
                                          <p:val>
                                            <p:fltVal val="0"/>
                                          </p:val>
                                        </p:tav>
                                      </p:tavLst>
                                    </p:anim>
                                    <p:anim calcmode="lin" valueType="num">
                                      <p:cBhvr>
                                        <p:cTn id="11" dur="1000"/>
                                        <p:tgtEl>
                                          <p:spTgt spid="3"/>
                                        </p:tgtEl>
                                        <p:attrNameLst>
                                          <p:attrName>ppt_h</p:attrName>
                                        </p:attrNameLst>
                                      </p:cBhvr>
                                      <p:tavLst>
                                        <p:tav tm="0">
                                          <p:val>
                                            <p:strVal val="ppt_h"/>
                                          </p:val>
                                        </p:tav>
                                        <p:tav tm="100000">
                                          <p:val>
                                            <p:fltVal val="0"/>
                                          </p:val>
                                        </p:tav>
                                      </p:tavLst>
                                    </p:anim>
                                    <p:anim calcmode="lin" valueType="num">
                                      <p:cBhvr>
                                        <p:cTn id="12" dur="1000"/>
                                        <p:tgtEl>
                                          <p:spTgt spid="3"/>
                                        </p:tgtEl>
                                        <p:attrNameLst>
                                          <p:attrName>style.rotation</p:attrName>
                                        </p:attrNameLst>
                                      </p:cBhvr>
                                      <p:tavLst>
                                        <p:tav tm="0">
                                          <p:val>
                                            <p:fltVal val="0"/>
                                          </p:val>
                                        </p:tav>
                                        <p:tav tm="100000">
                                          <p:val>
                                            <p:fltVal val="90"/>
                                          </p:val>
                                        </p:tav>
                                      </p:tavLst>
                                    </p:anim>
                                    <p:animEffect transition="out" filter="fade">
                                      <p:cBhvr>
                                        <p:cTn id="13" dur="1000"/>
                                        <p:tgtEl>
                                          <p:spTgt spid="3"/>
                                        </p:tgtEl>
                                      </p:cBhvr>
                                    </p:animEffect>
                                    <p:set>
                                      <p:cBhvr>
                                        <p:cTn id="14" dur="1" fill="hold">
                                          <p:stCondLst>
                                            <p:cond delay="999"/>
                                          </p:stCondLst>
                                        </p:cTn>
                                        <p:tgtEl>
                                          <p:spTgt spid="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7" name="Rectangle 37"/>
          <p:cNvSpPr>
            <a:spLocks noGrp="1" noChangeArrowheads="1"/>
          </p:cNvSpPr>
          <p:nvPr>
            <p:ph type="title"/>
          </p:nvPr>
        </p:nvSpPr>
        <p:spPr>
          <a:xfrm>
            <a:off x="993033" y="1023316"/>
            <a:ext cx="7239000" cy="479822"/>
          </a:xfrm>
          <a:noFill/>
        </p:spPr>
        <p:txBody>
          <a:bodyPr>
            <a:normAutofit fontScale="90000"/>
          </a:bodyPr>
          <a:lstStyle/>
          <a:p>
            <a:pPr eaLnBrk="1" hangingPunct="1"/>
            <a:r>
              <a:rPr lang="en-US" sz="2100" dirty="0"/>
              <a:t>The data </a:t>
            </a:r>
            <a:br>
              <a:rPr lang="en-US" sz="2100" dirty="0"/>
            </a:br>
            <a:r>
              <a:rPr lang="en-US" sz="2100" dirty="0"/>
              <a:t>(*consider diffs of .75 significant)</a:t>
            </a:r>
          </a:p>
        </p:txBody>
      </p:sp>
      <p:graphicFrame>
        <p:nvGraphicFramePr>
          <p:cNvPr id="318466" name="Group 2"/>
          <p:cNvGraphicFramePr>
            <a:graphicFrameLocks noGrp="1"/>
          </p:cNvGraphicFramePr>
          <p:nvPr>
            <p:ph type="tbl" idx="1"/>
            <p:extLst>
              <p:ext uri="{D42A27DB-BD31-4B8C-83A1-F6EECF244321}">
                <p14:modId xmlns:p14="http://schemas.microsoft.com/office/powerpoint/2010/main" val="1168032055"/>
              </p:ext>
            </p:extLst>
          </p:nvPr>
        </p:nvGraphicFramePr>
        <p:xfrm>
          <a:off x="2519466" y="2834620"/>
          <a:ext cx="4495800" cy="1885951"/>
        </p:xfrm>
        <a:graphic>
          <a:graphicData uri="http://schemas.openxmlformats.org/drawingml/2006/table">
            <a:tbl>
              <a:tblPr/>
              <a:tblGrid>
                <a:gridCol w="2247900">
                  <a:extLst>
                    <a:ext uri="{9D8B030D-6E8A-4147-A177-3AD203B41FA5}">
                      <a16:colId xmlns:a16="http://schemas.microsoft.com/office/drawing/2014/main" val="20000"/>
                    </a:ext>
                  </a:extLst>
                </a:gridCol>
                <a:gridCol w="2247900">
                  <a:extLst>
                    <a:ext uri="{9D8B030D-6E8A-4147-A177-3AD203B41FA5}">
                      <a16:colId xmlns:a16="http://schemas.microsoft.com/office/drawing/2014/main" val="20001"/>
                    </a:ext>
                  </a:extLst>
                </a:gridCol>
              </a:tblGrid>
              <a:tr h="95131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a:ln>
                            <a:noFill/>
                          </a:ln>
                          <a:solidFill>
                            <a:schemeClr val="tx1"/>
                          </a:solidFill>
                          <a:effectLst/>
                          <a:latin typeface="Arial" pitchFamily="34" charset="0"/>
                        </a:rPr>
                        <a:t>2.64</a:t>
                      </a:r>
                    </a:p>
                  </a:txBody>
                  <a:tcPr marT="34290" marB="3429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a:ln>
                            <a:noFill/>
                          </a:ln>
                          <a:solidFill>
                            <a:schemeClr val="tx1"/>
                          </a:solidFill>
                          <a:effectLst/>
                          <a:latin typeface="Arial" pitchFamily="34" charset="0"/>
                        </a:rPr>
                        <a:t>4.50</a:t>
                      </a:r>
                    </a:p>
                  </a:txBody>
                  <a:tcPr marT="34290" marB="3429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934641">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a:ln>
                            <a:noFill/>
                          </a:ln>
                          <a:solidFill>
                            <a:schemeClr val="tx1"/>
                          </a:solidFill>
                          <a:effectLst/>
                          <a:latin typeface="Arial" pitchFamily="34" charset="0"/>
                        </a:rPr>
                        <a:t>2.24</a:t>
                      </a:r>
                    </a:p>
                  </a:txBody>
                  <a:tcPr marT="34290" marB="3429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dirty="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dirty="0">
                          <a:ln>
                            <a:noFill/>
                          </a:ln>
                          <a:solidFill>
                            <a:schemeClr val="tx1"/>
                          </a:solidFill>
                          <a:effectLst/>
                          <a:latin typeface="Arial" pitchFamily="34" charset="0"/>
                        </a:rPr>
                        <a:t>2.73</a:t>
                      </a:r>
                    </a:p>
                  </a:txBody>
                  <a:tcPr marT="34290" marB="3429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bl>
          </a:graphicData>
        </a:graphic>
      </p:graphicFrame>
      <p:sp>
        <p:nvSpPr>
          <p:cNvPr id="71693" name="Text Box 13"/>
          <p:cNvSpPr txBox="1">
            <a:spLocks noChangeArrowheads="1"/>
          </p:cNvSpPr>
          <p:nvPr/>
        </p:nvSpPr>
        <p:spPr bwMode="auto">
          <a:xfrm>
            <a:off x="3876474" y="1841754"/>
            <a:ext cx="1981200" cy="36933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dirty="0">
                <a:solidFill>
                  <a:srgbClr val="292934"/>
                </a:solidFill>
                <a:latin typeface="Arial" charset="0"/>
                <a:ea typeface="ＭＳ Ｐゴシック" charset="0"/>
              </a:rPr>
              <a:t>Self-efficacy</a:t>
            </a:r>
            <a:endParaRPr lang="en-US" sz="2100" dirty="0">
              <a:solidFill>
                <a:srgbClr val="292934"/>
              </a:solidFill>
              <a:latin typeface="Arial" charset="0"/>
              <a:ea typeface="ＭＳ Ｐゴシック" charset="0"/>
            </a:endParaRPr>
          </a:p>
        </p:txBody>
      </p:sp>
      <p:sp>
        <p:nvSpPr>
          <p:cNvPr id="71694" name="Text Box 14"/>
          <p:cNvSpPr txBox="1">
            <a:spLocks noChangeArrowheads="1"/>
          </p:cNvSpPr>
          <p:nvPr/>
        </p:nvSpPr>
        <p:spPr bwMode="auto">
          <a:xfrm>
            <a:off x="3287951" y="2337127"/>
            <a:ext cx="914400" cy="30008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sz="1350" dirty="0">
                <a:solidFill>
                  <a:srgbClr val="3366FF"/>
                </a:solidFill>
                <a:latin typeface="Arial" charset="0"/>
                <a:ea typeface="ＭＳ Ｐゴシック" charset="0"/>
              </a:rPr>
              <a:t>High</a:t>
            </a:r>
          </a:p>
        </p:txBody>
      </p:sp>
      <p:sp>
        <p:nvSpPr>
          <p:cNvPr id="71695" name="Text Box 15"/>
          <p:cNvSpPr txBox="1">
            <a:spLocks noChangeArrowheads="1"/>
          </p:cNvSpPr>
          <p:nvPr/>
        </p:nvSpPr>
        <p:spPr bwMode="auto">
          <a:xfrm>
            <a:off x="1345676" y="3012918"/>
            <a:ext cx="1330053" cy="507831"/>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sz="1350" dirty="0">
                <a:solidFill>
                  <a:srgbClr val="3366FF"/>
                </a:solidFill>
                <a:latin typeface="Arial" charset="0"/>
                <a:ea typeface="ＭＳ Ｐゴシック" charset="0"/>
              </a:rPr>
              <a:t>Nearby-Toward</a:t>
            </a:r>
          </a:p>
        </p:txBody>
      </p:sp>
      <p:sp>
        <p:nvSpPr>
          <p:cNvPr id="71696" name="Text Box 16"/>
          <p:cNvSpPr txBox="1">
            <a:spLocks noChangeArrowheads="1"/>
          </p:cNvSpPr>
          <p:nvPr/>
        </p:nvSpPr>
        <p:spPr bwMode="auto">
          <a:xfrm>
            <a:off x="1353780" y="3998212"/>
            <a:ext cx="1165686" cy="30008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sz="1350" dirty="0">
                <a:solidFill>
                  <a:srgbClr val="3366FF"/>
                </a:solidFill>
                <a:latin typeface="Arial" charset="0"/>
                <a:ea typeface="ＭＳ Ｐゴシック" charset="0"/>
              </a:rPr>
              <a:t>Far-Away</a:t>
            </a:r>
          </a:p>
        </p:txBody>
      </p:sp>
      <p:sp>
        <p:nvSpPr>
          <p:cNvPr id="71697" name="Text Box 17"/>
          <p:cNvSpPr txBox="1">
            <a:spLocks noChangeArrowheads="1"/>
          </p:cNvSpPr>
          <p:nvPr/>
        </p:nvSpPr>
        <p:spPr bwMode="auto">
          <a:xfrm>
            <a:off x="5497751" y="2337127"/>
            <a:ext cx="914400" cy="30008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sz="1350">
                <a:solidFill>
                  <a:srgbClr val="3366FF"/>
                </a:solidFill>
                <a:latin typeface="Arial" charset="0"/>
                <a:ea typeface="ＭＳ Ｐゴシック" charset="0"/>
              </a:rPr>
              <a:t>Low</a:t>
            </a:r>
          </a:p>
        </p:txBody>
      </p:sp>
      <p:sp>
        <p:nvSpPr>
          <p:cNvPr id="71698" name="Text Box 18"/>
          <p:cNvSpPr txBox="1">
            <a:spLocks noChangeArrowheads="1"/>
          </p:cNvSpPr>
          <p:nvPr/>
        </p:nvSpPr>
        <p:spPr bwMode="auto">
          <a:xfrm rot="16200000">
            <a:off x="437694" y="3422838"/>
            <a:ext cx="1110680" cy="36933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dirty="0">
                <a:solidFill>
                  <a:srgbClr val="292934"/>
                </a:solidFill>
                <a:latin typeface="Arial" charset="0"/>
                <a:ea typeface="ＭＳ Ｐゴシック" charset="0"/>
              </a:rPr>
              <a:t>Looming</a:t>
            </a:r>
          </a:p>
        </p:txBody>
      </p:sp>
      <p:sp>
        <p:nvSpPr>
          <p:cNvPr id="2" name="Slide Number Placeholder 1">
            <a:extLst>
              <a:ext uri="{FF2B5EF4-FFF2-40B4-BE49-F238E27FC236}">
                <a16:creationId xmlns:a16="http://schemas.microsoft.com/office/drawing/2014/main" id="{46981B79-813A-47B0-9CCE-2BBB67D6A06B}"/>
              </a:ext>
            </a:extLst>
          </p:cNvPr>
          <p:cNvSpPr>
            <a:spLocks noGrp="1"/>
          </p:cNvSpPr>
          <p:nvPr>
            <p:ph type="sldNum" sz="quarter" idx="11"/>
          </p:nvPr>
        </p:nvSpPr>
        <p:spPr/>
        <p:txBody>
          <a:bodyPr/>
          <a:lstStyle/>
          <a:p>
            <a:fld id="{AD64EBAA-60AD-6D42-A49B-F8CAAC2993C4}" type="slidenum">
              <a:rPr lang="en-US" smtClean="0"/>
              <a:pPr/>
              <a:t>6</a:t>
            </a:fld>
            <a:endParaRPr lang="en-US"/>
          </a:p>
        </p:txBody>
      </p:sp>
    </p:spTree>
    <p:extLst>
      <p:ext uri="{BB962C8B-B14F-4D97-AF65-F5344CB8AC3E}">
        <p14:creationId xmlns:p14="http://schemas.microsoft.com/office/powerpoint/2010/main" val="798087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318466" name="Group 2"/>
          <p:cNvGraphicFramePr>
            <a:graphicFrameLocks noGrp="1"/>
          </p:cNvGraphicFramePr>
          <p:nvPr>
            <p:ph type="tbl" idx="1"/>
          </p:nvPr>
        </p:nvGraphicFramePr>
        <p:xfrm>
          <a:off x="1371600" y="2400307"/>
          <a:ext cx="4495800" cy="1885951"/>
        </p:xfrm>
        <a:graphic>
          <a:graphicData uri="http://schemas.openxmlformats.org/drawingml/2006/table">
            <a:tbl>
              <a:tblPr/>
              <a:tblGrid>
                <a:gridCol w="2247900">
                  <a:extLst>
                    <a:ext uri="{9D8B030D-6E8A-4147-A177-3AD203B41FA5}">
                      <a16:colId xmlns:a16="http://schemas.microsoft.com/office/drawing/2014/main" val="20000"/>
                    </a:ext>
                  </a:extLst>
                </a:gridCol>
                <a:gridCol w="2247900">
                  <a:extLst>
                    <a:ext uri="{9D8B030D-6E8A-4147-A177-3AD203B41FA5}">
                      <a16:colId xmlns:a16="http://schemas.microsoft.com/office/drawing/2014/main" val="20001"/>
                    </a:ext>
                  </a:extLst>
                </a:gridCol>
              </a:tblGrid>
              <a:tr h="95131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a:ln>
                            <a:noFill/>
                          </a:ln>
                          <a:solidFill>
                            <a:schemeClr val="tx1"/>
                          </a:solidFill>
                          <a:effectLst/>
                          <a:latin typeface="Arial" pitchFamily="34" charset="0"/>
                        </a:rPr>
                        <a:t>2.64</a:t>
                      </a:r>
                    </a:p>
                  </a:txBody>
                  <a:tcPr marT="34290" marB="3429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a:ln>
                            <a:noFill/>
                          </a:ln>
                          <a:solidFill>
                            <a:schemeClr val="tx1"/>
                          </a:solidFill>
                          <a:effectLst/>
                          <a:latin typeface="Arial" pitchFamily="34" charset="0"/>
                        </a:rPr>
                        <a:t>4.50</a:t>
                      </a:r>
                    </a:p>
                  </a:txBody>
                  <a:tcPr marT="34290" marB="3429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934641">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a:ln>
                            <a:noFill/>
                          </a:ln>
                          <a:solidFill>
                            <a:schemeClr val="tx1"/>
                          </a:solidFill>
                          <a:effectLst/>
                          <a:latin typeface="Arial" pitchFamily="34" charset="0"/>
                        </a:rPr>
                        <a:t>2.24</a:t>
                      </a:r>
                    </a:p>
                  </a:txBody>
                  <a:tcPr marT="34290" marB="3429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000" b="0" i="0" u="none" strike="noStrike" cap="none" normalizeH="0" baseline="0" dirty="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dirty="0">
                          <a:ln>
                            <a:noFill/>
                          </a:ln>
                          <a:solidFill>
                            <a:schemeClr val="tx1"/>
                          </a:solidFill>
                          <a:effectLst/>
                          <a:latin typeface="Arial" pitchFamily="34" charset="0"/>
                        </a:rPr>
                        <a:t>2.73</a:t>
                      </a:r>
                    </a:p>
                  </a:txBody>
                  <a:tcPr marT="34290" marB="3429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bl>
          </a:graphicData>
        </a:graphic>
      </p:graphicFrame>
      <p:sp>
        <p:nvSpPr>
          <p:cNvPr id="71693" name="Text Box 13"/>
          <p:cNvSpPr txBox="1">
            <a:spLocks noChangeArrowheads="1"/>
          </p:cNvSpPr>
          <p:nvPr/>
        </p:nvSpPr>
        <p:spPr bwMode="auto">
          <a:xfrm>
            <a:off x="2631333" y="1849867"/>
            <a:ext cx="1981200" cy="36933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dirty="0">
                <a:solidFill>
                  <a:srgbClr val="292934"/>
                </a:solidFill>
                <a:latin typeface="Arial" charset="0"/>
                <a:ea typeface="ＭＳ Ｐゴシック" charset="0"/>
              </a:rPr>
              <a:t>Self-efficacy</a:t>
            </a:r>
            <a:endParaRPr lang="en-US" sz="2100" dirty="0">
              <a:solidFill>
                <a:srgbClr val="292934"/>
              </a:solidFill>
              <a:latin typeface="Arial" charset="0"/>
              <a:ea typeface="ＭＳ Ｐゴシック" charset="0"/>
            </a:endParaRPr>
          </a:p>
        </p:txBody>
      </p:sp>
      <p:sp>
        <p:nvSpPr>
          <p:cNvPr id="71694" name="Text Box 14"/>
          <p:cNvSpPr txBox="1">
            <a:spLocks noChangeArrowheads="1"/>
          </p:cNvSpPr>
          <p:nvPr/>
        </p:nvSpPr>
        <p:spPr bwMode="auto">
          <a:xfrm>
            <a:off x="2062266" y="2061045"/>
            <a:ext cx="914400" cy="30008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sz="1350" dirty="0">
                <a:solidFill>
                  <a:srgbClr val="3366FF"/>
                </a:solidFill>
                <a:latin typeface="Arial" charset="0"/>
                <a:ea typeface="ＭＳ Ｐゴシック" charset="0"/>
              </a:rPr>
              <a:t>High</a:t>
            </a:r>
          </a:p>
        </p:txBody>
      </p:sp>
      <p:sp>
        <p:nvSpPr>
          <p:cNvPr id="71695" name="Text Box 15"/>
          <p:cNvSpPr txBox="1">
            <a:spLocks noChangeArrowheads="1"/>
          </p:cNvSpPr>
          <p:nvPr/>
        </p:nvSpPr>
        <p:spPr bwMode="auto">
          <a:xfrm>
            <a:off x="567463" y="2686057"/>
            <a:ext cx="770127" cy="30008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sz="1350" dirty="0">
                <a:solidFill>
                  <a:srgbClr val="3366FF"/>
                </a:solidFill>
                <a:latin typeface="Arial" charset="0"/>
                <a:ea typeface="ＭＳ Ｐゴシック" charset="0"/>
              </a:rPr>
              <a:t>Nearby</a:t>
            </a:r>
          </a:p>
        </p:txBody>
      </p:sp>
      <p:sp>
        <p:nvSpPr>
          <p:cNvPr id="71696" name="Text Box 16"/>
          <p:cNvSpPr txBox="1">
            <a:spLocks noChangeArrowheads="1"/>
          </p:cNvSpPr>
          <p:nvPr/>
        </p:nvSpPr>
        <p:spPr bwMode="auto">
          <a:xfrm>
            <a:off x="750663" y="3677865"/>
            <a:ext cx="465328" cy="30008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sz="1350" dirty="0">
                <a:solidFill>
                  <a:srgbClr val="3366FF"/>
                </a:solidFill>
                <a:latin typeface="Arial" charset="0"/>
                <a:ea typeface="ＭＳ Ｐゴシック" charset="0"/>
              </a:rPr>
              <a:t>Far</a:t>
            </a:r>
          </a:p>
        </p:txBody>
      </p:sp>
      <p:sp>
        <p:nvSpPr>
          <p:cNvPr id="71697" name="Text Box 17"/>
          <p:cNvSpPr txBox="1">
            <a:spLocks noChangeArrowheads="1"/>
          </p:cNvSpPr>
          <p:nvPr/>
        </p:nvSpPr>
        <p:spPr bwMode="auto">
          <a:xfrm>
            <a:off x="4272066" y="2061045"/>
            <a:ext cx="914400" cy="30008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sz="1350">
                <a:solidFill>
                  <a:srgbClr val="3366FF"/>
                </a:solidFill>
                <a:latin typeface="Arial" charset="0"/>
                <a:ea typeface="ＭＳ Ｐゴシック" charset="0"/>
              </a:rPr>
              <a:t>Low</a:t>
            </a:r>
          </a:p>
        </p:txBody>
      </p:sp>
      <p:sp>
        <p:nvSpPr>
          <p:cNvPr id="71698" name="Text Box 18"/>
          <p:cNvSpPr txBox="1">
            <a:spLocks noChangeArrowheads="1"/>
          </p:cNvSpPr>
          <p:nvPr/>
        </p:nvSpPr>
        <p:spPr bwMode="auto">
          <a:xfrm rot="16200000">
            <a:off x="-145965" y="3082168"/>
            <a:ext cx="1110680" cy="36933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dirty="0">
                <a:solidFill>
                  <a:srgbClr val="292934"/>
                </a:solidFill>
                <a:latin typeface="Arial" charset="0"/>
                <a:ea typeface="ＭＳ Ｐゴシック" charset="0"/>
              </a:rPr>
              <a:t>Looming</a:t>
            </a:r>
          </a:p>
        </p:txBody>
      </p:sp>
      <p:sp>
        <p:nvSpPr>
          <p:cNvPr id="71703" name="Text Box 23"/>
          <p:cNvSpPr txBox="1">
            <a:spLocks noChangeArrowheads="1"/>
          </p:cNvSpPr>
          <p:nvPr/>
        </p:nvSpPr>
        <p:spPr bwMode="auto">
          <a:xfrm>
            <a:off x="1905000" y="4800600"/>
            <a:ext cx="1066800" cy="36933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dirty="0">
                <a:solidFill>
                  <a:srgbClr val="292934"/>
                </a:solidFill>
                <a:latin typeface="Arial" charset="0"/>
                <a:ea typeface="ＭＳ Ｐゴシック" charset="0"/>
              </a:rPr>
              <a:t>2.44</a:t>
            </a:r>
          </a:p>
        </p:txBody>
      </p:sp>
      <p:sp>
        <p:nvSpPr>
          <p:cNvPr id="71704" name="Text Box 24"/>
          <p:cNvSpPr txBox="1">
            <a:spLocks noChangeArrowheads="1"/>
          </p:cNvSpPr>
          <p:nvPr/>
        </p:nvSpPr>
        <p:spPr bwMode="auto">
          <a:xfrm>
            <a:off x="4267200" y="4743450"/>
            <a:ext cx="1066800" cy="36933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a:solidFill>
                  <a:srgbClr val="292934"/>
                </a:solidFill>
                <a:latin typeface="Arial" charset="0"/>
                <a:ea typeface="ＭＳ Ｐゴシック" charset="0"/>
              </a:rPr>
              <a:t>3.61</a:t>
            </a:r>
          </a:p>
        </p:txBody>
      </p:sp>
      <p:sp>
        <p:nvSpPr>
          <p:cNvPr id="71705" name="Text Box 25"/>
          <p:cNvSpPr txBox="1">
            <a:spLocks noChangeArrowheads="1"/>
          </p:cNvSpPr>
          <p:nvPr/>
        </p:nvSpPr>
        <p:spPr bwMode="auto">
          <a:xfrm>
            <a:off x="31626" y="4572002"/>
            <a:ext cx="1828800" cy="1200329"/>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i="1" dirty="0">
                <a:solidFill>
                  <a:srgbClr val="292934"/>
                </a:solidFill>
                <a:latin typeface="Arial" charset="0"/>
                <a:ea typeface="ＭＳ Ｐゴシック" charset="0"/>
              </a:rPr>
              <a:t>Marginal </a:t>
            </a:r>
            <a:r>
              <a:rPr lang="en-US" dirty="0">
                <a:solidFill>
                  <a:srgbClr val="292934"/>
                </a:solidFill>
                <a:latin typeface="Arial" charset="0"/>
                <a:ea typeface="ＭＳ Ｐゴシック" charset="0"/>
              </a:rPr>
              <a:t>means: main effect of self-efficacy</a:t>
            </a:r>
          </a:p>
        </p:txBody>
      </p:sp>
      <p:sp>
        <p:nvSpPr>
          <p:cNvPr id="71710" name="Text Box 30"/>
          <p:cNvSpPr txBox="1">
            <a:spLocks noChangeArrowheads="1"/>
          </p:cNvSpPr>
          <p:nvPr/>
        </p:nvSpPr>
        <p:spPr bwMode="auto">
          <a:xfrm>
            <a:off x="6781800" y="2800350"/>
            <a:ext cx="1066800" cy="36933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a:solidFill>
                  <a:srgbClr val="292934"/>
                </a:solidFill>
                <a:latin typeface="Arial" charset="0"/>
                <a:ea typeface="ＭＳ Ｐゴシック" charset="0"/>
              </a:rPr>
              <a:t>3.57</a:t>
            </a:r>
          </a:p>
        </p:txBody>
      </p:sp>
      <p:sp>
        <p:nvSpPr>
          <p:cNvPr id="71711" name="Text Box 31"/>
          <p:cNvSpPr txBox="1">
            <a:spLocks noChangeArrowheads="1"/>
          </p:cNvSpPr>
          <p:nvPr/>
        </p:nvSpPr>
        <p:spPr bwMode="auto">
          <a:xfrm>
            <a:off x="6781800" y="3714750"/>
            <a:ext cx="1066800" cy="369332"/>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a:solidFill>
                  <a:srgbClr val="292934"/>
                </a:solidFill>
                <a:latin typeface="Arial" charset="0"/>
                <a:ea typeface="ＭＳ Ｐゴシック" charset="0"/>
              </a:rPr>
              <a:t>2.48</a:t>
            </a:r>
          </a:p>
        </p:txBody>
      </p:sp>
      <p:sp>
        <p:nvSpPr>
          <p:cNvPr id="71712" name="Text Box 32"/>
          <p:cNvSpPr txBox="1">
            <a:spLocks noChangeArrowheads="1"/>
          </p:cNvSpPr>
          <p:nvPr/>
        </p:nvSpPr>
        <p:spPr bwMode="auto">
          <a:xfrm>
            <a:off x="6248400" y="1714501"/>
            <a:ext cx="1981200" cy="923330"/>
          </a:xfrm>
          <a:prstGeom prst="rect">
            <a:avLst/>
          </a:prstGeom>
          <a:noFill/>
          <a:ln w="12700">
            <a:noFill/>
            <a:miter lim="800000"/>
            <a:headEnd type="none" w="sm" len="sm"/>
            <a:tailEnd type="none" w="sm" len="sm"/>
          </a:ln>
        </p:spPr>
        <p:txBody>
          <a:bodyPr>
            <a:spAutoFit/>
          </a:bodyPr>
          <a:lstStyle/>
          <a:p>
            <a:pPr defTabSz="685800" fontAlgn="base">
              <a:spcBef>
                <a:spcPct val="50000"/>
              </a:spcBef>
              <a:spcAft>
                <a:spcPct val="0"/>
              </a:spcAft>
              <a:defRPr/>
            </a:pPr>
            <a:r>
              <a:rPr lang="en-US" i="1" dirty="0">
                <a:solidFill>
                  <a:srgbClr val="292934"/>
                </a:solidFill>
                <a:latin typeface="Arial" charset="0"/>
                <a:ea typeface="ＭＳ Ｐゴシック" charset="0"/>
              </a:rPr>
              <a:t>Marginal </a:t>
            </a:r>
            <a:r>
              <a:rPr lang="en-US" dirty="0">
                <a:solidFill>
                  <a:srgbClr val="292934"/>
                </a:solidFill>
                <a:latin typeface="Arial" charset="0"/>
                <a:ea typeface="ＭＳ Ｐゴシック" charset="0"/>
              </a:rPr>
              <a:t>means: main effect of looming</a:t>
            </a:r>
          </a:p>
        </p:txBody>
      </p:sp>
      <p:sp>
        <p:nvSpPr>
          <p:cNvPr id="71713" name="AutoShape 33"/>
          <p:cNvSpPr>
            <a:spLocks/>
          </p:cNvSpPr>
          <p:nvPr/>
        </p:nvSpPr>
        <p:spPr bwMode="auto">
          <a:xfrm rot="-5400000">
            <a:off x="3216473" y="3927277"/>
            <a:ext cx="425054" cy="2743200"/>
          </a:xfrm>
          <a:prstGeom prst="leftBrace">
            <a:avLst>
              <a:gd name="adj1" fmla="val 40336"/>
              <a:gd name="adj2" fmla="val 50000"/>
            </a:avLst>
          </a:prstGeom>
          <a:noFill/>
          <a:ln w="38100">
            <a:solidFill>
              <a:srgbClr val="FF0000"/>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71714" name="Text Box 34"/>
          <p:cNvSpPr txBox="1">
            <a:spLocks noChangeArrowheads="1"/>
          </p:cNvSpPr>
          <p:nvPr/>
        </p:nvSpPr>
        <p:spPr bwMode="auto">
          <a:xfrm>
            <a:off x="2057400" y="5543557"/>
            <a:ext cx="4800600" cy="36933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b="1" dirty="0">
                <a:solidFill>
                  <a:srgbClr val="FF0000"/>
                </a:solidFill>
                <a:latin typeface="Arial" charset="0"/>
                <a:ea typeface="ＭＳ Ｐゴシック" charset="0"/>
              </a:rPr>
              <a:t>Main Effect for Self-Efficacy</a:t>
            </a:r>
          </a:p>
        </p:txBody>
      </p:sp>
      <p:sp>
        <p:nvSpPr>
          <p:cNvPr id="71715" name="AutoShape 35"/>
          <p:cNvSpPr>
            <a:spLocks/>
          </p:cNvSpPr>
          <p:nvPr/>
        </p:nvSpPr>
        <p:spPr bwMode="auto">
          <a:xfrm rot="10800000">
            <a:off x="7543800" y="2857500"/>
            <a:ext cx="457200" cy="1085850"/>
          </a:xfrm>
          <a:prstGeom prst="leftBrace">
            <a:avLst>
              <a:gd name="adj1" fmla="val 26389"/>
              <a:gd name="adj2" fmla="val 50000"/>
            </a:avLst>
          </a:prstGeom>
          <a:noFill/>
          <a:ln w="38100">
            <a:solidFill>
              <a:srgbClr val="FF0000"/>
            </a:solidFill>
            <a:round/>
            <a:headEnd type="none" w="sm" len="sm"/>
            <a:tailEnd type="none" w="sm" len="sm"/>
          </a:ln>
        </p:spPr>
        <p:txBody>
          <a:bodyPr wrap="none" anchor="ctr"/>
          <a:lstStyle/>
          <a:p>
            <a:pPr defTabSz="685800" fontAlgn="base">
              <a:spcBef>
                <a:spcPct val="0"/>
              </a:spcBef>
              <a:spcAft>
                <a:spcPct val="0"/>
              </a:spcAft>
              <a:defRPr/>
            </a:pPr>
            <a:endParaRPr lang="en-US">
              <a:solidFill>
                <a:srgbClr val="292934"/>
              </a:solidFill>
              <a:latin typeface="Arial" charset="0"/>
              <a:ea typeface="ＭＳ Ｐゴシック" charset="0"/>
            </a:endParaRPr>
          </a:p>
        </p:txBody>
      </p:sp>
      <p:sp>
        <p:nvSpPr>
          <p:cNvPr id="71716" name="Text Box 36"/>
          <p:cNvSpPr txBox="1">
            <a:spLocks noChangeArrowheads="1"/>
          </p:cNvSpPr>
          <p:nvPr/>
        </p:nvSpPr>
        <p:spPr bwMode="auto">
          <a:xfrm rot="5400000">
            <a:off x="7126937" y="3415786"/>
            <a:ext cx="2971801" cy="369332"/>
          </a:xfrm>
          <a:prstGeom prst="rect">
            <a:avLst/>
          </a:prstGeom>
          <a:noFill/>
          <a:ln w="12700">
            <a:noFill/>
            <a:miter lim="800000"/>
            <a:headEnd type="none" w="sm" len="sm"/>
            <a:tailEnd type="none" w="sm" len="sm"/>
          </a:ln>
        </p:spPr>
        <p:txBody>
          <a:bodyPr wrap="square">
            <a:spAutoFit/>
          </a:bodyPr>
          <a:lstStyle/>
          <a:p>
            <a:pPr defTabSz="685800" fontAlgn="base">
              <a:spcBef>
                <a:spcPct val="50000"/>
              </a:spcBef>
              <a:spcAft>
                <a:spcPct val="0"/>
              </a:spcAft>
              <a:defRPr/>
            </a:pPr>
            <a:r>
              <a:rPr lang="en-US" b="1" dirty="0">
                <a:solidFill>
                  <a:srgbClr val="FF0000"/>
                </a:solidFill>
                <a:latin typeface="Arial" charset="0"/>
                <a:ea typeface="ＭＳ Ｐゴシック" charset="0"/>
              </a:rPr>
              <a:t>Main Effect for Looming</a:t>
            </a:r>
          </a:p>
        </p:txBody>
      </p:sp>
      <p:sp>
        <p:nvSpPr>
          <p:cNvPr id="2" name="Slide Number Placeholder 1">
            <a:extLst>
              <a:ext uri="{FF2B5EF4-FFF2-40B4-BE49-F238E27FC236}">
                <a16:creationId xmlns:a16="http://schemas.microsoft.com/office/drawing/2014/main" id="{46981B79-813A-47B0-9CCE-2BBB67D6A06B}"/>
              </a:ext>
            </a:extLst>
          </p:cNvPr>
          <p:cNvSpPr>
            <a:spLocks noGrp="1"/>
          </p:cNvSpPr>
          <p:nvPr>
            <p:ph type="sldNum" sz="quarter" idx="11"/>
          </p:nvPr>
        </p:nvSpPr>
        <p:spPr/>
        <p:txBody>
          <a:bodyPr/>
          <a:lstStyle/>
          <a:p>
            <a:fld id="{AD64EBAA-60AD-6D42-A49B-F8CAAC2993C4}" type="slidenum">
              <a:rPr lang="en-US" smtClean="0"/>
              <a:pPr/>
              <a:t>7</a:t>
            </a:fld>
            <a:endParaRPr lang="en-US"/>
          </a:p>
        </p:txBody>
      </p:sp>
      <p:sp>
        <p:nvSpPr>
          <p:cNvPr id="22" name="Rectangle 37">
            <a:extLst>
              <a:ext uri="{FF2B5EF4-FFF2-40B4-BE49-F238E27FC236}">
                <a16:creationId xmlns:a16="http://schemas.microsoft.com/office/drawing/2014/main" id="{2E91F288-06B9-495F-BBB5-B781981D3DDA}"/>
              </a:ext>
            </a:extLst>
          </p:cNvPr>
          <p:cNvSpPr txBox="1">
            <a:spLocks noChangeArrowheads="1"/>
          </p:cNvSpPr>
          <p:nvPr/>
        </p:nvSpPr>
        <p:spPr>
          <a:xfrm>
            <a:off x="993033" y="1023316"/>
            <a:ext cx="7239000" cy="479822"/>
          </a:xfrm>
          <a:prstGeom prst="rect">
            <a:avLst/>
          </a:prstGeom>
          <a:noFill/>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100"/>
              <a:t>The data </a:t>
            </a:r>
            <a:br>
              <a:rPr lang="en-US" sz="2100"/>
            </a:br>
            <a:r>
              <a:rPr lang="en-US" sz="2100"/>
              <a:t>(*consider diffs of .75 significant)</a:t>
            </a:r>
            <a:endParaRPr lang="en-US" sz="2100" dirty="0"/>
          </a:p>
        </p:txBody>
      </p:sp>
    </p:spTree>
    <p:extLst>
      <p:ext uri="{BB962C8B-B14F-4D97-AF65-F5344CB8AC3E}">
        <p14:creationId xmlns:p14="http://schemas.microsoft.com/office/powerpoint/2010/main" val="1205852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7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17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70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170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7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7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3" grpId="0"/>
      <p:bldP spid="71704" grpId="0"/>
      <p:bldP spid="71710" grpId="0"/>
      <p:bldP spid="71711" grpId="0"/>
      <p:bldP spid="71712" grpId="0"/>
      <p:bldP spid="71713" grpId="0" animBg="1"/>
      <p:bldP spid="71714" grpId="0"/>
      <p:bldP spid="71715" grpId="0" animBg="1"/>
      <p:bldP spid="717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457200" y="948928"/>
            <a:ext cx="8001000" cy="708422"/>
          </a:xfrm>
        </p:spPr>
        <p:txBody>
          <a:bodyPr/>
          <a:lstStyle/>
          <a:p>
            <a:r>
              <a:rPr lang="en-US" sz="2400" dirty="0">
                <a:latin typeface="Calibri" charset="0"/>
                <a:ea typeface="ＭＳ Ｐゴシック" charset="0"/>
              </a:rPr>
              <a:t>SPSS output example of our 2 x 2 matrix</a:t>
            </a:r>
          </a:p>
        </p:txBody>
      </p:sp>
      <p:pic>
        <p:nvPicPr>
          <p:cNvPr id="3" name="Picture 2" descr="Screen Shot 2015-03-26 at 9.15.28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434" y="2128287"/>
            <a:ext cx="8332364" cy="3027372"/>
          </a:xfrm>
          <a:prstGeom prst="rect">
            <a:avLst/>
          </a:prstGeom>
        </p:spPr>
      </p:pic>
      <p:sp>
        <p:nvSpPr>
          <p:cNvPr id="2" name="Slide Number Placeholder 1">
            <a:extLst>
              <a:ext uri="{FF2B5EF4-FFF2-40B4-BE49-F238E27FC236}">
                <a16:creationId xmlns:a16="http://schemas.microsoft.com/office/drawing/2014/main" id="{1248DB55-0B2B-4264-8EEC-B6361E1EBD99}"/>
              </a:ext>
            </a:extLst>
          </p:cNvPr>
          <p:cNvSpPr>
            <a:spLocks noGrp="1"/>
          </p:cNvSpPr>
          <p:nvPr>
            <p:ph type="sldNum" sz="quarter" idx="11"/>
          </p:nvPr>
        </p:nvSpPr>
        <p:spPr/>
        <p:txBody>
          <a:bodyPr/>
          <a:lstStyle/>
          <a:p>
            <a:fld id="{AD64EBAA-60AD-6D42-A49B-F8CAAC2993C4}" type="slidenum">
              <a:rPr lang="en-US" smtClean="0"/>
              <a:pPr/>
              <a:t>8</a:t>
            </a:fld>
            <a:endParaRPr lang="en-US"/>
          </a:p>
        </p:txBody>
      </p:sp>
      <p:sp>
        <p:nvSpPr>
          <p:cNvPr id="4" name="Oval 3">
            <a:extLst>
              <a:ext uri="{FF2B5EF4-FFF2-40B4-BE49-F238E27FC236}">
                <a16:creationId xmlns:a16="http://schemas.microsoft.com/office/drawing/2014/main" id="{2B380DBB-6ADA-4B61-9DA7-C5EF01C5EC27}"/>
              </a:ext>
            </a:extLst>
          </p:cNvPr>
          <p:cNvSpPr/>
          <p:nvPr/>
        </p:nvSpPr>
        <p:spPr>
          <a:xfrm>
            <a:off x="4941651" y="3501957"/>
            <a:ext cx="778213" cy="233464"/>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64897B4F-387F-41B4-B779-580CF9777B8E}"/>
              </a:ext>
            </a:extLst>
          </p:cNvPr>
          <p:cNvSpPr/>
          <p:nvPr/>
        </p:nvSpPr>
        <p:spPr>
          <a:xfrm>
            <a:off x="4941650" y="4122051"/>
            <a:ext cx="778213" cy="233464"/>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EF3740CB-6074-47CD-BAD5-07CCDF59C453}"/>
              </a:ext>
            </a:extLst>
          </p:cNvPr>
          <p:cNvSpPr/>
          <p:nvPr/>
        </p:nvSpPr>
        <p:spPr>
          <a:xfrm>
            <a:off x="4844374" y="4355515"/>
            <a:ext cx="972766" cy="470937"/>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37">
            <a:extLst>
              <a:ext uri="{FF2B5EF4-FFF2-40B4-BE49-F238E27FC236}">
                <a16:creationId xmlns:a16="http://schemas.microsoft.com/office/drawing/2014/main" id="{28FAD08C-849A-4997-A63A-30989E8C0E02}"/>
              </a:ext>
            </a:extLst>
          </p:cNvPr>
          <p:cNvSpPr txBox="1">
            <a:spLocks noChangeArrowheads="1"/>
          </p:cNvSpPr>
          <p:nvPr/>
        </p:nvSpPr>
        <p:spPr>
          <a:xfrm>
            <a:off x="838200" y="433039"/>
            <a:ext cx="7239000" cy="479822"/>
          </a:xfrm>
          <a:prstGeom prst="rect">
            <a:avLst/>
          </a:prstGeom>
          <a:noFill/>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100"/>
              <a:t>The data </a:t>
            </a:r>
            <a:br>
              <a:rPr lang="en-US" sz="2100"/>
            </a:br>
            <a:r>
              <a:rPr lang="en-US" sz="2100"/>
              <a:t>(*consider diffs of .75 significant)</a:t>
            </a:r>
            <a:endParaRPr lang="en-US" sz="2100" dirty="0"/>
          </a:p>
        </p:txBody>
      </p:sp>
    </p:spTree>
    <p:extLst>
      <p:ext uri="{BB962C8B-B14F-4D97-AF65-F5344CB8AC3E}">
        <p14:creationId xmlns:p14="http://schemas.microsoft.com/office/powerpoint/2010/main" val="785691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350" y="1522716"/>
            <a:ext cx="6671450" cy="4193504"/>
          </a:xfrm>
        </p:spPr>
        <p:txBody>
          <a:bodyPr>
            <a:normAutofit/>
          </a:bodyPr>
          <a:lstStyle/>
          <a:p>
            <a:pPr marL="0" indent="0">
              <a:lnSpc>
                <a:spcPct val="120000"/>
              </a:lnSpc>
              <a:spcBef>
                <a:spcPts val="150"/>
              </a:spcBef>
              <a:spcAft>
                <a:spcPts val="450"/>
              </a:spcAft>
              <a:buNone/>
            </a:pPr>
            <a:r>
              <a:rPr lang="en-US" dirty="0">
                <a:solidFill>
                  <a:srgbClr val="B82123"/>
                </a:solidFill>
                <a:latin typeface="Chalkboard"/>
                <a:ea typeface="ＭＳ Ｐゴシック" charset="0"/>
                <a:cs typeface="Chalkboard"/>
              </a:rPr>
              <a:t>There was a main effect for </a:t>
            </a:r>
            <a:r>
              <a:rPr lang="en-US" u="sng" dirty="0">
                <a:solidFill>
                  <a:srgbClr val="B82123"/>
                </a:solidFill>
                <a:latin typeface="Chalkboard"/>
                <a:ea typeface="ＭＳ Ｐゴシック" charset="0"/>
                <a:cs typeface="Chalkboard"/>
              </a:rPr>
              <a:t>looming</a:t>
            </a:r>
            <a:endParaRPr lang="en-US" sz="1650" dirty="0"/>
          </a:p>
        </p:txBody>
      </p:sp>
      <p:sp>
        <p:nvSpPr>
          <p:cNvPr id="23" name="TextBox 22"/>
          <p:cNvSpPr txBox="1"/>
          <p:nvPr/>
        </p:nvSpPr>
        <p:spPr>
          <a:xfrm>
            <a:off x="1066800" y="2457452"/>
            <a:ext cx="6477000" cy="1697068"/>
          </a:xfrm>
          <a:prstGeom prst="rect">
            <a:avLst/>
          </a:prstGeom>
          <a:noFill/>
        </p:spPr>
        <p:txBody>
          <a:bodyPr wrap="square" rtlCol="0">
            <a:spAutoFit/>
          </a:bodyPr>
          <a:lstStyle/>
          <a:p>
            <a:pPr defTabSz="685800" fontAlgn="base">
              <a:lnSpc>
                <a:spcPct val="110000"/>
              </a:lnSpc>
              <a:spcBef>
                <a:spcPct val="0"/>
              </a:spcBef>
              <a:spcAft>
                <a:spcPct val="0"/>
              </a:spcAft>
              <a:defRPr/>
            </a:pPr>
            <a:endParaRPr lang="en-US" sz="2400" dirty="0">
              <a:solidFill>
                <a:srgbClr val="B82123"/>
              </a:solidFill>
              <a:latin typeface="Chalkboard"/>
              <a:cs typeface="Chalkboard"/>
            </a:endParaRPr>
          </a:p>
          <a:p>
            <a:pPr defTabSz="685800" fontAlgn="base">
              <a:lnSpc>
                <a:spcPct val="110000"/>
              </a:lnSpc>
              <a:spcBef>
                <a:spcPct val="0"/>
              </a:spcBef>
              <a:spcAft>
                <a:spcPct val="0"/>
              </a:spcAft>
              <a:defRPr/>
            </a:pPr>
            <a:r>
              <a:rPr lang="en-US" sz="2400" dirty="0">
                <a:solidFill>
                  <a:srgbClr val="B82123"/>
                </a:solidFill>
                <a:latin typeface="Chalkboard"/>
                <a:cs typeface="Chalkboard"/>
              </a:rPr>
              <a:t>Participants </a:t>
            </a:r>
            <a:r>
              <a:rPr lang="en-US" sz="2400" dirty="0">
                <a:solidFill>
                  <a:srgbClr val="B82123"/>
                </a:solidFill>
                <a:latin typeface="Chalkboard"/>
                <a:ea typeface="ＭＳ Ｐゴシック" charset="0"/>
                <a:cs typeface="Chalkboard"/>
              </a:rPr>
              <a:t>expressed more fear when the spider loomed nearby than when the</a:t>
            </a:r>
            <a:r>
              <a:rPr lang="en-US" sz="2400" dirty="0">
                <a:solidFill>
                  <a:srgbClr val="B82123"/>
                </a:solidFill>
                <a:latin typeface="Chalkboard"/>
                <a:cs typeface="Chalkboard"/>
              </a:rPr>
              <a:t> spider was far away.</a:t>
            </a:r>
            <a:endParaRPr lang="en-US" sz="2400" dirty="0">
              <a:solidFill>
                <a:srgbClr val="B82123"/>
              </a:solidFill>
              <a:latin typeface="Chalkboard"/>
              <a:ea typeface="ＭＳ Ｐゴシック" charset="0"/>
              <a:cs typeface="Chalkboard"/>
            </a:endParaRPr>
          </a:p>
        </p:txBody>
      </p:sp>
      <p:sp>
        <p:nvSpPr>
          <p:cNvPr id="4" name="Slide Number Placeholder 3">
            <a:extLst>
              <a:ext uri="{FF2B5EF4-FFF2-40B4-BE49-F238E27FC236}">
                <a16:creationId xmlns:a16="http://schemas.microsoft.com/office/drawing/2014/main" id="{852F6D40-D2D8-4F37-B790-1DF4602E5817}"/>
              </a:ext>
            </a:extLst>
          </p:cNvPr>
          <p:cNvSpPr>
            <a:spLocks noGrp="1"/>
          </p:cNvSpPr>
          <p:nvPr>
            <p:ph type="sldNum" sz="quarter" idx="12"/>
          </p:nvPr>
        </p:nvSpPr>
        <p:spPr/>
        <p:txBody>
          <a:bodyPr/>
          <a:lstStyle/>
          <a:p>
            <a:fld id="{4FAB73BC-B049-4115-A692-8D63A059BFB8}" type="slidenum">
              <a:rPr lang="en-US" smtClean="0"/>
              <a:t>9</a:t>
            </a:fld>
            <a:endParaRPr lang="en-US" dirty="0"/>
          </a:p>
        </p:txBody>
      </p:sp>
      <p:sp>
        <p:nvSpPr>
          <p:cNvPr id="9" name="Rectangle 37">
            <a:extLst>
              <a:ext uri="{FF2B5EF4-FFF2-40B4-BE49-F238E27FC236}">
                <a16:creationId xmlns:a16="http://schemas.microsoft.com/office/drawing/2014/main" id="{F2DF8DA0-3186-46CC-8F00-D500F79BEFC1}"/>
              </a:ext>
            </a:extLst>
          </p:cNvPr>
          <p:cNvSpPr>
            <a:spLocks noGrp="1" noChangeArrowheads="1"/>
          </p:cNvSpPr>
          <p:nvPr>
            <p:ph type="title"/>
          </p:nvPr>
        </p:nvSpPr>
        <p:spPr>
          <a:xfrm>
            <a:off x="769297" y="594044"/>
            <a:ext cx="7239000" cy="479822"/>
          </a:xfrm>
          <a:noFill/>
        </p:spPr>
        <p:txBody>
          <a:bodyPr>
            <a:normAutofit/>
          </a:bodyPr>
          <a:lstStyle/>
          <a:p>
            <a:pPr eaLnBrk="1" hangingPunct="1"/>
            <a:r>
              <a:rPr lang="en-US" sz="2100" dirty="0"/>
              <a:t>So, was there a ME for looming?</a:t>
            </a:r>
          </a:p>
        </p:txBody>
      </p:sp>
    </p:spTree>
    <p:extLst>
      <p:ext uri="{BB962C8B-B14F-4D97-AF65-F5344CB8AC3E}">
        <p14:creationId xmlns:p14="http://schemas.microsoft.com/office/powerpoint/2010/main" val="171054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3" grpId="0"/>
      <p:bldP spid="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1230</TotalTime>
  <Words>2105</Words>
  <Application>Microsoft Office PowerPoint</Application>
  <PresentationFormat>On-screen Show (4:3)</PresentationFormat>
  <Paragraphs>235</Paragraphs>
  <Slides>35</Slides>
  <Notes>26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2" baseType="lpstr">
      <vt:lpstr>Arial</vt:lpstr>
      <vt:lpstr>Calibri</vt:lpstr>
      <vt:lpstr>Chalkboard</vt:lpstr>
      <vt:lpstr>Times New Roman</vt:lpstr>
      <vt:lpstr>Wingdings</vt:lpstr>
      <vt:lpstr>Office Theme</vt:lpstr>
      <vt:lpstr>Worksheet</vt:lpstr>
      <vt:lpstr>Factorial Design Review</vt:lpstr>
      <vt:lpstr>PowerPoint Presentation</vt:lpstr>
      <vt:lpstr>Your Turn</vt:lpstr>
      <vt:lpstr>PowerPoint Presentation</vt:lpstr>
      <vt:lpstr>PowerPoint Presentation</vt:lpstr>
      <vt:lpstr>The data  (*consider diffs of .75 significant)</vt:lpstr>
      <vt:lpstr>PowerPoint Presentation</vt:lpstr>
      <vt:lpstr>SPSS output example of our 2 x 2 matrix</vt:lpstr>
      <vt:lpstr>So, was there a ME for looming?</vt:lpstr>
      <vt:lpstr>Where did these numbers come from (other than the F-statement)?</vt:lpstr>
      <vt:lpstr>PowerPoint Presentation</vt:lpstr>
      <vt:lpstr>SPSS output example of our 2 x 2 matrix</vt:lpstr>
      <vt:lpstr>Main effect for S-E</vt:lpstr>
      <vt:lpstr>PowerPoint Presentation</vt:lpstr>
      <vt:lpstr>What is this? </vt:lpstr>
      <vt:lpstr>Graphing</vt:lpstr>
      <vt:lpstr>Graph in the way that (a) best fits the phrasing of your hypothesis; or (b) the way that paints the best picture of the data</vt:lpstr>
      <vt:lpstr>PowerPoint Presentation</vt:lpstr>
      <vt:lpstr>PowerPoint Presentation</vt:lpstr>
      <vt:lpstr>Describing an interaction in words</vt:lpstr>
      <vt:lpstr>SPSS output example of our 2 x 2 matrix</vt:lpstr>
      <vt:lpstr>2 x 2 B/t Ss factorial ANOVA – SPSS output</vt:lpstr>
      <vt:lpstr>Simple effects tests “Post-hoc comparisons”</vt:lpstr>
      <vt:lpstr>Simple effects tests “Post-hoc comparisons”</vt:lpstr>
      <vt:lpstr>PowerPoint Presentation</vt:lpstr>
      <vt:lpstr>Describing an interaction in a results section in APA style</vt:lpstr>
      <vt:lpstr>PowerPoint Presentation</vt:lpstr>
      <vt:lpstr>PowerPoint Presentation</vt:lpstr>
      <vt:lpstr>PowerPoint Presentation</vt:lpstr>
      <vt:lpstr>Describing an interaction in a results section in APA style</vt:lpstr>
      <vt:lpstr>PowerPoint Presentation</vt:lpstr>
      <vt:lpstr>Data Analysis Plan in Factorial Designs</vt:lpstr>
      <vt:lpstr>PowerPoint Presentation</vt:lpstr>
      <vt:lpstr>PowerPoint Presentation</vt:lpstr>
      <vt:lpstr>PowerPoint Presentation</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Shane Pitts</dc:creator>
  <cp:lastModifiedBy>Gawronski, Vince T.</cp:lastModifiedBy>
  <cp:revision>17</cp:revision>
  <dcterms:created xsi:type="dcterms:W3CDTF">2022-04-28T18:24:42Z</dcterms:created>
  <dcterms:modified xsi:type="dcterms:W3CDTF">2022-04-29T15:55:58Z</dcterms:modified>
</cp:coreProperties>
</file>