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03" r:id="rId3"/>
    <p:sldId id="304" r:id="rId4"/>
    <p:sldId id="290" r:id="rId5"/>
    <p:sldId id="305" r:id="rId6"/>
    <p:sldId id="306" r:id="rId7"/>
    <p:sldId id="309" r:id="rId8"/>
    <p:sldId id="310" r:id="rId9"/>
    <p:sldId id="29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2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77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1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08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795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77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83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31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6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54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2701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05569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5/1/2022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Exam Review</a:t>
            </a:r>
          </a:p>
        </p:txBody>
      </p:sp>
    </p:spTree>
    <p:extLst>
      <p:ext uri="{BB962C8B-B14F-4D97-AF65-F5344CB8AC3E}">
        <p14:creationId xmlns:p14="http://schemas.microsoft.com/office/powerpoint/2010/main" val="267602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10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Types of IMFs</a:t>
            </a:r>
          </a:p>
          <a:p>
            <a:pPr lvl="1"/>
            <a:r>
              <a:rPr lang="en-US" sz="1800" dirty="0"/>
              <a:t>Ion-dipole, hydrogen bonding, dipole-dipole, dispersion forces</a:t>
            </a:r>
          </a:p>
          <a:p>
            <a:r>
              <a:rPr lang="en-US" sz="2000" dirty="0"/>
              <a:t>IMF strength and determining the predominant IMF in a Molecule</a:t>
            </a:r>
          </a:p>
          <a:p>
            <a:r>
              <a:rPr lang="en-US" sz="2000" dirty="0"/>
              <a:t>IMFs, Kinetic Energy, and External Pressure</a:t>
            </a:r>
          </a:p>
          <a:p>
            <a:r>
              <a:rPr lang="en-US" sz="2000" dirty="0"/>
              <a:t>Properties resulting from IMFs</a:t>
            </a:r>
          </a:p>
          <a:p>
            <a:pPr lvl="1"/>
            <a:r>
              <a:rPr lang="en-US" sz="1800" dirty="0"/>
              <a:t>vapor pressure, volatility, boiling point, surface tension, viscosity, and capillary action</a:t>
            </a:r>
          </a:p>
          <a:p>
            <a:r>
              <a:rPr lang="en-US" sz="2000" dirty="0"/>
              <a:t>Kinetic Molecular Theory of Liquids</a:t>
            </a:r>
          </a:p>
          <a:p>
            <a:r>
              <a:rPr lang="en-US" sz="2000" dirty="0"/>
              <a:t>Heating Curves</a:t>
            </a:r>
          </a:p>
          <a:p>
            <a:r>
              <a:rPr lang="en-US" sz="2000" dirty="0"/>
              <a:t>Phase Diagrams</a:t>
            </a:r>
          </a:p>
          <a:p>
            <a:pPr lvl="1"/>
            <a:r>
              <a:rPr lang="en-US" sz="1800" dirty="0"/>
              <a:t>Triple point, critical point, supercritical fluid, increasing pressure makes liquid or solid</a:t>
            </a:r>
          </a:p>
          <a:p>
            <a:r>
              <a:rPr lang="en-US" sz="2000" dirty="0" err="1"/>
              <a:t>Clausius-Clapeyron</a:t>
            </a:r>
            <a:r>
              <a:rPr lang="en-US" sz="2000" dirty="0"/>
              <a:t> Equation</a:t>
            </a:r>
          </a:p>
        </p:txBody>
      </p:sp>
    </p:spTree>
    <p:extLst>
      <p:ext uri="{BB962C8B-B14F-4D97-AF65-F5344CB8AC3E}">
        <p14:creationId xmlns:p14="http://schemas.microsoft.com/office/powerpoint/2010/main" val="4039101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11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Solutions</a:t>
            </a:r>
          </a:p>
          <a:p>
            <a:pPr lvl="1"/>
            <a:r>
              <a:rPr lang="en-US" sz="1800" dirty="0"/>
              <a:t>Characteristics, formation, ideal solutions</a:t>
            </a:r>
          </a:p>
          <a:p>
            <a:r>
              <a:rPr lang="en-US" sz="2000" dirty="0"/>
              <a:t>Saturation</a:t>
            </a:r>
          </a:p>
          <a:p>
            <a:r>
              <a:rPr lang="en-US" sz="2000" dirty="0"/>
              <a:t>Solubility of phases within one another </a:t>
            </a:r>
          </a:p>
          <a:p>
            <a:pPr lvl="1"/>
            <a:r>
              <a:rPr lang="en-US" sz="1800" dirty="0"/>
              <a:t>Henry’s Law</a:t>
            </a:r>
          </a:p>
          <a:p>
            <a:pPr lvl="1"/>
            <a:r>
              <a:rPr lang="en-US" sz="1800" dirty="0"/>
              <a:t>Miscibility</a:t>
            </a:r>
          </a:p>
          <a:p>
            <a:r>
              <a:rPr lang="en-US" sz="2000" dirty="0"/>
              <a:t>Concentration units</a:t>
            </a:r>
          </a:p>
          <a:p>
            <a:pPr lvl="1"/>
            <a:r>
              <a:rPr lang="en-US" sz="1800" dirty="0"/>
              <a:t>Molarity, molality, mole fractions</a:t>
            </a:r>
          </a:p>
          <a:p>
            <a:r>
              <a:rPr lang="en-US" sz="2000" dirty="0"/>
              <a:t>Vapor pressure lowering and </a:t>
            </a:r>
            <a:r>
              <a:rPr lang="en-US" sz="2000" dirty="0" err="1"/>
              <a:t>Raoult’s</a:t>
            </a:r>
            <a:r>
              <a:rPr lang="en-US" sz="2000" dirty="0"/>
              <a:t> Law</a:t>
            </a:r>
          </a:p>
          <a:p>
            <a:r>
              <a:rPr lang="en-US" sz="2000" dirty="0"/>
              <a:t>Boiling Point Elevation, Freezing Point Depression, and Osmotic Pressure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45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12 Topics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Reaction rates and relative rates of reactions</a:t>
            </a:r>
          </a:p>
          <a:p>
            <a:r>
              <a:rPr lang="en-US" sz="2000" dirty="0"/>
              <a:t>Factors affecting reaction rates</a:t>
            </a:r>
          </a:p>
          <a:p>
            <a:r>
              <a:rPr lang="en-US" sz="2000" dirty="0"/>
              <a:t>Rate Laws and the Method of Initial Rates</a:t>
            </a:r>
          </a:p>
          <a:p>
            <a:r>
              <a:rPr lang="en-US" sz="2000" dirty="0"/>
              <a:t>Integrated Rate Laws</a:t>
            </a:r>
          </a:p>
          <a:p>
            <a:r>
              <a:rPr lang="en-US" sz="2000" dirty="0"/>
              <a:t>Half Lives</a:t>
            </a:r>
          </a:p>
          <a:p>
            <a:r>
              <a:rPr lang="en-US" sz="2000" dirty="0"/>
              <a:t>Collision Theory</a:t>
            </a:r>
          </a:p>
          <a:p>
            <a:r>
              <a:rPr lang="en-US" sz="2000" dirty="0"/>
              <a:t>Activation Energy, Transition State Energy, and Enthalpy</a:t>
            </a:r>
          </a:p>
          <a:p>
            <a:r>
              <a:rPr lang="en-US" sz="2000" dirty="0"/>
              <a:t>Arrhenius Equation</a:t>
            </a:r>
          </a:p>
          <a:p>
            <a:r>
              <a:rPr lang="en-US" sz="2000" dirty="0"/>
              <a:t>Reaction Mechanisms, Molecularity, and Rate-Limiting Step</a:t>
            </a:r>
          </a:p>
          <a:p>
            <a:r>
              <a:rPr lang="en-US" sz="2000" dirty="0"/>
              <a:t>Catalysis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9077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13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Chemical equilibrium</a:t>
            </a:r>
          </a:p>
          <a:p>
            <a:r>
              <a:rPr lang="en-US" sz="2400" dirty="0"/>
              <a:t>Reaction quotients</a:t>
            </a:r>
          </a:p>
          <a:p>
            <a:r>
              <a:rPr lang="en-US" sz="2400" dirty="0"/>
              <a:t>Predicting reaction direction by comparing Q and K</a:t>
            </a:r>
          </a:p>
          <a:p>
            <a:r>
              <a:rPr lang="en-US" sz="2400" dirty="0"/>
              <a:t>Equilibrium constants (K</a:t>
            </a:r>
            <a:r>
              <a:rPr lang="en-US" sz="2400" baseline="-25000" dirty="0"/>
              <a:t>c</a:t>
            </a:r>
            <a:r>
              <a:rPr lang="en-US" sz="2400" dirty="0"/>
              <a:t> and </a:t>
            </a:r>
            <a:r>
              <a:rPr lang="en-US" sz="2400" dirty="0" err="1"/>
              <a:t>K</a:t>
            </a:r>
            <a:r>
              <a:rPr lang="en-US" sz="2400" baseline="-25000" dirty="0" err="1"/>
              <a:t>p</a:t>
            </a:r>
            <a:r>
              <a:rPr lang="en-US" sz="2400" dirty="0"/>
              <a:t>)</a:t>
            </a:r>
          </a:p>
          <a:p>
            <a:r>
              <a:rPr lang="en-US" sz="2400" dirty="0"/>
              <a:t>Writing K</a:t>
            </a:r>
            <a:r>
              <a:rPr lang="en-US" sz="2400" baseline="-25000" dirty="0"/>
              <a:t>c</a:t>
            </a:r>
            <a:r>
              <a:rPr lang="en-US" sz="2400" dirty="0"/>
              <a:t> and </a:t>
            </a:r>
            <a:r>
              <a:rPr lang="en-US" sz="2400" dirty="0" err="1"/>
              <a:t>K</a:t>
            </a:r>
            <a:r>
              <a:rPr lang="en-US" sz="2400" baseline="-25000" dirty="0" err="1"/>
              <a:t>p</a:t>
            </a:r>
            <a:r>
              <a:rPr lang="en-US" sz="2400" dirty="0"/>
              <a:t> expressions</a:t>
            </a:r>
          </a:p>
          <a:p>
            <a:r>
              <a:rPr lang="en-US" sz="2400" dirty="0"/>
              <a:t>Relating K</a:t>
            </a:r>
            <a:r>
              <a:rPr lang="en-US" sz="2400" baseline="-25000" dirty="0"/>
              <a:t>c</a:t>
            </a:r>
            <a:r>
              <a:rPr lang="en-US" sz="2400" dirty="0"/>
              <a:t> and </a:t>
            </a:r>
            <a:r>
              <a:rPr lang="en-US" sz="2400" dirty="0" err="1"/>
              <a:t>K</a:t>
            </a:r>
            <a:r>
              <a:rPr lang="en-US" sz="2400" baseline="-25000" dirty="0" err="1"/>
              <a:t>p</a:t>
            </a:r>
            <a:r>
              <a:rPr lang="en-US" sz="2400" baseline="-25000" dirty="0"/>
              <a:t> </a:t>
            </a:r>
          </a:p>
          <a:p>
            <a:r>
              <a:rPr lang="en-US" sz="2400" dirty="0"/>
              <a:t>Relating K and chemical equations</a:t>
            </a:r>
          </a:p>
          <a:p>
            <a:r>
              <a:rPr lang="en-US" sz="2400" dirty="0"/>
              <a:t>Le </a:t>
            </a:r>
            <a:r>
              <a:rPr lang="en-US" sz="2400" dirty="0" err="1"/>
              <a:t>Chatelier’s</a:t>
            </a:r>
            <a:r>
              <a:rPr lang="en-US" sz="2400" dirty="0"/>
              <a:t> principle</a:t>
            </a:r>
          </a:p>
          <a:p>
            <a:r>
              <a:rPr lang="en-US" sz="2400" dirty="0"/>
              <a:t>Equilibrium calculations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57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14 Topics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000" dirty="0"/>
                  <a:t>Bronsted-Lowry and Arrhenius acids and bases</a:t>
                </a:r>
              </a:p>
              <a:p>
                <a:r>
                  <a:rPr lang="en-US" sz="2000" dirty="0"/>
                  <a:t>Conjugate acids, conjugate bases, and conjugate acid-base pairs</a:t>
                </a:r>
              </a:p>
              <a:p>
                <a:r>
                  <a:rPr lang="en-US" sz="2000" dirty="0"/>
                  <a:t>Amphoteric and amphiprotic species</a:t>
                </a:r>
              </a:p>
              <a:p>
                <a:r>
                  <a:rPr lang="en-US" sz="2000" dirty="0"/>
                  <a:t>Relating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O</m:t>
                            </m:r>
                            <m:r>
                              <m:rPr>
                                <m:nor/>
                              </m:rPr>
                              <a:rPr lang="en-US" sz="2000" dirty="0"/>
                              <m:t> 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dirty="0"/>
                  <a:t>, pH, and pOH</a:t>
                </a:r>
              </a:p>
              <a:p>
                <a:r>
                  <a:rPr lang="en-US" sz="2000" dirty="0"/>
                  <a:t>Determining relative strengths of acids and bases using % ionization, </a:t>
                </a:r>
                <a:r>
                  <a:rPr lang="en-US" sz="2000" dirty="0" err="1"/>
                  <a:t>K</a:t>
                </a:r>
                <a:r>
                  <a:rPr lang="en-US" sz="2000" baseline="-25000" dirty="0" err="1"/>
                  <a:t>a</a:t>
                </a:r>
                <a:r>
                  <a:rPr lang="en-US" sz="2000" dirty="0"/>
                  <a:t>, and K</a:t>
                </a:r>
                <a:r>
                  <a:rPr lang="en-US" sz="2000" baseline="-25000" dirty="0"/>
                  <a:t>b</a:t>
                </a:r>
              </a:p>
              <a:p>
                <a:r>
                  <a:rPr lang="en-US" sz="2000" dirty="0"/>
                  <a:t>Finding the pH of strong acids and bases</a:t>
                </a:r>
              </a:p>
              <a:p>
                <a:r>
                  <a:rPr lang="en-US" sz="2000" dirty="0"/>
                  <a:t>Finding the pH and % ionization of weak acids and weak bases</a:t>
                </a:r>
              </a:p>
              <a:p>
                <a:r>
                  <a:rPr lang="en-US" sz="2000" dirty="0"/>
                  <a:t>Salts</a:t>
                </a:r>
              </a:p>
              <a:p>
                <a:r>
                  <a:rPr lang="en-US" sz="2000" dirty="0"/>
                  <a:t>Polyprotic acids and bases</a:t>
                </a:r>
              </a:p>
              <a:p>
                <a:r>
                  <a:rPr lang="en-US" sz="2000" dirty="0"/>
                  <a:t>Buffers</a:t>
                </a:r>
              </a:p>
              <a:p>
                <a:r>
                  <a:rPr lang="en-US" sz="2000" dirty="0"/>
                  <a:t>Titrations</a:t>
                </a:r>
              </a:p>
              <a:p>
                <a:r>
                  <a:rPr lang="en-US" sz="2000" dirty="0"/>
                  <a:t>Indicators for titrations</a:t>
                </a: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 b="-80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0459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15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Determining the solubility of compounds</a:t>
            </a:r>
          </a:p>
          <a:p>
            <a:r>
              <a:rPr lang="en-US" sz="2400" dirty="0"/>
              <a:t>Using solubilities to determine </a:t>
            </a:r>
            <a:r>
              <a:rPr lang="en-US" sz="2400" dirty="0" err="1"/>
              <a:t>K</a:t>
            </a:r>
            <a:r>
              <a:rPr lang="en-US" sz="2400" baseline="-25000" dirty="0" err="1"/>
              <a:t>sp</a:t>
            </a:r>
            <a:r>
              <a:rPr lang="en-US" sz="2400" dirty="0"/>
              <a:t> values</a:t>
            </a:r>
          </a:p>
          <a:p>
            <a:r>
              <a:rPr lang="en-US" sz="2400" dirty="0"/>
              <a:t>Common Ion Effect</a:t>
            </a:r>
          </a:p>
          <a:p>
            <a:r>
              <a:rPr lang="en-US" sz="2400" dirty="0"/>
              <a:t>Determining whether a precipitation will occur under given conditions</a:t>
            </a:r>
          </a:p>
          <a:p>
            <a:r>
              <a:rPr lang="en-US" sz="2400" dirty="0"/>
              <a:t>Fractional precipitation</a:t>
            </a:r>
          </a:p>
          <a:p>
            <a:r>
              <a:rPr lang="en-US" sz="2400" dirty="0"/>
              <a:t>Solubility and pH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2270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Chapter 16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Entropy (S)</a:t>
                </a:r>
              </a:p>
              <a:p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Entropy Change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ΔS</m:t>
                    </m:r>
                  </m:oMath>
                </a14:m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</a:p>
              <a:p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Qualitatively Predicting Entropy</a:t>
                </a:r>
              </a:p>
              <a:p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 Laws of Thermodynamics</a:t>
                </a:r>
              </a:p>
              <a:p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Entropy of the Universe</a:t>
                </a:r>
              </a:p>
              <a:p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Gibbs Free Energy (G)</a:t>
                </a:r>
              </a:p>
              <a:p>
                <a:r>
                  <a:rPr lang="en-US" sz="2200" dirty="0">
                    <a:ea typeface="Cambria Math" panose="02040503050406030204" pitchFamily="18" charset="0"/>
                  </a:rPr>
                  <a:t>Getting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ΔG</m:t>
                    </m:r>
                    <m: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from</m:t>
                    </m:r>
                    <m: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ΔH</m:t>
                    </m:r>
                    <m: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ΔS</m:t>
                    </m:r>
                    <m: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Temperature</m:t>
                    </m:r>
                  </m:oMath>
                </a14:m>
                <a:endParaRPr lang="en-US" sz="2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200" dirty="0"/>
                  <a:t>Using Hess’s Law to 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r>
                  <a:rPr lang="en-US" sz="22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endParaRPr lang="en-US" sz="2200" dirty="0"/>
              </a:p>
              <a:p>
                <a:r>
                  <a:rPr lang="en-US" sz="2200" dirty="0"/>
                  <a:t>Using standard enthalpies of formation to 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r>
                  <a:rPr lang="en-US" sz="22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endParaRPr lang="en-US" sz="2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Predicting Spontaneity</a:t>
                </a:r>
              </a:p>
              <a:p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Relating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and K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Relating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ΔG</m:t>
                    </m:r>
                  </m:oMath>
                </a14:m>
                <a:r>
                  <a:rPr lang="en-US" sz="2200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200" dirty="0"/>
                  <a:t> using Reaction Quotients</a:t>
                </a:r>
                <a:endParaRPr lang="en-US" sz="2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 b="-1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5825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Chapter 20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Reduction, Oxidation, Reducing Agents, and Oxidizing Agents</a:t>
                </a:r>
              </a:p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Identifying Components of Redox Reactions and Half-Reactions</a:t>
                </a:r>
              </a:p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Balancing Redox Equations in Acidic and Basic Solutions</a:t>
                </a:r>
              </a:p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Galvanic Cells and Cell Notation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ea typeface="Cambria Math" panose="02040503050406030204" pitchFamily="18" charset="0"/>
                  </a:rPr>
                  <a:t>Relating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ΔG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and K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and the Nernst Equation</a:t>
                </a:r>
              </a:p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Batteries and Fuel Cells</a:t>
                </a:r>
              </a:p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Metal Activities</a:t>
                </a:r>
              </a:p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Corrosion</a:t>
                </a:r>
              </a:p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Electrolysis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12085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96</TotalTime>
  <Words>456</Words>
  <Application>Microsoft Office PowerPoint</Application>
  <PresentationFormat>On-screen Show (4:3)</PresentationFormat>
  <Paragraphs>98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Cambria Math</vt:lpstr>
      <vt:lpstr>Wingdings</vt:lpstr>
      <vt:lpstr>Wingdings 2</vt:lpstr>
      <vt:lpstr>Median</vt:lpstr>
      <vt:lpstr>Final Exam Review</vt:lpstr>
      <vt:lpstr>Chapter 10 Topics</vt:lpstr>
      <vt:lpstr>Chapter 11 Topics</vt:lpstr>
      <vt:lpstr>Chapter 12 Topics</vt:lpstr>
      <vt:lpstr>Chapter 13 Topics</vt:lpstr>
      <vt:lpstr>Chapter 14 Topics</vt:lpstr>
      <vt:lpstr>Chapter 15</vt:lpstr>
      <vt:lpstr>Chapter 16</vt:lpstr>
      <vt:lpstr>Chapter 20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Exam Review</dc:title>
  <dc:creator>Walter Turner</dc:creator>
  <cp:lastModifiedBy>Walter Turner</cp:lastModifiedBy>
  <cp:revision>19</cp:revision>
  <dcterms:created xsi:type="dcterms:W3CDTF">2017-12-04T18:02:39Z</dcterms:created>
  <dcterms:modified xsi:type="dcterms:W3CDTF">2022-05-02T02:46:52Z</dcterms:modified>
</cp:coreProperties>
</file>