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4"/>
  </p:sldMasterIdLst>
  <p:notesMasterIdLst>
    <p:notesMasterId r:id="rId20"/>
  </p:notesMasterIdLst>
  <p:sldIdLst>
    <p:sldId id="303" r:id="rId5"/>
    <p:sldId id="268" r:id="rId6"/>
    <p:sldId id="302" r:id="rId7"/>
    <p:sldId id="290" r:id="rId8"/>
    <p:sldId id="293" r:id="rId9"/>
    <p:sldId id="289" r:id="rId10"/>
    <p:sldId id="273" r:id="rId11"/>
    <p:sldId id="286" r:id="rId12"/>
    <p:sldId id="295" r:id="rId13"/>
    <p:sldId id="296" r:id="rId14"/>
    <p:sldId id="297" r:id="rId15"/>
    <p:sldId id="298" r:id="rId16"/>
    <p:sldId id="299" r:id="rId17"/>
    <p:sldId id="300" r:id="rId18"/>
    <p:sldId id="30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69" autoAdjust="0"/>
    <p:restoredTop sz="80376" autoAdjust="0"/>
  </p:normalViewPr>
  <p:slideViewPr>
    <p:cSldViewPr snapToGrid="0">
      <p:cViewPr varScale="1">
        <p:scale>
          <a:sx n="88" d="100"/>
          <a:sy n="88" d="100"/>
        </p:scale>
        <p:origin x="1332" y="8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7C0D54-ED00-4BFF-9837-4D2F54FF900E}" type="datetimeFigureOut">
              <a:rPr lang="en-US" smtClean="0"/>
              <a:t>5/3/2022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ADD7F4-A173-4D46-A14F-A922F16C9FCF}" type="slidenum">
              <a:rPr lang="en-US" smtClean="0"/>
              <a:t>‹#›</a:t>
            </a:fld>
            <a:endParaRPr lang="en-US"/>
          </a:p>
        </p:txBody>
      </p:sp>
    </p:spTree>
    <p:extLst>
      <p:ext uri="{BB962C8B-B14F-4D97-AF65-F5344CB8AC3E}">
        <p14:creationId xmlns:p14="http://schemas.microsoft.com/office/powerpoint/2010/main" val="2571278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6ADD7F4-A173-4D46-A14F-A922F16C9FCF}" type="slidenum">
              <a:rPr lang="en-US" smtClean="0"/>
              <a:t>4</a:t>
            </a:fld>
            <a:endParaRPr lang="en-US"/>
          </a:p>
        </p:txBody>
      </p:sp>
    </p:spTree>
    <p:extLst>
      <p:ext uri="{BB962C8B-B14F-4D97-AF65-F5344CB8AC3E}">
        <p14:creationId xmlns:p14="http://schemas.microsoft.com/office/powerpoint/2010/main" val="1414300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6ADD7F4-A173-4D46-A14F-A922F16C9FCF}" type="slidenum">
              <a:rPr lang="en-US" smtClean="0"/>
              <a:t>5</a:t>
            </a:fld>
            <a:endParaRPr lang="en-US"/>
          </a:p>
        </p:txBody>
      </p:sp>
    </p:spTree>
    <p:extLst>
      <p:ext uri="{BB962C8B-B14F-4D97-AF65-F5344CB8AC3E}">
        <p14:creationId xmlns:p14="http://schemas.microsoft.com/office/powerpoint/2010/main" val="2150502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5E5E55-DB72-8244-BF3F-5B5E5C68AE05}" type="slidenum">
              <a:rPr lang="en-US" smtClean="0"/>
              <a:t>7</a:t>
            </a:fld>
            <a:endParaRPr lang="en-US"/>
          </a:p>
        </p:txBody>
      </p:sp>
    </p:spTree>
    <p:extLst>
      <p:ext uri="{BB962C8B-B14F-4D97-AF65-F5344CB8AC3E}">
        <p14:creationId xmlns:p14="http://schemas.microsoft.com/office/powerpoint/2010/main" val="2932803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Epistemic means related to or concerned with truth or knowledge. So one is entitled to an opinion, in an epistemic sense only when you have good reasons for holding it. Far from being universal, this epistemic entitlement is the kind you earn. </a:t>
            </a:r>
          </a:p>
        </p:txBody>
      </p:sp>
      <p:sp>
        <p:nvSpPr>
          <p:cNvPr id="4" name="Slide Number Placeholder 3"/>
          <p:cNvSpPr>
            <a:spLocks noGrp="1"/>
          </p:cNvSpPr>
          <p:nvPr>
            <p:ph type="sldNum" sz="quarter" idx="5"/>
          </p:nvPr>
        </p:nvSpPr>
        <p:spPr/>
        <p:txBody>
          <a:bodyPr/>
          <a:lstStyle/>
          <a:p>
            <a:fld id="{2A5E5E55-DB72-8244-BF3F-5B5E5C68AE05}" type="slidenum">
              <a:rPr lang="en-US" smtClean="0"/>
              <a:t>8</a:t>
            </a:fld>
            <a:endParaRPr lang="en-US"/>
          </a:p>
        </p:txBody>
      </p:sp>
    </p:spTree>
    <p:extLst>
      <p:ext uri="{BB962C8B-B14F-4D97-AF65-F5344CB8AC3E}">
        <p14:creationId xmlns:p14="http://schemas.microsoft.com/office/powerpoint/2010/main" val="231876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6ADD7F4-A173-4D46-A14F-A922F16C9FCF}" type="slidenum">
              <a:rPr lang="en-US" smtClean="0"/>
              <a:t>12</a:t>
            </a:fld>
            <a:endParaRPr lang="en-US"/>
          </a:p>
        </p:txBody>
      </p:sp>
    </p:spTree>
    <p:extLst>
      <p:ext uri="{BB962C8B-B14F-4D97-AF65-F5344CB8AC3E}">
        <p14:creationId xmlns:p14="http://schemas.microsoft.com/office/powerpoint/2010/main" val="3597143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ADD7F4-A173-4D46-A14F-A922F16C9FCF}" type="slidenum">
              <a:rPr lang="en-US" smtClean="0"/>
              <a:t>13</a:t>
            </a:fld>
            <a:endParaRPr lang="en-US"/>
          </a:p>
        </p:txBody>
      </p:sp>
    </p:spTree>
    <p:extLst>
      <p:ext uri="{BB962C8B-B14F-4D97-AF65-F5344CB8AC3E}">
        <p14:creationId xmlns:p14="http://schemas.microsoft.com/office/powerpoint/2010/main" val="22455315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ADD7F4-A173-4D46-A14F-A922F16C9FCF}" type="slidenum">
              <a:rPr lang="en-US" smtClean="0"/>
              <a:t>14</a:t>
            </a:fld>
            <a:endParaRPr lang="en-US"/>
          </a:p>
        </p:txBody>
      </p:sp>
    </p:spTree>
    <p:extLst>
      <p:ext uri="{BB962C8B-B14F-4D97-AF65-F5344CB8AC3E}">
        <p14:creationId xmlns:p14="http://schemas.microsoft.com/office/powerpoint/2010/main" val="3930010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ADD7F4-A173-4D46-A14F-A922F16C9FCF}" type="slidenum">
              <a:rPr lang="en-US" smtClean="0"/>
              <a:t>15</a:t>
            </a:fld>
            <a:endParaRPr lang="en-US"/>
          </a:p>
        </p:txBody>
      </p:sp>
    </p:spTree>
    <p:extLst>
      <p:ext uri="{BB962C8B-B14F-4D97-AF65-F5344CB8AC3E}">
        <p14:creationId xmlns:p14="http://schemas.microsoft.com/office/powerpoint/2010/main" val="457921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8B4A270C-F688-4EED-86F9-55B565C0E7BA}" type="datetime1">
              <a:rPr lang="en-US" smtClean="0"/>
              <a:t>5/3/2022</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9001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9D4D5B6-5EFE-4ACB-9074-037524C9A513}" type="datetime1">
              <a:rPr lang="en-US" smtClean="0"/>
              <a:t>5/3/2022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83591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2F6DC332-1E99-48F7-A8A8-EFA4D02D201C}" type="datetime1">
              <a:rPr lang="en-US" smtClean="0"/>
              <a:t>5/3/2022</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8884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AC360ED9-C899-4F3C-8D87-22B1B242EB1C}" type="datetime1">
              <a:rPr lang="en-US" smtClean="0"/>
              <a:t>5/3/2022</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52443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39B67531-5A6F-484C-8BCE-BCF2EDF6B2B5}" type="datetime1">
              <a:rPr lang="en-US" smtClean="0"/>
              <a:t>5/3/2022</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668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44C127D-5054-424B-8613-A71B58D8BA53}" type="datetime1">
              <a:rPr lang="en-US" smtClean="0"/>
              <a:t>5/3/2022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483323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C30E1EF-FE33-499D-AB45-8E563320AA4A}" type="datetime1">
              <a:rPr lang="en-US" smtClean="0"/>
              <a:t>5/3/2022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48046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0DB443E-0150-479F-9A0A-61BF5C7A0261}" type="datetime1">
              <a:rPr lang="en-US" smtClean="0"/>
              <a:t>5/3/2022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2936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24EF99-FFFC-4907-AA2B-37E63BD709F0}" type="datetime1">
              <a:rPr lang="en-US" smtClean="0"/>
              <a:t>5/3/2022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2949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3BA449A7-361F-4AF0-AE98-2A1B7FB0E048}" type="datetime1">
              <a:rPr lang="en-US" smtClean="0"/>
              <a:t>5/3/2022</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26176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9D88F7F-6ED4-44D1-95E1-6373391DEFBB}" type="datetime1">
              <a:rPr lang="en-US" smtClean="0"/>
              <a:t>5/3/2022</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57328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7250E63E-479D-4267-AFAC-59B43555B4EA}" type="datetime1">
              <a:rPr lang="en-US" smtClean="0"/>
              <a:t>5/3/2022</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008978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11" r:id="rId5"/>
    <p:sldLayoutId id="2147483760" r:id="rId6"/>
    <p:sldLayoutId id="2147483762" r:id="rId7"/>
    <p:sldLayoutId id="2147483706" r:id="rId8"/>
    <p:sldLayoutId id="2147483709" r:id="rId9"/>
    <p:sldLayoutId id="2147483707" r:id="rId10"/>
    <p:sldLayoutId id="2147483708" r:id="rId11"/>
  </p:sldLayoutIdLst>
  <p:hf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6I37HD444aI"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gjtMDtA0N7Y"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hyperlink" Target="https://www.youtube.com/watch?v=KtFGN6B8lfg" TargetMode="External"/><Relationship Id="rId4" Type="http://schemas.openxmlformats.org/officeDocument/2006/relationships/hyperlink" Target="https://www.youtube.com/watch?v=fk4RyUUFxd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youtube.com/watch?v=cjuGCJJUGsg" TargetMode="Externa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F670D-9F19-5A9A-6B84-FC2EE0DD32FE}"/>
              </a:ext>
            </a:extLst>
          </p:cNvPr>
          <p:cNvSpPr>
            <a:spLocks noGrp="1"/>
          </p:cNvSpPr>
          <p:nvPr>
            <p:ph type="title"/>
          </p:nvPr>
        </p:nvSpPr>
        <p:spPr>
          <a:xfrm>
            <a:off x="581192" y="702156"/>
            <a:ext cx="5673304" cy="1188720"/>
          </a:xfrm>
        </p:spPr>
        <p:txBody>
          <a:bodyPr/>
          <a:lstStyle/>
          <a:p>
            <a:r>
              <a:rPr lang="en-US" dirty="0"/>
              <a:t>Science Denial And Misinformation</a:t>
            </a:r>
          </a:p>
        </p:txBody>
      </p:sp>
      <p:sp>
        <p:nvSpPr>
          <p:cNvPr id="3" name="Content Placeholder 2">
            <a:extLst>
              <a:ext uri="{FF2B5EF4-FFF2-40B4-BE49-F238E27FC236}">
                <a16:creationId xmlns:a16="http://schemas.microsoft.com/office/drawing/2014/main" id="{72B0CD41-FECF-E9BF-A6F5-774AF03E6610}"/>
              </a:ext>
            </a:extLst>
          </p:cNvPr>
          <p:cNvSpPr>
            <a:spLocks noGrp="1"/>
          </p:cNvSpPr>
          <p:nvPr>
            <p:ph idx="1"/>
          </p:nvPr>
        </p:nvSpPr>
        <p:spPr>
          <a:xfrm>
            <a:off x="1193840" y="1823903"/>
            <a:ext cx="4056061" cy="3634486"/>
          </a:xfrm>
        </p:spPr>
        <p:txBody>
          <a:bodyPr>
            <a:normAutofit/>
          </a:bodyPr>
          <a:lstStyle/>
          <a:p>
            <a:r>
              <a:rPr lang="en-US" sz="2800" dirty="0"/>
              <a:t> PG/IT-11: What did you come up with?</a:t>
            </a:r>
          </a:p>
        </p:txBody>
      </p:sp>
      <p:pic>
        <p:nvPicPr>
          <p:cNvPr id="4" name="Picture 3" descr="Screen Shot 2021-09-27 at 8.51.50 AM.png">
            <a:extLst>
              <a:ext uri="{FF2B5EF4-FFF2-40B4-BE49-F238E27FC236}">
                <a16:creationId xmlns:a16="http://schemas.microsoft.com/office/drawing/2014/main" id="{83FECBC4-90EA-DEA4-6F35-B3CD7EE0C8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2549" y="702156"/>
            <a:ext cx="6093404" cy="5877981"/>
          </a:xfrm>
          <a:prstGeom prst="rect">
            <a:avLst/>
          </a:prstGeom>
        </p:spPr>
      </p:pic>
      <p:sp>
        <p:nvSpPr>
          <p:cNvPr id="5" name="Slide Number Placeholder 4">
            <a:extLst>
              <a:ext uri="{FF2B5EF4-FFF2-40B4-BE49-F238E27FC236}">
                <a16:creationId xmlns:a16="http://schemas.microsoft.com/office/drawing/2014/main" id="{66F1F8D1-A674-4E54-88E2-EF74A132DECA}"/>
              </a:ext>
            </a:extLst>
          </p:cNvPr>
          <p:cNvSpPr>
            <a:spLocks noGrp="1"/>
          </p:cNvSpPr>
          <p:nvPr>
            <p:ph type="sldNum" sz="quarter" idx="12"/>
          </p:nvPr>
        </p:nvSpPr>
        <p:spPr/>
        <p:txBody>
          <a:bodyPr/>
          <a:lstStyle/>
          <a:p>
            <a:fld id="{3A98EE3D-8CD1-4C3F-BD1C-C98C9596463C}" type="slidenum">
              <a:rPr lang="en-US" smtClean="0"/>
              <a:t>1</a:t>
            </a:fld>
            <a:endParaRPr lang="en-US" dirty="0"/>
          </a:p>
        </p:txBody>
      </p:sp>
    </p:spTree>
    <p:extLst>
      <p:ext uri="{BB962C8B-B14F-4D97-AF65-F5344CB8AC3E}">
        <p14:creationId xmlns:p14="http://schemas.microsoft.com/office/powerpoint/2010/main" val="41146247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Screen Shot 2021-11-10 at 10.00.37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0784670" cy="6858000"/>
          </a:xfrm>
          <a:prstGeom prst="rect">
            <a:avLst/>
          </a:prstGeom>
        </p:spPr>
      </p:pic>
      <p:sp>
        <p:nvSpPr>
          <p:cNvPr id="4" name="Slide Number Placeholder 3">
            <a:extLst>
              <a:ext uri="{FF2B5EF4-FFF2-40B4-BE49-F238E27FC236}">
                <a16:creationId xmlns:a16="http://schemas.microsoft.com/office/drawing/2014/main" id="{B7769ABC-0C9A-4B71-9A59-A0057DC16338}"/>
              </a:ext>
            </a:extLst>
          </p:cNvPr>
          <p:cNvSpPr>
            <a:spLocks noGrp="1"/>
          </p:cNvSpPr>
          <p:nvPr>
            <p:ph type="sldNum" sz="quarter" idx="12"/>
          </p:nvPr>
        </p:nvSpPr>
        <p:spPr/>
        <p:txBody>
          <a:bodyPr/>
          <a:lstStyle/>
          <a:p>
            <a:fld id="{3A98EE3D-8CD1-4C3F-BD1C-C98C9596463C}" type="slidenum">
              <a:rPr lang="en-US" smtClean="0"/>
              <a:t>10</a:t>
            </a:fld>
            <a:endParaRPr lang="en-US" dirty="0"/>
          </a:p>
        </p:txBody>
      </p:sp>
    </p:spTree>
    <p:extLst>
      <p:ext uri="{BB962C8B-B14F-4D97-AF65-F5344CB8AC3E}">
        <p14:creationId xmlns:p14="http://schemas.microsoft.com/office/powerpoint/2010/main" val="3615730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Screen Shot 2021-11-10 at 9.58.28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935" y="557870"/>
            <a:ext cx="11220873" cy="6231169"/>
          </a:xfrm>
          <a:prstGeom prst="rect">
            <a:avLst/>
          </a:prstGeom>
        </p:spPr>
      </p:pic>
      <p:sp>
        <p:nvSpPr>
          <p:cNvPr id="3" name="Slide Number Placeholder 2">
            <a:extLst>
              <a:ext uri="{FF2B5EF4-FFF2-40B4-BE49-F238E27FC236}">
                <a16:creationId xmlns:a16="http://schemas.microsoft.com/office/drawing/2014/main" id="{941C15E0-81A5-49E0-9024-1B6D505310CC}"/>
              </a:ext>
            </a:extLst>
          </p:cNvPr>
          <p:cNvSpPr>
            <a:spLocks noGrp="1"/>
          </p:cNvSpPr>
          <p:nvPr>
            <p:ph type="sldNum" sz="quarter" idx="12"/>
          </p:nvPr>
        </p:nvSpPr>
        <p:spPr/>
        <p:txBody>
          <a:bodyPr/>
          <a:lstStyle/>
          <a:p>
            <a:fld id="{3A98EE3D-8CD1-4C3F-BD1C-C98C9596463C}" type="slidenum">
              <a:rPr lang="en-US" smtClean="0"/>
              <a:t>11</a:t>
            </a:fld>
            <a:endParaRPr lang="en-US" dirty="0"/>
          </a:p>
        </p:txBody>
      </p:sp>
    </p:spTree>
    <p:extLst>
      <p:ext uri="{BB962C8B-B14F-4D97-AF65-F5344CB8AC3E}">
        <p14:creationId xmlns:p14="http://schemas.microsoft.com/office/powerpoint/2010/main" val="17457644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7B0801A-9A5F-49E4-9289-C7A571F7AD2B}"/>
              </a:ext>
            </a:extLst>
          </p:cNvPr>
          <p:cNvSpPr>
            <a:spLocks noGrp="1"/>
          </p:cNvSpPr>
          <p:nvPr>
            <p:ph idx="1"/>
          </p:nvPr>
        </p:nvSpPr>
        <p:spPr>
          <a:xfrm>
            <a:off x="484939" y="2090848"/>
            <a:ext cx="6517439" cy="4697610"/>
          </a:xfrm>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Stanford Graduate School of Education:</a:t>
            </a:r>
          </a:p>
          <a:p>
            <a:pPr lvl="1"/>
            <a:r>
              <a:rPr lang="en-US" sz="1500" dirty="0">
                <a:effectLst/>
                <a:latin typeface="Calibri" panose="020F0502020204030204" pitchFamily="34" charset="0"/>
                <a:ea typeface="Calibri" panose="020F0502020204030204" pitchFamily="34" charset="0"/>
                <a:cs typeface="Times New Roman" panose="02020603050405020304" pitchFamily="18" charset="0"/>
              </a:rPr>
              <a:t>Middle school, high school and college students in 12 states were asked to evaluate the information presented in tweets, comments and articles. More than 7,800 student responses were collected.</a:t>
            </a:r>
          </a:p>
          <a:p>
            <a:pPr lvl="1"/>
            <a:endParaRPr lang="en-US" sz="1500" dirty="0">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Summary of results</a:t>
            </a:r>
          </a:p>
          <a:p>
            <a:pPr lvl="1"/>
            <a:r>
              <a:rPr lang="en-US" dirty="0"/>
              <a:t>Most middle schoolers (80%) could not tell native ads from actual news articles</a:t>
            </a:r>
          </a:p>
          <a:p>
            <a:pPr lvl="1"/>
            <a:r>
              <a:rPr lang="en-US" dirty="0"/>
              <a:t>Most high schoolers accept photos as presented, without verifying them</a:t>
            </a:r>
          </a:p>
          <a:p>
            <a:pPr lvl="1"/>
            <a:r>
              <a:rPr lang="en-US" dirty="0"/>
              <a:t>Many high school students couldn't tell a real and fake news source apart on Facebook.</a:t>
            </a:r>
          </a:p>
          <a:p>
            <a:pPr marL="324000" lvl="1" indent="0">
              <a:buNone/>
            </a:pPr>
            <a:endParaRPr lang="en-US" dirty="0"/>
          </a:p>
          <a:p>
            <a:pPr lvl="1"/>
            <a:endParaRPr lang="en-US" dirty="0"/>
          </a:p>
        </p:txBody>
      </p:sp>
      <p:pic>
        <p:nvPicPr>
          <p:cNvPr id="4" name="Picture 3" descr="Screen Shot 2021-11-10 at 11.04.23 AM.png">
            <a:extLst>
              <a:ext uri="{FF2B5EF4-FFF2-40B4-BE49-F238E27FC236}">
                <a16:creationId xmlns:a16="http://schemas.microsoft.com/office/drawing/2014/main" id="{6694342B-8B81-462E-9E43-472CDB280A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9962" y="2090848"/>
            <a:ext cx="3826836" cy="3947534"/>
          </a:xfrm>
          <a:prstGeom prst="rect">
            <a:avLst/>
          </a:prstGeom>
        </p:spPr>
      </p:pic>
      <p:sp>
        <p:nvSpPr>
          <p:cNvPr id="6" name="TextBox 5">
            <a:extLst>
              <a:ext uri="{FF2B5EF4-FFF2-40B4-BE49-F238E27FC236}">
                <a16:creationId xmlns:a16="http://schemas.microsoft.com/office/drawing/2014/main" id="{F57A72F7-E4A1-4190-915D-19DF1223C678}"/>
              </a:ext>
            </a:extLst>
          </p:cNvPr>
          <p:cNvSpPr txBox="1"/>
          <p:nvPr/>
        </p:nvSpPr>
        <p:spPr>
          <a:xfrm>
            <a:off x="3336757" y="926432"/>
            <a:ext cx="6517439" cy="646331"/>
          </a:xfrm>
          <a:prstGeom prst="rect">
            <a:avLst/>
          </a:prstGeom>
          <a:noFill/>
        </p:spPr>
        <p:txBody>
          <a:bodyPr wrap="square">
            <a:spAutoFit/>
          </a:bodyPr>
          <a:lstStyle/>
          <a:p>
            <a:r>
              <a:rPr lang="en-US" dirty="0"/>
              <a:t>https://stacks.stanford.edu/file/druid:fv751yt5934/SHEG%20Evaluating%20Information%20Online.pdf</a:t>
            </a:r>
          </a:p>
        </p:txBody>
      </p:sp>
      <p:pic>
        <p:nvPicPr>
          <p:cNvPr id="7" name="Picture 6" descr="Screen Shot 2021-11-10 at 11.09.19 AM.png">
            <a:extLst>
              <a:ext uri="{FF2B5EF4-FFF2-40B4-BE49-F238E27FC236}">
                <a16:creationId xmlns:a16="http://schemas.microsoft.com/office/drawing/2014/main" id="{E75D9ABB-9274-48B1-B9B2-19365A4DEC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5202" y="182812"/>
            <a:ext cx="1965855" cy="1908036"/>
          </a:xfrm>
          <a:prstGeom prst="rect">
            <a:avLst/>
          </a:prstGeom>
        </p:spPr>
      </p:pic>
      <p:sp>
        <p:nvSpPr>
          <p:cNvPr id="2" name="Slide Number Placeholder 1">
            <a:extLst>
              <a:ext uri="{FF2B5EF4-FFF2-40B4-BE49-F238E27FC236}">
                <a16:creationId xmlns:a16="http://schemas.microsoft.com/office/drawing/2014/main" id="{9DD0BB96-1F11-4E8A-8558-0A31B85523A7}"/>
              </a:ext>
            </a:extLst>
          </p:cNvPr>
          <p:cNvSpPr>
            <a:spLocks noGrp="1"/>
          </p:cNvSpPr>
          <p:nvPr>
            <p:ph type="sldNum" sz="quarter" idx="12"/>
          </p:nvPr>
        </p:nvSpPr>
        <p:spPr/>
        <p:txBody>
          <a:bodyPr/>
          <a:lstStyle/>
          <a:p>
            <a:fld id="{3A98EE3D-8CD1-4C3F-BD1C-C98C9596463C}" type="slidenum">
              <a:rPr lang="en-US" smtClean="0"/>
              <a:t>12</a:t>
            </a:fld>
            <a:endParaRPr lang="en-US" dirty="0"/>
          </a:p>
        </p:txBody>
      </p:sp>
    </p:spTree>
    <p:extLst>
      <p:ext uri="{BB962C8B-B14F-4D97-AF65-F5344CB8AC3E}">
        <p14:creationId xmlns:p14="http://schemas.microsoft.com/office/powerpoint/2010/main" val="42276685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6A4EF73-27FB-4748-A789-2A7F5A5B085B}"/>
              </a:ext>
            </a:extLst>
          </p:cNvPr>
          <p:cNvSpPr>
            <a:spLocks noGrp="1"/>
          </p:cNvSpPr>
          <p:nvPr>
            <p:ph idx="1"/>
          </p:nvPr>
        </p:nvSpPr>
        <p:spPr>
          <a:xfrm>
            <a:off x="581193" y="1901952"/>
            <a:ext cx="4897344" cy="3634486"/>
          </a:xfrm>
        </p:spPr>
        <p:txBody>
          <a:bodyPr>
            <a:noAutofit/>
          </a:bodyPr>
          <a:lstStyle/>
          <a:p>
            <a:r>
              <a:rPr lang="en-US" sz="2400" dirty="0"/>
              <a:t>Most college students didn't suspect potential bias in a tweet from an activist group.</a:t>
            </a:r>
          </a:p>
          <a:p>
            <a:r>
              <a:rPr lang="en-US" sz="2400" dirty="0"/>
              <a:t>Most Stanford students couldn't identify the difference between a mainstream and fringe source.</a:t>
            </a:r>
          </a:p>
          <a:p>
            <a:r>
              <a:rPr lang="en-US" sz="2400" dirty="0"/>
              <a:t>Spend up to 10 minutes clicking or googling anything they liked</a:t>
            </a:r>
          </a:p>
          <a:p>
            <a:r>
              <a:rPr lang="en-US" sz="2400" dirty="0"/>
              <a:t>More than half concluded that the article from the American College of Pediatricians ... was 'more reliable,' </a:t>
            </a:r>
          </a:p>
        </p:txBody>
      </p:sp>
      <p:pic>
        <p:nvPicPr>
          <p:cNvPr id="7" name="Picture 6" descr="Screen Shot 2021-11-10 at 11.06.0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7884" y="1144218"/>
            <a:ext cx="5195539" cy="5011626"/>
          </a:xfrm>
          <a:prstGeom prst="rect">
            <a:avLst/>
          </a:prstGeom>
        </p:spPr>
      </p:pic>
      <p:sp>
        <p:nvSpPr>
          <p:cNvPr id="2" name="Slide Number Placeholder 1">
            <a:extLst>
              <a:ext uri="{FF2B5EF4-FFF2-40B4-BE49-F238E27FC236}">
                <a16:creationId xmlns:a16="http://schemas.microsoft.com/office/drawing/2014/main" id="{4E43AE87-AE5E-4AE6-A4F4-7B8DB60AB19F}"/>
              </a:ext>
            </a:extLst>
          </p:cNvPr>
          <p:cNvSpPr>
            <a:spLocks noGrp="1"/>
          </p:cNvSpPr>
          <p:nvPr>
            <p:ph type="sldNum" sz="quarter" idx="12"/>
          </p:nvPr>
        </p:nvSpPr>
        <p:spPr/>
        <p:txBody>
          <a:bodyPr/>
          <a:lstStyle/>
          <a:p>
            <a:fld id="{3A98EE3D-8CD1-4C3F-BD1C-C98C9596463C}" type="slidenum">
              <a:rPr lang="en-US" smtClean="0"/>
              <a:t>13</a:t>
            </a:fld>
            <a:endParaRPr lang="en-US" dirty="0"/>
          </a:p>
        </p:txBody>
      </p:sp>
    </p:spTree>
    <p:extLst>
      <p:ext uri="{BB962C8B-B14F-4D97-AF65-F5344CB8AC3E}">
        <p14:creationId xmlns:p14="http://schemas.microsoft.com/office/powerpoint/2010/main" val="2564377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3744" y="958188"/>
            <a:ext cx="11029615" cy="3634486"/>
          </a:xfrm>
        </p:spPr>
        <p:txBody>
          <a:bodyPr>
            <a:normAutofit/>
          </a:bodyPr>
          <a:lstStyle/>
          <a:p>
            <a:r>
              <a:rPr lang="en-US" sz="2800" dirty="0"/>
              <a:t>In 2016 election, nearly 20 percent of election-related tweets came from bots</a:t>
            </a:r>
          </a:p>
          <a:p>
            <a:r>
              <a:rPr lang="en-US" sz="2800" dirty="0"/>
              <a:t>Illusion of truth effect (Rapp et al., 2013; 2019, etc.)</a:t>
            </a:r>
          </a:p>
          <a:p>
            <a:pPr lvl="1"/>
            <a:r>
              <a:rPr lang="en-US" sz="2800" dirty="0"/>
              <a:t>Fluency and Familiarity</a:t>
            </a:r>
          </a:p>
        </p:txBody>
      </p:sp>
      <p:sp>
        <p:nvSpPr>
          <p:cNvPr id="4" name="Slide Number Placeholder 3">
            <a:extLst>
              <a:ext uri="{FF2B5EF4-FFF2-40B4-BE49-F238E27FC236}">
                <a16:creationId xmlns:a16="http://schemas.microsoft.com/office/drawing/2014/main" id="{917A36A5-0223-4820-80A3-F47715A63758}"/>
              </a:ext>
            </a:extLst>
          </p:cNvPr>
          <p:cNvSpPr>
            <a:spLocks noGrp="1"/>
          </p:cNvSpPr>
          <p:nvPr>
            <p:ph type="sldNum" sz="quarter" idx="12"/>
          </p:nvPr>
        </p:nvSpPr>
        <p:spPr/>
        <p:txBody>
          <a:bodyPr/>
          <a:lstStyle/>
          <a:p>
            <a:fld id="{3A98EE3D-8CD1-4C3F-BD1C-C98C9596463C}" type="slidenum">
              <a:rPr lang="en-US" smtClean="0"/>
              <a:t>14</a:t>
            </a:fld>
            <a:endParaRPr lang="en-US" dirty="0"/>
          </a:p>
        </p:txBody>
      </p:sp>
    </p:spTree>
    <p:extLst>
      <p:ext uri="{BB962C8B-B14F-4D97-AF65-F5344CB8AC3E}">
        <p14:creationId xmlns:p14="http://schemas.microsoft.com/office/powerpoint/2010/main" val="23824704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“Pre-Bunking” and Debunking: What are we to do with all of this?</a:t>
            </a:r>
          </a:p>
        </p:txBody>
      </p:sp>
      <p:sp>
        <p:nvSpPr>
          <p:cNvPr id="3" name="Content Placeholder 2"/>
          <p:cNvSpPr>
            <a:spLocks noGrp="1"/>
          </p:cNvSpPr>
          <p:nvPr>
            <p:ph idx="1"/>
          </p:nvPr>
        </p:nvSpPr>
        <p:spPr>
          <a:xfrm>
            <a:off x="581192" y="2340864"/>
            <a:ext cx="11029615" cy="2184641"/>
          </a:xfrm>
        </p:spPr>
        <p:txBody>
          <a:bodyPr>
            <a:normAutofit/>
          </a:bodyPr>
          <a:lstStyle/>
          <a:p>
            <a:r>
              <a:rPr lang="en-US" sz="2800" b="0" i="0" dirty="0">
                <a:effectLst/>
                <a:latin typeface="Calibri" panose="020F0502020204030204" pitchFamily="34" charset="0"/>
              </a:rPr>
              <a:t>Recall from Witze (2021): “Pre-bunking” – Like a psychological vaccine.</a:t>
            </a:r>
            <a:endParaRPr lang="en-US" sz="2800" b="0" i="0" dirty="0">
              <a:effectLst/>
              <a:latin typeface="Calibri" panose="020F0502020204030204" pitchFamily="34" charset="0"/>
              <a:hlinkClick r:id="rId3"/>
            </a:endParaRPr>
          </a:p>
          <a:p>
            <a:r>
              <a:rPr lang="en-US" sz="2800" b="0" i="0" dirty="0">
                <a:effectLst/>
                <a:latin typeface="Calibri" panose="020F0502020204030204" pitchFamily="34" charset="0"/>
                <a:hlinkClick r:id="rId3"/>
              </a:rPr>
              <a:t>https://www.youtube.com/watch?v=6I37HD444aI</a:t>
            </a:r>
            <a:endParaRPr lang="en-US" sz="2800" dirty="0"/>
          </a:p>
        </p:txBody>
      </p:sp>
      <p:sp>
        <p:nvSpPr>
          <p:cNvPr id="4" name="Slide Number Placeholder 3">
            <a:extLst>
              <a:ext uri="{FF2B5EF4-FFF2-40B4-BE49-F238E27FC236}">
                <a16:creationId xmlns:a16="http://schemas.microsoft.com/office/drawing/2014/main" id="{FD550409-9CBA-4C70-9B80-D14BD22417D2}"/>
              </a:ext>
            </a:extLst>
          </p:cNvPr>
          <p:cNvSpPr>
            <a:spLocks noGrp="1"/>
          </p:cNvSpPr>
          <p:nvPr>
            <p:ph type="sldNum" sz="quarter" idx="12"/>
          </p:nvPr>
        </p:nvSpPr>
        <p:spPr/>
        <p:txBody>
          <a:bodyPr/>
          <a:lstStyle/>
          <a:p>
            <a:fld id="{3A98EE3D-8CD1-4C3F-BD1C-C98C9596463C}" type="slidenum">
              <a:rPr lang="en-US" smtClean="0"/>
              <a:t>15</a:t>
            </a:fld>
            <a:endParaRPr lang="en-US" dirty="0"/>
          </a:p>
        </p:txBody>
      </p:sp>
    </p:spTree>
    <p:extLst>
      <p:ext uri="{BB962C8B-B14F-4D97-AF65-F5344CB8AC3E}">
        <p14:creationId xmlns:p14="http://schemas.microsoft.com/office/powerpoint/2010/main" val="4178678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489790"/>
          </a:xfrm>
        </p:spPr>
        <p:txBody>
          <a:bodyPr>
            <a:normAutofit fontScale="90000"/>
          </a:bodyPr>
          <a:lstStyle/>
          <a:p>
            <a:r>
              <a:rPr lang="en-US" dirty="0" err="1"/>
              <a:t>Denialism</a:t>
            </a:r>
            <a:endParaRPr lang="en-US" dirty="0"/>
          </a:p>
        </p:txBody>
      </p:sp>
      <p:sp>
        <p:nvSpPr>
          <p:cNvPr id="3" name="Content Placeholder 2"/>
          <p:cNvSpPr>
            <a:spLocks noGrp="1"/>
          </p:cNvSpPr>
          <p:nvPr>
            <p:ph idx="1"/>
          </p:nvPr>
        </p:nvSpPr>
        <p:spPr>
          <a:xfrm>
            <a:off x="581192" y="1452282"/>
            <a:ext cx="4645151" cy="3953436"/>
          </a:xfrm>
        </p:spPr>
        <p:txBody>
          <a:bodyPr>
            <a:normAutofit/>
          </a:bodyPr>
          <a:lstStyle/>
          <a:p>
            <a:r>
              <a:rPr lang="en-US" sz="3200" dirty="0"/>
              <a:t>Refusal to believe in well-warranted scientific theories even when the evidence is overwhelming. </a:t>
            </a:r>
          </a:p>
        </p:txBody>
      </p:sp>
      <p:sp>
        <p:nvSpPr>
          <p:cNvPr id="4" name="Slide Number Placeholder 3">
            <a:extLst>
              <a:ext uri="{FF2B5EF4-FFF2-40B4-BE49-F238E27FC236}">
                <a16:creationId xmlns:a16="http://schemas.microsoft.com/office/drawing/2014/main" id="{A74C0817-BDC0-4626-99C5-D1ACAF0D3C80}"/>
              </a:ext>
            </a:extLst>
          </p:cNvPr>
          <p:cNvSpPr>
            <a:spLocks noGrp="1"/>
          </p:cNvSpPr>
          <p:nvPr>
            <p:ph type="sldNum" sz="quarter" idx="12"/>
          </p:nvPr>
        </p:nvSpPr>
        <p:spPr/>
        <p:txBody>
          <a:bodyPr/>
          <a:lstStyle/>
          <a:p>
            <a:fld id="{3A98EE3D-8CD1-4C3F-BD1C-C98C9596463C}" type="slidenum">
              <a:rPr lang="en-US" smtClean="0"/>
              <a:t>2</a:t>
            </a:fld>
            <a:endParaRPr lang="en-US" dirty="0"/>
          </a:p>
        </p:txBody>
      </p:sp>
      <p:sp>
        <p:nvSpPr>
          <p:cNvPr id="5" name="Content Placeholder 2">
            <a:extLst>
              <a:ext uri="{FF2B5EF4-FFF2-40B4-BE49-F238E27FC236}">
                <a16:creationId xmlns:a16="http://schemas.microsoft.com/office/drawing/2014/main" id="{C88DD49B-D14D-4031-B0C6-FDA312A3707B}"/>
              </a:ext>
            </a:extLst>
          </p:cNvPr>
          <p:cNvSpPr txBox="1">
            <a:spLocks/>
          </p:cNvSpPr>
          <p:nvPr/>
        </p:nvSpPr>
        <p:spPr>
          <a:xfrm>
            <a:off x="6148795" y="944051"/>
            <a:ext cx="5411697" cy="39534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US" sz="2800" dirty="0"/>
              <a:t>Faux Skepticism</a:t>
            </a:r>
          </a:p>
          <a:p>
            <a:r>
              <a:rPr lang="en-US" sz="2800" dirty="0"/>
              <a:t>Group Consensus: Belief Buddies versus Critical Communities</a:t>
            </a:r>
          </a:p>
        </p:txBody>
      </p:sp>
      <p:sp>
        <p:nvSpPr>
          <p:cNvPr id="6" name="Rectangle 5">
            <a:extLst>
              <a:ext uri="{FF2B5EF4-FFF2-40B4-BE49-F238E27FC236}">
                <a16:creationId xmlns:a16="http://schemas.microsoft.com/office/drawing/2014/main" id="{F2406542-7521-4EA5-8621-F0C6591294DC}"/>
              </a:ext>
            </a:extLst>
          </p:cNvPr>
          <p:cNvSpPr/>
          <p:nvPr/>
        </p:nvSpPr>
        <p:spPr>
          <a:xfrm>
            <a:off x="2614815" y="5313784"/>
            <a:ext cx="7750711"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2400" dirty="0"/>
              <a:t>Impossibly high standards of proof for the things one does not want to believe and extremely low standards of acceptance for the things that fit one’s ideology. </a:t>
            </a:r>
          </a:p>
        </p:txBody>
      </p:sp>
    </p:spTree>
    <p:extLst>
      <p:ext uri="{BB962C8B-B14F-4D97-AF65-F5344CB8AC3E}">
        <p14:creationId xmlns:p14="http://schemas.microsoft.com/office/powerpoint/2010/main" val="155849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8A03A-0062-36BE-7E2A-32773E4DBBE0}"/>
              </a:ext>
            </a:extLst>
          </p:cNvPr>
          <p:cNvSpPr>
            <a:spLocks noGrp="1"/>
          </p:cNvSpPr>
          <p:nvPr>
            <p:ph type="title"/>
          </p:nvPr>
        </p:nvSpPr>
        <p:spPr/>
        <p:txBody>
          <a:bodyPr/>
          <a:lstStyle/>
          <a:p>
            <a:endParaRPr lang="en-US"/>
          </a:p>
        </p:txBody>
      </p:sp>
      <p:pic>
        <p:nvPicPr>
          <p:cNvPr id="5" name="Picture 4" descr="Diagram&#10;&#10;Description automatically generated">
            <a:extLst>
              <a:ext uri="{FF2B5EF4-FFF2-40B4-BE49-F238E27FC236}">
                <a16:creationId xmlns:a16="http://schemas.microsoft.com/office/drawing/2014/main" id="{982D0B82-0041-4BB7-D450-7A7C4C235EA4}"/>
              </a:ext>
            </a:extLst>
          </p:cNvPr>
          <p:cNvPicPr>
            <a:picLocks noChangeAspect="1"/>
          </p:cNvPicPr>
          <p:nvPr/>
        </p:nvPicPr>
        <p:blipFill>
          <a:blip r:embed="rId2"/>
          <a:stretch>
            <a:fillRect/>
          </a:stretch>
        </p:blipFill>
        <p:spPr>
          <a:xfrm>
            <a:off x="1074979" y="431288"/>
            <a:ext cx="10414000" cy="4876800"/>
          </a:xfrm>
          <a:prstGeom prst="rect">
            <a:avLst/>
          </a:prstGeom>
        </p:spPr>
      </p:pic>
      <p:sp>
        <p:nvSpPr>
          <p:cNvPr id="7" name="TextBox 6">
            <a:extLst>
              <a:ext uri="{FF2B5EF4-FFF2-40B4-BE49-F238E27FC236}">
                <a16:creationId xmlns:a16="http://schemas.microsoft.com/office/drawing/2014/main" id="{7079411B-9056-D5F9-5826-2C5E5FEB994F}"/>
              </a:ext>
            </a:extLst>
          </p:cNvPr>
          <p:cNvSpPr txBox="1"/>
          <p:nvPr/>
        </p:nvSpPr>
        <p:spPr>
          <a:xfrm>
            <a:off x="3725190" y="5555679"/>
            <a:ext cx="6098582" cy="1200329"/>
          </a:xfrm>
          <a:prstGeom prst="rect">
            <a:avLst/>
          </a:prstGeom>
          <a:noFill/>
        </p:spPr>
        <p:txBody>
          <a:bodyPr wrap="square">
            <a:spAutoFit/>
          </a:bodyPr>
          <a:lstStyle/>
          <a:p>
            <a:r>
              <a:rPr lang="en-US" dirty="0">
                <a:hlinkClick r:id="rId3"/>
              </a:rPr>
              <a:t>https://www.youtube.com/watch?v=gjtMDtA0N7Y</a:t>
            </a:r>
            <a:endParaRPr lang="en-US" dirty="0"/>
          </a:p>
          <a:p>
            <a:r>
              <a:rPr lang="en-US" dirty="0">
                <a:hlinkClick r:id="rId4"/>
              </a:rPr>
              <a:t>https://www.youtube.com/watch?v=fk4RyUUFxdE</a:t>
            </a:r>
            <a:endParaRPr lang="en-US" dirty="0"/>
          </a:p>
          <a:p>
            <a:r>
              <a:rPr lang="en-US" dirty="0">
                <a:hlinkClick r:id="rId5"/>
              </a:rPr>
              <a:t>https://www.youtube.com/watch?v=KtFGN6B8lfg</a:t>
            </a:r>
            <a:endParaRPr lang="en-US" dirty="0"/>
          </a:p>
          <a:p>
            <a:endParaRPr lang="en-US" dirty="0"/>
          </a:p>
        </p:txBody>
      </p:sp>
      <p:sp>
        <p:nvSpPr>
          <p:cNvPr id="3" name="Slide Number Placeholder 2">
            <a:extLst>
              <a:ext uri="{FF2B5EF4-FFF2-40B4-BE49-F238E27FC236}">
                <a16:creationId xmlns:a16="http://schemas.microsoft.com/office/drawing/2014/main" id="{A2CB73D2-E6C4-462E-86BF-C9E148A20C3F}"/>
              </a:ext>
            </a:extLst>
          </p:cNvPr>
          <p:cNvSpPr>
            <a:spLocks noGrp="1"/>
          </p:cNvSpPr>
          <p:nvPr>
            <p:ph type="sldNum" sz="quarter" idx="12"/>
          </p:nvPr>
        </p:nvSpPr>
        <p:spPr/>
        <p:txBody>
          <a:bodyPr/>
          <a:lstStyle/>
          <a:p>
            <a:fld id="{3A98EE3D-8CD1-4C3F-BD1C-C98C9596463C}" type="slidenum">
              <a:rPr lang="en-US" smtClean="0"/>
              <a:t>3</a:t>
            </a:fld>
            <a:endParaRPr lang="en-US" dirty="0"/>
          </a:p>
        </p:txBody>
      </p:sp>
    </p:spTree>
    <p:extLst>
      <p:ext uri="{BB962C8B-B14F-4D97-AF65-F5344CB8AC3E}">
        <p14:creationId xmlns:p14="http://schemas.microsoft.com/office/powerpoint/2010/main" val="1779362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7F244-37E2-6470-EE40-7A97ED3B5439}"/>
              </a:ext>
            </a:extLst>
          </p:cNvPr>
          <p:cNvSpPr>
            <a:spLocks noGrp="1"/>
          </p:cNvSpPr>
          <p:nvPr>
            <p:ph type="title"/>
          </p:nvPr>
        </p:nvSpPr>
        <p:spPr>
          <a:xfrm>
            <a:off x="581192" y="702156"/>
            <a:ext cx="11029616" cy="481442"/>
          </a:xfrm>
        </p:spPr>
        <p:txBody>
          <a:bodyPr>
            <a:normAutofit fontScale="90000"/>
          </a:bodyPr>
          <a:lstStyle/>
          <a:p>
            <a:r>
              <a:rPr lang="en-US" dirty="0"/>
              <a:t>Manufacture and Exaggerate Doubt</a:t>
            </a:r>
          </a:p>
        </p:txBody>
      </p:sp>
      <p:sp>
        <p:nvSpPr>
          <p:cNvPr id="3" name="Content Placeholder 2">
            <a:extLst>
              <a:ext uri="{FF2B5EF4-FFF2-40B4-BE49-F238E27FC236}">
                <a16:creationId xmlns:a16="http://schemas.microsoft.com/office/drawing/2014/main" id="{3F868542-4E61-422F-E8ED-8AE585FEDEA0}"/>
              </a:ext>
            </a:extLst>
          </p:cNvPr>
          <p:cNvSpPr>
            <a:spLocks noGrp="1"/>
          </p:cNvSpPr>
          <p:nvPr>
            <p:ph idx="1"/>
          </p:nvPr>
        </p:nvSpPr>
        <p:spPr>
          <a:xfrm>
            <a:off x="581192" y="1472184"/>
            <a:ext cx="11029615" cy="2076928"/>
          </a:xfrm>
        </p:spPr>
        <p:txBody>
          <a:bodyPr>
            <a:normAutofit/>
          </a:bodyPr>
          <a:lstStyle/>
          <a:p>
            <a:r>
              <a:rPr lang="en-US" sz="2800" dirty="0"/>
              <a:t>Create false analogy b/t a prior belief that was not well established and on that is currently very robust.  </a:t>
            </a:r>
          </a:p>
        </p:txBody>
      </p:sp>
      <p:pic>
        <p:nvPicPr>
          <p:cNvPr id="4" name="Picture 3" descr="Screen Shot 2021-09-27 at 8.08.20 AM.png">
            <a:extLst>
              <a:ext uri="{FF2B5EF4-FFF2-40B4-BE49-F238E27FC236}">
                <a16:creationId xmlns:a16="http://schemas.microsoft.com/office/drawing/2014/main" id="{A1843AD8-7102-FE25-F279-22838985059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47814" y="3699827"/>
            <a:ext cx="3058871" cy="2859503"/>
          </a:xfrm>
          <a:prstGeom prst="rect">
            <a:avLst/>
          </a:prstGeom>
        </p:spPr>
      </p:pic>
      <p:pic>
        <p:nvPicPr>
          <p:cNvPr id="5" name="Picture 4" descr="Screen Shot 2021-09-27 at 8.08.56 AM.png">
            <a:extLst>
              <a:ext uri="{FF2B5EF4-FFF2-40B4-BE49-F238E27FC236}">
                <a16:creationId xmlns:a16="http://schemas.microsoft.com/office/drawing/2014/main" id="{A25102F9-A57D-B31A-7267-CC7FE5D798BE}"/>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288813" y="3699827"/>
            <a:ext cx="2585031" cy="2859503"/>
          </a:xfrm>
          <a:prstGeom prst="rect">
            <a:avLst/>
          </a:prstGeom>
        </p:spPr>
      </p:pic>
      <p:pic>
        <p:nvPicPr>
          <p:cNvPr id="6" name="Picture 5" descr="Screen Shot 2021-09-27 at 8.10.02 AM.png">
            <a:extLst>
              <a:ext uri="{FF2B5EF4-FFF2-40B4-BE49-F238E27FC236}">
                <a16:creationId xmlns:a16="http://schemas.microsoft.com/office/drawing/2014/main" id="{8EFA7005-AC1B-9991-0197-93FA320E46B7}"/>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095999" y="3837698"/>
            <a:ext cx="2594556" cy="2647803"/>
          </a:xfrm>
          <a:prstGeom prst="rect">
            <a:avLst/>
          </a:prstGeom>
        </p:spPr>
      </p:pic>
      <p:pic>
        <p:nvPicPr>
          <p:cNvPr id="7" name="Picture 6" descr="Screen Shot 2021-09-27 at 8.10.29 AM.png">
            <a:extLst>
              <a:ext uri="{FF2B5EF4-FFF2-40B4-BE49-F238E27FC236}">
                <a16:creationId xmlns:a16="http://schemas.microsoft.com/office/drawing/2014/main" id="{A89203EE-CF61-3A49-4FAF-9DD2A0059A08}"/>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8879040" y="3954595"/>
            <a:ext cx="2945585" cy="2349970"/>
          </a:xfrm>
          <a:prstGeom prst="rect">
            <a:avLst/>
          </a:prstGeom>
        </p:spPr>
      </p:pic>
      <p:sp>
        <p:nvSpPr>
          <p:cNvPr id="8" name="Slide Number Placeholder 7">
            <a:extLst>
              <a:ext uri="{FF2B5EF4-FFF2-40B4-BE49-F238E27FC236}">
                <a16:creationId xmlns:a16="http://schemas.microsoft.com/office/drawing/2014/main" id="{3592FF04-42AA-43D7-AE6F-338166220526}"/>
              </a:ext>
            </a:extLst>
          </p:cNvPr>
          <p:cNvSpPr>
            <a:spLocks noGrp="1"/>
          </p:cNvSpPr>
          <p:nvPr>
            <p:ph type="sldNum" sz="quarter" idx="12"/>
          </p:nvPr>
        </p:nvSpPr>
        <p:spPr/>
        <p:txBody>
          <a:bodyPr/>
          <a:lstStyle/>
          <a:p>
            <a:fld id="{3A98EE3D-8CD1-4C3F-BD1C-C98C9596463C}" type="slidenum">
              <a:rPr lang="en-US" smtClean="0"/>
              <a:t>4</a:t>
            </a:fld>
            <a:endParaRPr lang="en-US" dirty="0"/>
          </a:p>
        </p:txBody>
      </p:sp>
    </p:spTree>
    <p:extLst>
      <p:ext uri="{BB962C8B-B14F-4D97-AF65-F5344CB8AC3E}">
        <p14:creationId xmlns:p14="http://schemas.microsoft.com/office/powerpoint/2010/main" val="2339642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DDB3E-990E-9F13-B397-7A44BA0537BE}"/>
              </a:ext>
            </a:extLst>
          </p:cNvPr>
          <p:cNvSpPr>
            <a:spLocks noGrp="1"/>
          </p:cNvSpPr>
          <p:nvPr>
            <p:ph type="title"/>
          </p:nvPr>
        </p:nvSpPr>
        <p:spPr>
          <a:xfrm>
            <a:off x="581192" y="702156"/>
            <a:ext cx="11029616" cy="406250"/>
          </a:xfrm>
        </p:spPr>
        <p:txBody>
          <a:bodyPr>
            <a:normAutofit fontScale="90000"/>
          </a:bodyPr>
          <a:lstStyle/>
          <a:p>
            <a:r>
              <a:rPr lang="en-US" dirty="0"/>
              <a:t>Deny &amp; Distort Scientific consensus</a:t>
            </a:r>
          </a:p>
        </p:txBody>
      </p:sp>
      <p:sp>
        <p:nvSpPr>
          <p:cNvPr id="3" name="Content Placeholder 2">
            <a:extLst>
              <a:ext uri="{FF2B5EF4-FFF2-40B4-BE49-F238E27FC236}">
                <a16:creationId xmlns:a16="http://schemas.microsoft.com/office/drawing/2014/main" id="{1F9032B3-2328-0E60-8310-1B5BCB02A337}"/>
              </a:ext>
            </a:extLst>
          </p:cNvPr>
          <p:cNvSpPr>
            <a:spLocks noGrp="1"/>
          </p:cNvSpPr>
          <p:nvPr>
            <p:ph idx="1"/>
          </p:nvPr>
        </p:nvSpPr>
        <p:spPr>
          <a:xfrm>
            <a:off x="54440" y="1108406"/>
            <a:ext cx="11029615" cy="1487217"/>
          </a:xfrm>
        </p:spPr>
        <p:txBody>
          <a:bodyPr>
            <a:normAutofit/>
          </a:bodyPr>
          <a:lstStyle/>
          <a:p>
            <a:r>
              <a:rPr lang="en-US" sz="3600" dirty="0"/>
              <a:t>Media “pseudosymmetry”</a:t>
            </a:r>
          </a:p>
        </p:txBody>
      </p:sp>
      <p:pic>
        <p:nvPicPr>
          <p:cNvPr id="4" name="Picture 3" descr="Screen Shot 2021-09-27 at 8.10.02 AM.png">
            <a:extLst>
              <a:ext uri="{FF2B5EF4-FFF2-40B4-BE49-F238E27FC236}">
                <a16:creationId xmlns:a16="http://schemas.microsoft.com/office/drawing/2014/main" id="{CD5098E8-9211-9A69-173C-D86593F144E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4440" y="3728082"/>
            <a:ext cx="3066976" cy="3129918"/>
          </a:xfrm>
          <a:prstGeom prst="rect">
            <a:avLst/>
          </a:prstGeom>
        </p:spPr>
      </p:pic>
      <p:pic>
        <p:nvPicPr>
          <p:cNvPr id="5" name="Picture 4" descr="Screen Shot 2021-09-27 at 8.10.29 AM.png">
            <a:extLst>
              <a:ext uri="{FF2B5EF4-FFF2-40B4-BE49-F238E27FC236}">
                <a16:creationId xmlns:a16="http://schemas.microsoft.com/office/drawing/2014/main" id="{263FEB2D-9FAD-2322-05FD-A7F8BBA154F8}"/>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357938" y="4080145"/>
            <a:ext cx="3481920" cy="2777855"/>
          </a:xfrm>
          <a:prstGeom prst="rect">
            <a:avLst/>
          </a:prstGeom>
        </p:spPr>
      </p:pic>
      <p:sp>
        <p:nvSpPr>
          <p:cNvPr id="6" name="Slide Number Placeholder 5">
            <a:extLst>
              <a:ext uri="{FF2B5EF4-FFF2-40B4-BE49-F238E27FC236}">
                <a16:creationId xmlns:a16="http://schemas.microsoft.com/office/drawing/2014/main" id="{546E64CD-6C17-4D2A-AD5F-378C4ED940E1}"/>
              </a:ext>
            </a:extLst>
          </p:cNvPr>
          <p:cNvSpPr>
            <a:spLocks noGrp="1"/>
          </p:cNvSpPr>
          <p:nvPr>
            <p:ph type="sldNum" sz="quarter" idx="12"/>
          </p:nvPr>
        </p:nvSpPr>
        <p:spPr/>
        <p:txBody>
          <a:bodyPr/>
          <a:lstStyle/>
          <a:p>
            <a:fld id="{3A98EE3D-8CD1-4C3F-BD1C-C98C9596463C}" type="slidenum">
              <a:rPr lang="en-US" smtClean="0"/>
              <a:t>5</a:t>
            </a:fld>
            <a:endParaRPr lang="en-US" dirty="0"/>
          </a:p>
        </p:txBody>
      </p:sp>
      <p:pic>
        <p:nvPicPr>
          <p:cNvPr id="7" name="Picture 6" descr="Screen Shot 2021-09-27 at 8.11.06 AM.png">
            <a:extLst>
              <a:ext uri="{FF2B5EF4-FFF2-40B4-BE49-F238E27FC236}">
                <a16:creationId xmlns:a16="http://schemas.microsoft.com/office/drawing/2014/main" id="{988E55D3-D5F9-429F-A2AC-0714D2B30EC4}"/>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567605" y="944498"/>
            <a:ext cx="5566918" cy="2993110"/>
          </a:xfrm>
          <a:prstGeom prst="rect">
            <a:avLst/>
          </a:prstGeom>
        </p:spPr>
      </p:pic>
      <p:sp>
        <p:nvSpPr>
          <p:cNvPr id="9" name="TextBox 8">
            <a:extLst>
              <a:ext uri="{FF2B5EF4-FFF2-40B4-BE49-F238E27FC236}">
                <a16:creationId xmlns:a16="http://schemas.microsoft.com/office/drawing/2014/main" id="{6566F9E4-149B-4211-B99E-69D85C31C201}"/>
              </a:ext>
            </a:extLst>
          </p:cNvPr>
          <p:cNvSpPr txBox="1"/>
          <p:nvPr/>
        </p:nvSpPr>
        <p:spPr>
          <a:xfrm>
            <a:off x="8090377" y="4369711"/>
            <a:ext cx="3066976" cy="923330"/>
          </a:xfrm>
          <a:prstGeom prst="rect">
            <a:avLst/>
          </a:prstGeom>
          <a:noFill/>
        </p:spPr>
        <p:txBody>
          <a:bodyPr wrap="square">
            <a:spAutoFit/>
          </a:bodyPr>
          <a:lstStyle/>
          <a:p>
            <a:r>
              <a:rPr lang="en-US" dirty="0">
                <a:hlinkClick r:id="rId6"/>
              </a:rPr>
              <a:t>https://www.youtube.com/watch?v=cjuGCJJUGsg</a:t>
            </a:r>
            <a:endParaRPr lang="en-US" dirty="0"/>
          </a:p>
          <a:p>
            <a:r>
              <a:rPr lang="en-US" dirty="0"/>
              <a:t>1:08-4:26</a:t>
            </a:r>
          </a:p>
        </p:txBody>
      </p:sp>
    </p:spTree>
    <p:extLst>
      <p:ext uri="{BB962C8B-B14F-4D97-AF65-F5344CB8AC3E}">
        <p14:creationId xmlns:p14="http://schemas.microsoft.com/office/powerpoint/2010/main" val="3978552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3463" y="107577"/>
            <a:ext cx="7581901" cy="882324"/>
          </a:xfrm>
        </p:spPr>
        <p:txBody>
          <a:bodyPr/>
          <a:lstStyle/>
          <a:p>
            <a:r>
              <a:rPr lang="en-US" dirty="0"/>
              <a:t>FLICC</a:t>
            </a:r>
          </a:p>
        </p:txBody>
      </p:sp>
      <p:sp>
        <p:nvSpPr>
          <p:cNvPr id="3" name="Content Placeholder 2"/>
          <p:cNvSpPr>
            <a:spLocks noGrp="1"/>
          </p:cNvSpPr>
          <p:nvPr>
            <p:ph idx="1"/>
          </p:nvPr>
        </p:nvSpPr>
        <p:spPr/>
        <p:txBody>
          <a:bodyPr/>
          <a:lstStyle/>
          <a:p>
            <a:endParaRPr lang="en-US" dirty="0"/>
          </a:p>
        </p:txBody>
      </p:sp>
      <p:pic>
        <p:nvPicPr>
          <p:cNvPr id="4" name="Picture 3" descr="FLICC.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815974" y="305414"/>
            <a:ext cx="9144706" cy="5894218"/>
          </a:xfrm>
          <a:prstGeom prst="rect">
            <a:avLst/>
          </a:prstGeom>
        </p:spPr>
      </p:pic>
      <p:sp>
        <p:nvSpPr>
          <p:cNvPr id="5" name="Slide Number Placeholder 4">
            <a:extLst>
              <a:ext uri="{FF2B5EF4-FFF2-40B4-BE49-F238E27FC236}">
                <a16:creationId xmlns:a16="http://schemas.microsoft.com/office/drawing/2014/main" id="{EF55682B-F6AB-436D-883A-BD97106BB92E}"/>
              </a:ext>
            </a:extLst>
          </p:cNvPr>
          <p:cNvSpPr>
            <a:spLocks noGrp="1"/>
          </p:cNvSpPr>
          <p:nvPr>
            <p:ph type="sldNum" sz="quarter" idx="12"/>
          </p:nvPr>
        </p:nvSpPr>
        <p:spPr/>
        <p:txBody>
          <a:bodyPr/>
          <a:lstStyle/>
          <a:p>
            <a:fld id="{3A98EE3D-8CD1-4C3F-BD1C-C98C9596463C}" type="slidenum">
              <a:rPr lang="en-US" smtClean="0"/>
              <a:t>6</a:t>
            </a:fld>
            <a:endParaRPr lang="en-US" dirty="0"/>
          </a:p>
        </p:txBody>
      </p:sp>
      <p:sp>
        <p:nvSpPr>
          <p:cNvPr id="6" name="Oval 5">
            <a:extLst>
              <a:ext uri="{FF2B5EF4-FFF2-40B4-BE49-F238E27FC236}">
                <a16:creationId xmlns:a16="http://schemas.microsoft.com/office/drawing/2014/main" id="{F8C6CF0B-57A5-422C-9AED-3442D1482EE3}"/>
              </a:ext>
            </a:extLst>
          </p:cNvPr>
          <p:cNvSpPr/>
          <p:nvPr/>
        </p:nvSpPr>
        <p:spPr>
          <a:xfrm>
            <a:off x="5693229" y="1720557"/>
            <a:ext cx="3374572" cy="140425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944ACBB3-155D-4F3F-AB81-56BDFB12F4BD}"/>
              </a:ext>
            </a:extLst>
          </p:cNvPr>
          <p:cNvSpPr/>
          <p:nvPr/>
        </p:nvSpPr>
        <p:spPr>
          <a:xfrm>
            <a:off x="4049485" y="3455978"/>
            <a:ext cx="1937658" cy="140425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2425569A-537A-473A-AA49-71BEB3152111}"/>
              </a:ext>
            </a:extLst>
          </p:cNvPr>
          <p:cNvSpPr/>
          <p:nvPr/>
        </p:nvSpPr>
        <p:spPr>
          <a:xfrm>
            <a:off x="5693228" y="413525"/>
            <a:ext cx="1937658" cy="140425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3531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656861"/>
          </a:xfrm>
        </p:spPr>
        <p:txBody>
          <a:bodyPr/>
          <a:lstStyle/>
          <a:p>
            <a:r>
              <a:rPr lang="en-US" dirty="0"/>
              <a:t>Solution Aversion</a:t>
            </a:r>
          </a:p>
        </p:txBody>
      </p:sp>
      <p:pic>
        <p:nvPicPr>
          <p:cNvPr id="4" name="Picture 3" descr="Screen Shot 2021-09-27 at 11.49.4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46085"/>
            <a:ext cx="5928933" cy="3309172"/>
          </a:xfrm>
          <a:prstGeom prst="rect">
            <a:avLst/>
          </a:prstGeom>
        </p:spPr>
      </p:pic>
      <p:sp>
        <p:nvSpPr>
          <p:cNvPr id="3" name="Slide Number Placeholder 2">
            <a:extLst>
              <a:ext uri="{FF2B5EF4-FFF2-40B4-BE49-F238E27FC236}">
                <a16:creationId xmlns:a16="http://schemas.microsoft.com/office/drawing/2014/main" id="{DD83650C-91D0-4DFB-BAEF-F9362732DC3C}"/>
              </a:ext>
            </a:extLst>
          </p:cNvPr>
          <p:cNvSpPr>
            <a:spLocks noGrp="1"/>
          </p:cNvSpPr>
          <p:nvPr>
            <p:ph type="sldNum" sz="quarter" idx="12"/>
          </p:nvPr>
        </p:nvSpPr>
        <p:spPr/>
        <p:txBody>
          <a:bodyPr/>
          <a:lstStyle/>
          <a:p>
            <a:fld id="{3A98EE3D-8CD1-4C3F-BD1C-C98C9596463C}" type="slidenum">
              <a:rPr lang="en-US" smtClean="0"/>
              <a:t>7</a:t>
            </a:fld>
            <a:endParaRPr lang="en-US" dirty="0"/>
          </a:p>
        </p:txBody>
      </p:sp>
      <p:pic>
        <p:nvPicPr>
          <p:cNvPr id="5" name="Picture 4" descr="Screen Shot 2021-09-27 at 12.00.58 PM.png">
            <a:extLst>
              <a:ext uri="{FF2B5EF4-FFF2-40B4-BE49-F238E27FC236}">
                <a16:creationId xmlns:a16="http://schemas.microsoft.com/office/drawing/2014/main" id="{61A5FC0F-1A6A-45D2-87DF-97B1F1436E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7840" y="1896441"/>
            <a:ext cx="6614160" cy="3808460"/>
          </a:xfrm>
          <a:prstGeom prst="rect">
            <a:avLst/>
          </a:prstGeom>
        </p:spPr>
      </p:pic>
    </p:spTree>
    <p:extLst>
      <p:ext uri="{BB962C8B-B14F-4D97-AF65-F5344CB8AC3E}">
        <p14:creationId xmlns:p14="http://schemas.microsoft.com/office/powerpoint/2010/main" val="768880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3D3AE7-F20F-49F4-A94F-C6ACFDD2E064}"/>
              </a:ext>
            </a:extLst>
          </p:cNvPr>
          <p:cNvSpPr>
            <a:spLocks noGrp="1"/>
          </p:cNvSpPr>
          <p:nvPr>
            <p:ph type="title"/>
          </p:nvPr>
        </p:nvSpPr>
        <p:spPr>
          <a:xfrm>
            <a:off x="2303463" y="107577"/>
            <a:ext cx="7581901" cy="1242252"/>
          </a:xfrm>
        </p:spPr>
        <p:txBody>
          <a:bodyPr/>
          <a:lstStyle/>
          <a:p>
            <a:r>
              <a:rPr lang="en-US" sz="3600" dirty="0"/>
              <a:t>Equivocation</a:t>
            </a:r>
          </a:p>
        </p:txBody>
      </p:sp>
      <p:sp>
        <p:nvSpPr>
          <p:cNvPr id="3" name="Content Placeholder 2">
            <a:extLst>
              <a:ext uri="{FF2B5EF4-FFF2-40B4-BE49-F238E27FC236}">
                <a16:creationId xmlns:a16="http://schemas.microsoft.com/office/drawing/2014/main" id="{A2598C54-7588-4C46-81F5-4CD2734043D0}"/>
              </a:ext>
            </a:extLst>
          </p:cNvPr>
          <p:cNvSpPr>
            <a:spLocks noGrp="1"/>
          </p:cNvSpPr>
          <p:nvPr>
            <p:ph idx="1"/>
          </p:nvPr>
        </p:nvSpPr>
        <p:spPr>
          <a:xfrm>
            <a:off x="1170432" y="1349830"/>
            <a:ext cx="9820655" cy="5050971"/>
          </a:xfrm>
        </p:spPr>
        <p:txBody>
          <a:bodyPr>
            <a:normAutofit/>
          </a:bodyPr>
          <a:lstStyle/>
          <a:p>
            <a:r>
              <a:rPr lang="en-US" sz="2000" dirty="0"/>
              <a:t>Slipping b/t different meanings of a word in an argument that would be valid only if the word were used wit the same meaning throughout.</a:t>
            </a:r>
          </a:p>
          <a:p>
            <a:r>
              <a:rPr lang="en-US" sz="2000" dirty="0"/>
              <a:t>Entitled to opinion</a:t>
            </a:r>
          </a:p>
          <a:p>
            <a:pPr lvl="1"/>
            <a:r>
              <a:rPr lang="en-US" sz="2000" dirty="0"/>
              <a:t>Entitled has two meaning here: one is epistemic, one is political</a:t>
            </a:r>
          </a:p>
          <a:p>
            <a:endParaRPr lang="en-US" sz="2000" dirty="0"/>
          </a:p>
          <a:p>
            <a:r>
              <a:rPr lang="en-US" sz="2000" dirty="0"/>
              <a:t>1. If someone is entitled to an opinion then her opinion is well-supported by the evidence (this is what it means to be entitled to an opinion)</a:t>
            </a:r>
          </a:p>
          <a:p>
            <a:r>
              <a:rPr lang="en-US" sz="2000" dirty="0"/>
              <a:t>2. I am entitled to my opinion (as is everyone in a democratic society) </a:t>
            </a:r>
          </a:p>
          <a:p>
            <a:r>
              <a:rPr lang="en-US" sz="2000" dirty="0"/>
              <a:t>3. Therefore, my opinion is well-supported by evidence.</a:t>
            </a:r>
          </a:p>
        </p:txBody>
      </p:sp>
      <p:sp>
        <p:nvSpPr>
          <p:cNvPr id="4" name="Slide Number Placeholder 3">
            <a:extLst>
              <a:ext uri="{FF2B5EF4-FFF2-40B4-BE49-F238E27FC236}">
                <a16:creationId xmlns:a16="http://schemas.microsoft.com/office/drawing/2014/main" id="{C23B21DC-2A24-4AF7-B358-06E9D654927C}"/>
              </a:ext>
            </a:extLst>
          </p:cNvPr>
          <p:cNvSpPr>
            <a:spLocks noGrp="1"/>
          </p:cNvSpPr>
          <p:nvPr>
            <p:ph type="sldNum" sz="quarter" idx="12"/>
          </p:nvPr>
        </p:nvSpPr>
        <p:spPr/>
        <p:txBody>
          <a:bodyPr/>
          <a:lstStyle/>
          <a:p>
            <a:fld id="{3A98EE3D-8CD1-4C3F-BD1C-C98C9596463C}" type="slidenum">
              <a:rPr lang="en-US" smtClean="0"/>
              <a:t>8</a:t>
            </a:fld>
            <a:endParaRPr lang="en-US" dirty="0"/>
          </a:p>
        </p:txBody>
      </p:sp>
    </p:spTree>
    <p:extLst>
      <p:ext uri="{BB962C8B-B14F-4D97-AF65-F5344CB8AC3E}">
        <p14:creationId xmlns:p14="http://schemas.microsoft.com/office/powerpoint/2010/main" val="4060123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617768"/>
          </a:xfrm>
        </p:spPr>
        <p:txBody>
          <a:bodyPr/>
          <a:lstStyle/>
          <a:p>
            <a:r>
              <a:rPr lang="en-US" dirty="0"/>
              <a:t>Misinformation: A special Case </a:t>
            </a:r>
            <a:r>
              <a:rPr lang="en-US" dirty="0">
                <a:sym typeface="Wingdings"/>
              </a:rPr>
              <a:t> Fake News</a:t>
            </a:r>
            <a:endParaRPr lang="en-US" dirty="0"/>
          </a:p>
        </p:txBody>
      </p:sp>
      <p:sp>
        <p:nvSpPr>
          <p:cNvPr id="3" name="Content Placeholder 2"/>
          <p:cNvSpPr>
            <a:spLocks noGrp="1"/>
          </p:cNvSpPr>
          <p:nvPr>
            <p:ph idx="1"/>
          </p:nvPr>
        </p:nvSpPr>
        <p:spPr/>
        <p:txBody>
          <a:bodyPr/>
          <a:lstStyle/>
          <a:p>
            <a:endParaRPr lang="en-US"/>
          </a:p>
        </p:txBody>
      </p:sp>
      <p:pic>
        <p:nvPicPr>
          <p:cNvPr id="4" name="Picture 3" descr="Screen Shot 2021-11-10 at 10.50.48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0184" y="1814767"/>
            <a:ext cx="7516382" cy="4233845"/>
          </a:xfrm>
          <a:prstGeom prst="rect">
            <a:avLst/>
          </a:prstGeom>
        </p:spPr>
      </p:pic>
      <p:sp>
        <p:nvSpPr>
          <p:cNvPr id="5" name="Slide Number Placeholder 4">
            <a:extLst>
              <a:ext uri="{FF2B5EF4-FFF2-40B4-BE49-F238E27FC236}">
                <a16:creationId xmlns:a16="http://schemas.microsoft.com/office/drawing/2014/main" id="{B195BA0F-6511-46BB-B2EE-959B7D165660}"/>
              </a:ext>
            </a:extLst>
          </p:cNvPr>
          <p:cNvSpPr>
            <a:spLocks noGrp="1"/>
          </p:cNvSpPr>
          <p:nvPr>
            <p:ph type="sldNum" sz="quarter" idx="12"/>
          </p:nvPr>
        </p:nvSpPr>
        <p:spPr/>
        <p:txBody>
          <a:bodyPr/>
          <a:lstStyle/>
          <a:p>
            <a:fld id="{3A98EE3D-8CD1-4C3F-BD1C-C98C9596463C}" type="slidenum">
              <a:rPr lang="en-US" smtClean="0"/>
              <a:t>9</a:t>
            </a:fld>
            <a:endParaRPr lang="en-US" dirty="0"/>
          </a:p>
        </p:txBody>
      </p:sp>
    </p:spTree>
    <p:extLst>
      <p:ext uri="{BB962C8B-B14F-4D97-AF65-F5344CB8AC3E}">
        <p14:creationId xmlns:p14="http://schemas.microsoft.com/office/powerpoint/2010/main" val="3566009994"/>
      </p:ext>
    </p:extLst>
  </p:cSld>
  <p:clrMapOvr>
    <a:masterClrMapping/>
  </p:clrMapOvr>
</p:sld>
</file>

<file path=ppt/theme/theme1.xml><?xml version="1.0" encoding="utf-8"?>
<a:theme xmlns:a="http://schemas.openxmlformats.org/drawingml/2006/main" name="Dividend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27BD4C1-B6B1-4715-ABF9-E660A51A4EA0}">
  <ds:schemaRefs>
    <ds:schemaRef ds:uri="http://schemas.microsoft.com/sharepoint/v3/contenttype/forms"/>
  </ds:schemaRefs>
</ds:datastoreItem>
</file>

<file path=customXml/itemProps2.xml><?xml version="1.0" encoding="utf-8"?>
<ds:datastoreItem xmlns:ds="http://schemas.openxmlformats.org/officeDocument/2006/customXml" ds:itemID="{8D289AE2-D2AE-49D1-AFAC-3A79F6794255}">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41E7CA09-9778-4414-AE97-8064B12DA3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{E9CCEC07-2AFC-49A9-A5FC-7B78408D333E}tf33552983_win32</Template>
  <TotalTime>957</TotalTime>
  <Words>581</Words>
  <Application>Microsoft Office PowerPoint</Application>
  <PresentationFormat>Widescreen</PresentationFormat>
  <Paragraphs>69</Paragraphs>
  <Slides>15</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Calibri</vt:lpstr>
      <vt:lpstr>Franklin Gothic Book</vt:lpstr>
      <vt:lpstr>Franklin Gothic Demi</vt:lpstr>
      <vt:lpstr>Wingdings 2</vt:lpstr>
      <vt:lpstr>DividendVTI</vt:lpstr>
      <vt:lpstr>Science Denial And Misinformation</vt:lpstr>
      <vt:lpstr>Denialism</vt:lpstr>
      <vt:lpstr>PowerPoint Presentation</vt:lpstr>
      <vt:lpstr>Manufacture and Exaggerate Doubt</vt:lpstr>
      <vt:lpstr>Deny &amp; Distort Scientific consensus</vt:lpstr>
      <vt:lpstr>FLICC</vt:lpstr>
      <vt:lpstr>Solution Aversion</vt:lpstr>
      <vt:lpstr>Equivocation</vt:lpstr>
      <vt:lpstr>Misinformation: A special Case  Fake News</vt:lpstr>
      <vt:lpstr>PowerPoint Presentation</vt:lpstr>
      <vt:lpstr>PowerPoint Presentation</vt:lpstr>
      <vt:lpstr>PowerPoint Presentation</vt:lpstr>
      <vt:lpstr>PowerPoint Presentation</vt:lpstr>
      <vt:lpstr>PowerPoint Presentation</vt:lpstr>
      <vt:lpstr>“Pre-Bunking” and Debunking: What are we to do with all of this?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Denial and Conspiracy Theories</dc:title>
  <dc:creator>Pitts, Shane</dc:creator>
  <cp:lastModifiedBy>Pitts, Shane</cp:lastModifiedBy>
  <cp:revision>17</cp:revision>
  <dcterms:created xsi:type="dcterms:W3CDTF">2021-09-28T14:05:26Z</dcterms:created>
  <dcterms:modified xsi:type="dcterms:W3CDTF">2022-05-03T13:28:39Z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