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8" r:id="rId5"/>
    <p:sldId id="259" r:id="rId6"/>
    <p:sldId id="261" r:id="rId7"/>
    <p:sldId id="262" r:id="rId8"/>
    <p:sldId id="264" r:id="rId9"/>
    <p:sldId id="265" r:id="rId10"/>
    <p:sldId id="267" r:id="rId11"/>
    <p:sldId id="268" r:id="rId12"/>
    <p:sldId id="272" r:id="rId13"/>
    <p:sldId id="273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81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548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1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666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57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861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06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644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38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43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555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C4568-1B7C-4822-B02F-2A5387FFF1E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93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OlDewpCfZQ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13 in </a:t>
            </a:r>
            <a:r>
              <a:rPr lang="en-US" i="1" dirty="0" smtClean="0"/>
              <a:t>The Real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07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Bechdel</a:t>
            </a:r>
            <a:r>
              <a:rPr lang="en-US" dirty="0" smtClean="0"/>
              <a:t>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5197" y="1750810"/>
            <a:ext cx="440713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named female characters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a conversation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something other than a man</a:t>
            </a:r>
          </a:p>
          <a:p>
            <a:endParaRPr lang="en-US" dirty="0"/>
          </a:p>
        </p:txBody>
      </p:sp>
      <p:pic>
        <p:nvPicPr>
          <p:cNvPr id="2050" name="Picture 2" descr="What the Bechdel test doesn't tell us about women on fi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854" y="1872185"/>
            <a:ext cx="6087283" cy="410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64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 10 films of all time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blue: fail 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orange: pass</a:t>
            </a:r>
            <a:endParaRPr lang="en-US" sz="20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Shawshank Redemption (1994)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Godfather (1972)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Dark Knight (2008)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Godfather: Part II (1974)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Lord of the Rings: The Return of the King (2003)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6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Pulp Fiction (1994)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Schindler’s List (1993)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Angry Men (1957)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Fight Club (1999)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Lord of the Rings: The Fellowship of the Rings (2001)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03256" y="5807631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Based on IMDB ratings alone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9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 10 films of all time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blue: fail 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orange: pass</a:t>
            </a:r>
            <a:endParaRPr lang="en-US" sz="20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Godfather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Shawshank Redemption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Schindler’s List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Raging Bull (1980)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Casablanca (1942)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6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Citizen Kane (1941)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Gone with the Wind (1939)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Wizard of Oz (1939)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Flew Over the Cuckoo’s Nest (1975)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Lawrence of Arabia (1962)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26685" y="5807631"/>
            <a:ext cx="6938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IMDB – awards, popularity, cinematic greatness (directing/writing)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52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 10 films that pass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Mad Max: Fury Road (2015)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Aliens (1986)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Wonder Woman (2017)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Black Swan (2010)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Little Miss Sunshine (2006)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6"/>
            </a:pP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Girl with All the Gifts (2016)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Scream (1996)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 Wars: The Last Jedi (2017)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Descent (2005)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Girl, Interrupted (1999)</a:t>
            </a:r>
          </a:p>
        </p:txBody>
      </p:sp>
    </p:spTree>
    <p:extLst>
      <p:ext uri="{BB962C8B-B14F-4D97-AF65-F5344CB8AC3E}">
        <p14:creationId xmlns:p14="http://schemas.microsoft.com/office/powerpoint/2010/main" val="150163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Interactionist</a:t>
            </a:r>
            <a:r>
              <a:rPr lang="en-US" dirty="0" smtClean="0"/>
              <a:t> Approach to Popular Culture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networks create popular culture </a:t>
            </a:r>
          </a:p>
          <a:p>
            <a:endParaRPr lang="en-US" dirty="0" smtClean="0"/>
          </a:p>
          <a:p>
            <a:r>
              <a:rPr lang="en-US" dirty="0" smtClean="0"/>
              <a:t>Construction of culture</a:t>
            </a:r>
          </a:p>
          <a:p>
            <a:pPr lvl="1"/>
            <a:r>
              <a:rPr lang="en-US" dirty="0" smtClean="0"/>
              <a:t>Song length</a:t>
            </a:r>
          </a:p>
          <a:p>
            <a:pPr lvl="1"/>
            <a:r>
              <a:rPr lang="en-US" dirty="0" smtClean="0">
                <a:hlinkClick r:id="rId2"/>
              </a:rPr>
              <a:t>4 chords </a:t>
            </a:r>
            <a:endParaRPr lang="en-US" dirty="0" smtClean="0"/>
          </a:p>
          <a:p>
            <a:pPr lvl="1"/>
            <a:r>
              <a:rPr lang="en-US" dirty="0" smtClean="0"/>
              <a:t>Structures of storytelling </a:t>
            </a:r>
          </a:p>
          <a:p>
            <a:pPr lvl="1"/>
            <a:r>
              <a:rPr lang="en-US" dirty="0" smtClean="0"/>
              <a:t>Adventures and trilogies</a:t>
            </a:r>
          </a:p>
          <a:p>
            <a:pPr lvl="1"/>
            <a:r>
              <a:rPr lang="en-US" dirty="0" smtClean="0"/>
              <a:t>Sitcoms 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98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Social Construction </a:t>
            </a:r>
            <a:r>
              <a:rPr lang="en-US" dirty="0" smtClean="0"/>
              <a:t>and the MPAA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Rating system </a:t>
            </a:r>
          </a:p>
          <a:p>
            <a:pPr lvl="1"/>
            <a:r>
              <a:rPr lang="en-US" dirty="0" smtClean="0"/>
              <a:t>If women experience sexual pleasure NC-17</a:t>
            </a:r>
          </a:p>
          <a:p>
            <a:pPr lvl="1"/>
            <a:r>
              <a:rPr lang="en-US" dirty="0" smtClean="0"/>
              <a:t>If men experience sexual pleasure PG-13 to R</a:t>
            </a:r>
          </a:p>
          <a:p>
            <a:pPr lvl="1"/>
            <a:r>
              <a:rPr lang="en-US" dirty="0" smtClean="0"/>
              <a:t>More than 3 pelvic thrusts get NC-17 rating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Violence?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i="1" dirty="0" smtClean="0"/>
              <a:t>Boys Don’t Cry </a:t>
            </a:r>
          </a:p>
          <a:p>
            <a:pPr marL="457200" lvl="1" indent="0">
              <a:buNone/>
            </a:pPr>
            <a:r>
              <a:rPr lang="en-US" i="1" dirty="0" smtClean="0"/>
              <a:t>Team America: World Police</a:t>
            </a:r>
          </a:p>
          <a:p>
            <a:pPr marL="457200" lvl="1" indent="0">
              <a:buNone/>
            </a:pPr>
            <a:r>
              <a:rPr lang="en-US" dirty="0" smtClean="0"/>
              <a:t>John Waters </a:t>
            </a:r>
          </a:p>
        </p:txBody>
      </p:sp>
    </p:spTree>
    <p:extLst>
      <p:ext uri="{BB962C8B-B14F-4D97-AF65-F5344CB8AC3E}">
        <p14:creationId xmlns:p14="http://schemas.microsoft.com/office/powerpoint/2010/main" val="305455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Study of Media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 social institution </a:t>
            </a:r>
          </a:p>
          <a:p>
            <a:endParaRPr lang="en-US" dirty="0"/>
          </a:p>
          <a:p>
            <a:r>
              <a:rPr lang="en-US" dirty="0" smtClean="0"/>
              <a:t>Increasing power and importance</a:t>
            </a:r>
          </a:p>
          <a:p>
            <a:endParaRPr lang="en-US" dirty="0"/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branch of the government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41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Socialization through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77% of the news industry are white</a:t>
            </a:r>
          </a:p>
          <a:p>
            <a:r>
              <a:rPr lang="en-US" dirty="0" smtClean="0"/>
              <a:t>75% of the publishing industry are white</a:t>
            </a:r>
            <a:endParaRPr lang="en-US" dirty="0"/>
          </a:p>
        </p:txBody>
      </p:sp>
      <p:pic>
        <p:nvPicPr>
          <p:cNvPr id="1026" name="Picture 2" descr="Racial Bias and Media Coverage of Violent Crime - Sociological 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29" y="3048460"/>
            <a:ext cx="6380636" cy="356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lint Smith on Twitter: &quot;I can never forget how the aftermath of Hurricane  Katrina was covered in the press. &quot;Finding&quot; vs &quot;Looting&quot; Not hard to figure  out why.… https://t.co/2GA2yIBily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59" y="2675132"/>
            <a:ext cx="3942600" cy="372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91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</a:t>
            </a:r>
            <a:br>
              <a:rPr lang="en-US" dirty="0" smtClean="0"/>
            </a:br>
            <a:r>
              <a:rPr lang="en-US" dirty="0" smtClean="0"/>
              <a:t>Media Industries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672" y="365124"/>
            <a:ext cx="6113081" cy="6401435"/>
          </a:xfrm>
        </p:spPr>
      </p:pic>
    </p:spTree>
    <p:extLst>
      <p:ext uri="{BB962C8B-B14F-4D97-AF65-F5344CB8AC3E}">
        <p14:creationId xmlns:p14="http://schemas.microsoft.com/office/powerpoint/2010/main" val="47604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9118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Structure of Media Industries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7" y="1424680"/>
            <a:ext cx="5577095" cy="5001057"/>
          </a:xfrm>
        </p:spPr>
      </p:pic>
      <p:pic>
        <p:nvPicPr>
          <p:cNvPr id="5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686" y="1424680"/>
            <a:ext cx="6409807" cy="500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333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Concentrations of Media Outlets</a:t>
            </a:r>
            <a:endParaRPr lang="en-US" dirty="0"/>
          </a:p>
        </p:txBody>
      </p:sp>
      <p:pic>
        <p:nvPicPr>
          <p:cNvPr id="4" name="Content Placeholder 4" descr="Table 13.1 is titled The Concentration of Media Outlets. It compares 6 media corporations, their 2016 revenues, and principal holdings. Table 13.1 is titled The Concentration of Media Outlets, and compares 6 media corporations' revenues and principal holdings. Comcast's 2016 Revenues in billions: $80.4. Comcast's Principal Holdings: NBC, Telemundo, MSNBC, Bravo, USA Network, Syfy, E!, Universal Pictures, DreamWorks Animation, Focus Features, Oxygen. Walt Disney Company's 2016 revenues: $55.6. Walt Disney Company's principal holdings: ABC, ESPN, A&amp;E, Lifetime, Disney Channel, Walt Disney Studios, Lucasfilm, Pixar, Marvel Studios, Touchstone Pictures, Walt Disney Parks and Resorts. Time Warner Inc.'s 2016 revenues: $29.3. Time Warner Inc.'s principal holdings: HBO, CNN, DC Comics, Cartoon Network, TNT, TBS, Cinemax, TMZ.com, NBA.com, NCAA.com, Adult Swim, Warner Brothers Pictures. 21st Century Fox's revenues: $28.5. 21st Century Fox's principal holdings: FOX, National Geographic, FX, Twentieth Century Fox Film, Fox Searchlight Pictures, Blue Sky Studios. CBS's Revenues: $13.2. CBS's principal holdings: CBS, Showtime, Simon &amp; Schuster, CNET, TVGuide.com, Metacritic, GameSpot. Viacom's revenues: $15.5. Viacom's principal holdings: Paramount Pictures, Comedy Central, BET, MTV, VH1, Nickelodeon, Spike, TV Land. Note: The data for 21st Century Fox is from fiscal 2017, not 2016. The source of this data is Selyukh 2016.&#10;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229" y="1410118"/>
            <a:ext cx="9699541" cy="5244681"/>
          </a:xfrm>
        </p:spPr>
      </p:pic>
      <p:sp>
        <p:nvSpPr>
          <p:cNvPr id="5" name="TextBox 4"/>
          <p:cNvSpPr txBox="1"/>
          <p:nvPr/>
        </p:nvSpPr>
        <p:spPr>
          <a:xfrm>
            <a:off x="4865364" y="2654539"/>
            <a:ext cx="4802339" cy="341632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+mj-lt"/>
              </a:rPr>
              <a:t>Comcast</a:t>
            </a:r>
            <a:r>
              <a:rPr lang="en-US" sz="2200" dirty="0" smtClean="0">
                <a:latin typeface="+mj-lt"/>
              </a:rPr>
              <a:t> – $116.3 Billion</a:t>
            </a:r>
          </a:p>
          <a:p>
            <a:endParaRPr lang="en-US" sz="2200" dirty="0" smtClean="0">
              <a:latin typeface="+mj-lt"/>
            </a:endParaRPr>
          </a:p>
          <a:p>
            <a:r>
              <a:rPr lang="en-US" sz="2200" b="1" dirty="0" smtClean="0">
                <a:latin typeface="+mj-lt"/>
              </a:rPr>
              <a:t>Disney</a:t>
            </a:r>
            <a:r>
              <a:rPr lang="en-US" sz="2200" dirty="0" smtClean="0">
                <a:latin typeface="+mj-lt"/>
              </a:rPr>
              <a:t> – $67.4 Billion</a:t>
            </a:r>
          </a:p>
          <a:p>
            <a:endParaRPr lang="en-US" sz="2200" dirty="0" smtClean="0">
              <a:latin typeface="+mj-lt"/>
            </a:endParaRPr>
          </a:p>
          <a:p>
            <a:r>
              <a:rPr lang="en-US" sz="2200" b="1" dirty="0" smtClean="0">
                <a:latin typeface="+mj-lt"/>
              </a:rPr>
              <a:t>Time Warner </a:t>
            </a:r>
            <a:r>
              <a:rPr lang="en-US" sz="2200" b="1" dirty="0" err="1" smtClean="0">
                <a:latin typeface="+mj-lt"/>
              </a:rPr>
              <a:t>Inc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– $35.6 Billion</a:t>
            </a:r>
          </a:p>
          <a:p>
            <a:endParaRPr lang="en-US" sz="2200" dirty="0" smtClean="0">
              <a:latin typeface="+mj-lt"/>
            </a:endParaRPr>
          </a:p>
          <a:p>
            <a:r>
              <a:rPr lang="en-US" sz="2200" b="1" dirty="0" smtClean="0">
                <a:latin typeface="+mj-lt"/>
              </a:rPr>
              <a:t>21</a:t>
            </a:r>
            <a:r>
              <a:rPr lang="en-US" sz="2200" b="1" baseline="30000" dirty="0" smtClean="0">
                <a:latin typeface="+mj-lt"/>
              </a:rPr>
              <a:t>st</a:t>
            </a:r>
            <a:r>
              <a:rPr lang="en-US" sz="2200" b="1" dirty="0" smtClean="0">
                <a:latin typeface="+mj-lt"/>
              </a:rPr>
              <a:t> Century Fox </a:t>
            </a:r>
            <a:r>
              <a:rPr lang="en-US" sz="2200" dirty="0" smtClean="0">
                <a:latin typeface="+mj-lt"/>
              </a:rPr>
              <a:t>– $12.9 Billion</a:t>
            </a:r>
          </a:p>
          <a:p>
            <a:endParaRPr lang="en-US" sz="2200" dirty="0">
              <a:latin typeface="+mj-lt"/>
            </a:endParaRPr>
          </a:p>
          <a:p>
            <a:r>
              <a:rPr lang="en-US" sz="2200" b="1" dirty="0" smtClean="0">
                <a:latin typeface="+mj-lt"/>
              </a:rPr>
              <a:t>Paramount Global </a:t>
            </a:r>
            <a:r>
              <a:rPr lang="en-US" sz="2200" dirty="0" smtClean="0">
                <a:latin typeface="+mj-lt"/>
              </a:rPr>
              <a:t>– $28.6 Billion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232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Branch of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FCC’s </a:t>
            </a:r>
            <a:r>
              <a:rPr lang="en-US" dirty="0" smtClean="0"/>
              <a:t>job to restrict media-outlet </a:t>
            </a:r>
            <a:r>
              <a:rPr lang="en-US" dirty="0" smtClean="0"/>
              <a:t>ownership</a:t>
            </a:r>
          </a:p>
          <a:p>
            <a:pPr lvl="1"/>
            <a:r>
              <a:rPr lang="en-US" dirty="0"/>
              <a:t>Net Neutrality 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8" name="Picture 4" descr="Ajit Pai is making lots of enemies on the road to 5G - POLITIC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718" y="3042458"/>
            <a:ext cx="4701758" cy="3134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83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Functions</a:t>
            </a:r>
            <a:r>
              <a:rPr lang="en-US" dirty="0" smtClean="0"/>
              <a:t> of Popular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Positives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Collective Conscience</a:t>
            </a:r>
          </a:p>
          <a:p>
            <a:r>
              <a:rPr lang="en-US" dirty="0"/>
              <a:t>Social Cohesion </a:t>
            </a:r>
          </a:p>
          <a:p>
            <a:r>
              <a:rPr lang="en-US" dirty="0"/>
              <a:t>Social Solidarity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Negatives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i="1" dirty="0" err="1"/>
              <a:t>Desporter</a:t>
            </a:r>
            <a:r>
              <a:rPr lang="en-US" dirty="0"/>
              <a:t>: to divert, amuse, please, play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63" y="4073098"/>
            <a:ext cx="4221133" cy="26215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6432" y="3095232"/>
            <a:ext cx="2648956" cy="359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49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Critical Approach </a:t>
            </a:r>
            <a:r>
              <a:rPr lang="en-US" dirty="0" smtClean="0"/>
              <a:t>to Popular Culture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Used for Social Control</a:t>
            </a:r>
          </a:p>
          <a:p>
            <a:pPr lvl="1"/>
            <a:r>
              <a:rPr lang="en-US" dirty="0" smtClean="0"/>
              <a:t>Retail therapy</a:t>
            </a:r>
          </a:p>
          <a:p>
            <a:pPr lvl="1"/>
            <a:r>
              <a:rPr lang="en-US" dirty="0" smtClean="0"/>
              <a:t>Keeping up with the Joneses</a:t>
            </a:r>
          </a:p>
          <a:p>
            <a:pPr lvl="1"/>
            <a:r>
              <a:rPr lang="en-US" dirty="0" smtClean="0"/>
              <a:t>Orson Wells’ </a:t>
            </a:r>
            <a:r>
              <a:rPr lang="en-US" i="1" dirty="0" smtClean="0"/>
              <a:t>War of the Worlds</a:t>
            </a:r>
          </a:p>
          <a:p>
            <a:endParaRPr lang="en-US" dirty="0"/>
          </a:p>
          <a:p>
            <a:r>
              <a:rPr lang="en-US" dirty="0" smtClean="0"/>
              <a:t>Cultural hegemony </a:t>
            </a:r>
          </a:p>
          <a:p>
            <a:pPr lvl="1"/>
            <a:r>
              <a:rPr lang="en-US" dirty="0" smtClean="0"/>
              <a:t>Maintaining the status quo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Reproduces inequality </a:t>
            </a:r>
            <a:endParaRPr lang="en-US" dirty="0"/>
          </a:p>
          <a:p>
            <a:pPr lvl="1"/>
            <a:r>
              <a:rPr lang="en-US" dirty="0"/>
              <a:t>Gendering villains</a:t>
            </a:r>
          </a:p>
          <a:p>
            <a:pPr lvl="2"/>
            <a:r>
              <a:rPr lang="en-US" dirty="0"/>
              <a:t>Male villain often POC</a:t>
            </a:r>
          </a:p>
          <a:p>
            <a:pPr lvl="2"/>
            <a:r>
              <a:rPr lang="en-US" dirty="0"/>
              <a:t>Female villain often psychotic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Black </a:t>
            </a:r>
            <a:r>
              <a:rPr lang="en-US" dirty="0"/>
              <a:t>men in </a:t>
            </a:r>
            <a:r>
              <a:rPr lang="en-US" dirty="0" smtClean="0"/>
              <a:t>drag</a:t>
            </a:r>
          </a:p>
          <a:p>
            <a:pPr lvl="2"/>
            <a:r>
              <a:rPr lang="en-US" dirty="0" smtClean="0"/>
              <a:t>SNL – Keenan Thompson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Rotten Tomatoes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60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469</Words>
  <Application>Microsoft Office PowerPoint</Application>
  <PresentationFormat>Widescreen</PresentationFormat>
  <Paragraphs>113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Times New Roman</vt:lpstr>
      <vt:lpstr>Office Theme</vt:lpstr>
      <vt:lpstr>Media</vt:lpstr>
      <vt:lpstr>The Study of Media </vt:lpstr>
      <vt:lpstr>Socialization through Media</vt:lpstr>
      <vt:lpstr>Structure of  Media Industries</vt:lpstr>
      <vt:lpstr>Structure of Media Industries</vt:lpstr>
      <vt:lpstr>The Concentrations of Media Outlets</vt:lpstr>
      <vt:lpstr>4th Branch of Government</vt:lpstr>
      <vt:lpstr>Functions of Popular Culture</vt:lpstr>
      <vt:lpstr>Critical Approach to Popular Culture</vt:lpstr>
      <vt:lpstr>The Bechdel Test</vt:lpstr>
      <vt:lpstr>Top 10 films of all time blue: fail   orange: pass</vt:lpstr>
      <vt:lpstr>Top 10 films of all time blue: fail   orange: pass</vt:lpstr>
      <vt:lpstr>Top 10 films that pass  </vt:lpstr>
      <vt:lpstr>Interactionist Approach to Popular Culture</vt:lpstr>
      <vt:lpstr>Social Construction and the MPAA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Socialization</dc:title>
  <dc:creator>McIntyre, Katie</dc:creator>
  <cp:lastModifiedBy>McIntyre, Katie</cp:lastModifiedBy>
  <cp:revision>109</cp:revision>
  <dcterms:created xsi:type="dcterms:W3CDTF">2018-09-17T18:39:11Z</dcterms:created>
  <dcterms:modified xsi:type="dcterms:W3CDTF">2022-05-03T13:59:50Z</dcterms:modified>
</cp:coreProperties>
</file>