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sldIdLst>
    <p:sldId id="300" r:id="rId2"/>
    <p:sldId id="301" r:id="rId3"/>
    <p:sldId id="302" r:id="rId4"/>
    <p:sldId id="303" r:id="rId5"/>
    <p:sldId id="304" r:id="rId6"/>
    <p:sldId id="306" r:id="rId7"/>
    <p:sldId id="307" r:id="rId8"/>
    <p:sldId id="308" r:id="rId9"/>
    <p:sldId id="309" r:id="rId10"/>
    <p:sldId id="310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E4ADA-B9BA-4621-8963-B9255F9D2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7B8A8-D8AF-4818-9C86-FAE33099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C9FEB-FAA8-43F6-A0AD-D9E5C21DA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70146-DB6F-4313-9D31-8A76BB104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6C7D0-038E-496E-AA42-30D64A916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F8E6A-DE9C-4A23-9C01-0EF9FF907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43EB-7174-4B6D-B44B-1A89F19A9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B420D-B36E-4661-B90B-9A1108751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E7BD-216F-4A85-B535-D40AD6517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8B25D-8264-45B3-AC35-0CC7C4C27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FC7DA-52A5-48EF-91AF-D346CDAC7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2B3D6E9-0057-4D78-AAE4-A562674C7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-00kU4a4s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smtClean="0"/>
              <a:t>Drug Decriminalization and Harm Reduction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163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Examples of Harm Reduction Strategies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4530725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dirty="0" smtClean="0"/>
              <a:t>Heroin maintenance or Methadone Maintenance</a:t>
            </a:r>
          </a:p>
          <a:p>
            <a:pPr marL="609600" indent="-609600" eaLnBrk="1" hangingPunct="1">
              <a:defRPr/>
            </a:pPr>
            <a:r>
              <a:rPr lang="en-US" dirty="0" smtClean="0"/>
              <a:t>Needle exchange programs </a:t>
            </a:r>
          </a:p>
          <a:p>
            <a:pPr marL="609600" indent="-609600" eaLnBrk="1" hangingPunct="1">
              <a:defRPr/>
            </a:pPr>
            <a:r>
              <a:rPr lang="en-US" dirty="0" smtClean="0"/>
              <a:t>Passing out free condoms</a:t>
            </a:r>
          </a:p>
          <a:p>
            <a:pPr marL="609600" indent="-609600" eaLnBrk="1" hangingPunct="1">
              <a:defRPr/>
            </a:pPr>
            <a:r>
              <a:rPr lang="en-US" dirty="0" smtClean="0"/>
              <a:t>First offenders in possession of any drug are cautioned (in the U.K.)</a:t>
            </a:r>
          </a:p>
          <a:p>
            <a:pPr marL="609600" indent="-609600" eaLnBrk="1" hangingPunct="1">
              <a:defRPr/>
            </a:pPr>
            <a:r>
              <a:rPr lang="en-US" smtClean="0"/>
              <a:t>Naloxone kits</a:t>
            </a:r>
          </a:p>
        </p:txBody>
      </p:sp>
    </p:spTree>
    <p:extLst>
      <p:ext uri="{BB962C8B-B14F-4D97-AF65-F5344CB8AC3E}">
        <p14:creationId xmlns:p14="http://schemas.microsoft.com/office/powerpoint/2010/main" val="65660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Decriminalization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 is it?</a:t>
            </a:r>
          </a:p>
          <a:p>
            <a:pPr lvl="1" eaLnBrk="1" hangingPunct="1">
              <a:defRPr/>
            </a:pPr>
            <a:r>
              <a:rPr lang="en-US" smtClean="0"/>
              <a:t>The absence of laws punishing people for using drugs, unless they are below a certain age.</a:t>
            </a:r>
          </a:p>
          <a:p>
            <a:pPr lvl="1" eaLnBrk="1" hangingPunct="1">
              <a:defRPr/>
            </a:pPr>
            <a:r>
              <a:rPr lang="en-US" smtClean="0"/>
              <a:t>The state allows people to be free to use drugs and would include authorizing registered persons to use drugs.</a:t>
            </a:r>
          </a:p>
        </p:txBody>
      </p:sp>
    </p:spTree>
    <p:extLst>
      <p:ext uri="{BB962C8B-B14F-4D97-AF65-F5344CB8AC3E}">
        <p14:creationId xmlns:p14="http://schemas.microsoft.com/office/powerpoint/2010/main" val="426701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Decriminal</a:t>
            </a:r>
            <a:r>
              <a:rPr lang="en-US" sz="4000" dirty="0" smtClean="0"/>
              <a:t>ization </a:t>
            </a:r>
            <a:r>
              <a:rPr lang="en-US" sz="4000" dirty="0" smtClean="0"/>
              <a:t>of Drugs of Abuse: Some Arguments For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If we made (heroin) available as an OTC drug or in liquor stores, wouldn’t it lower the social costs of its use and the government response to it?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We allow people to choose to use alcohol, cigarettes, eat junk food, engage in skydiving and boxing, all dangerous activities, why not this?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Most of the harmful aspects of (heroin) use are the result of its being illegal.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Imprisonment allows users to network and recruit other drug users and clients.</a:t>
            </a:r>
          </a:p>
        </p:txBody>
      </p:sp>
    </p:spTree>
    <p:extLst>
      <p:ext uri="{BB962C8B-B14F-4D97-AF65-F5344CB8AC3E}">
        <p14:creationId xmlns:p14="http://schemas.microsoft.com/office/powerpoint/2010/main" val="321577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Some Advantages of Drug </a:t>
            </a:r>
            <a:r>
              <a:rPr lang="en-US" sz="4000" dirty="0" smtClean="0"/>
              <a:t>Decriminalization</a:t>
            </a:r>
            <a:endParaRPr lang="en-US" sz="4000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Much less money spent on drug-law enforcement, imprisonment, parole supervision.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Would reduce secondary criminality associated with drug use.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Criminal organizations could no longer make money from drug trafficking.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Abusers could lead more normal lives, maybe even become contributing members of society.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smtClean="0"/>
              <a:t>Because drugs would be distributed, controlled, monitored, overdose deaths would be greatly reduced.</a:t>
            </a:r>
          </a:p>
        </p:txBody>
      </p:sp>
    </p:spTree>
    <p:extLst>
      <p:ext uri="{BB962C8B-B14F-4D97-AF65-F5344CB8AC3E}">
        <p14:creationId xmlns:p14="http://schemas.microsoft.com/office/powerpoint/2010/main" val="223148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Some Disadvantages of Drug </a:t>
            </a:r>
            <a:r>
              <a:rPr lang="en-US" sz="4000" dirty="0" smtClean="0"/>
              <a:t>Decriminalization</a:t>
            </a:r>
            <a:endParaRPr lang="en-US" sz="4000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Making these drugs more readily available could lead to more abuse by children.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More people might be tempted to try these drugs, and therefore become addicted. 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Legalization would signal an acceptance of use, similar to acceptance of alcohol and nicotine.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Increasing availability of these drugs could discourage addicts from seeking treatment.</a:t>
            </a:r>
          </a:p>
        </p:txBody>
      </p:sp>
    </p:spTree>
    <p:extLst>
      <p:ext uri="{BB962C8B-B14F-4D97-AF65-F5344CB8AC3E}">
        <p14:creationId xmlns:p14="http://schemas.microsoft.com/office/powerpoint/2010/main" val="33176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Dutch Drug Policy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45307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Dutch distinguish between “soft” drugs (marijuana) and “hard” drugs (heroin, cocaine, ecstasy).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dirty="0" smtClean="0"/>
              <a:t>They want to separate the market so users of soft drugs will be less likely to come in contact with hard drugs.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 smtClean="0"/>
              <a:t>Marijuana is available in “coffee shops”, but hard drug trafficking can bring a 12 year sentence. </a:t>
            </a:r>
          </a:p>
        </p:txBody>
      </p:sp>
    </p:spTree>
    <p:extLst>
      <p:ext uri="{BB962C8B-B14F-4D97-AF65-F5344CB8AC3E}">
        <p14:creationId xmlns:p14="http://schemas.microsoft.com/office/powerpoint/2010/main" val="308168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Containment in Zurich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 Zurich, Switzerland, a park was given over to the drug users, where use and sale was tolerated.</a:t>
            </a:r>
          </a:p>
          <a:p>
            <a:pPr eaLnBrk="1" hangingPunct="1">
              <a:defRPr/>
            </a:pPr>
            <a:r>
              <a:rPr lang="en-US" dirty="0" smtClean="0"/>
              <a:t>“Needle park” was closed in 1992.</a:t>
            </a:r>
          </a:p>
          <a:p>
            <a:pPr eaLnBrk="1" hangingPunct="1">
              <a:defRPr/>
            </a:pPr>
            <a:r>
              <a:rPr lang="en-US" dirty="0" smtClean="0"/>
              <a:t>In 1997, heroin maintenance programs established.</a:t>
            </a:r>
          </a:p>
          <a:p>
            <a:pPr eaLnBrk="1" hangingPunct="1">
              <a:defRPr/>
            </a:pPr>
            <a:r>
              <a:rPr lang="en-US" dirty="0" smtClean="0"/>
              <a:t>Video</a:t>
            </a:r>
          </a:p>
          <a:p>
            <a:pPr eaLnBrk="1" hangingPunct="1">
              <a:defRPr/>
            </a:pPr>
            <a:r>
              <a:rPr lang="en-US" dirty="0" smtClean="0">
                <a:hlinkClick r:id="rId2"/>
              </a:rPr>
              <a:t>http://www.youtube.com/watch?v=u-00kU4a4sc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5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Harm Reduction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Alternative to supply reduction and demand reduction strategies.</a:t>
            </a:r>
          </a:p>
          <a:p>
            <a:pPr marL="609600" indent="-609600" eaLnBrk="1" hangingPunct="1">
              <a:defRPr/>
            </a:pPr>
            <a:r>
              <a:rPr lang="en-US" smtClean="0"/>
              <a:t>It recognizes that while abstinence is desirable, it is not a realistic goal.</a:t>
            </a:r>
          </a:p>
          <a:p>
            <a:pPr marL="609600" indent="-609600" eaLnBrk="1" hangingPunct="1">
              <a:defRPr/>
            </a:pPr>
            <a:r>
              <a:rPr lang="en-US" smtClean="0"/>
              <a:t>It examines harm to the community and harm to the drug user.</a:t>
            </a:r>
          </a:p>
          <a:p>
            <a:pPr marL="609600" indent="-609600" eaLnBrk="1" hangingPunct="1">
              <a:defRPr/>
            </a:pPr>
            <a:r>
              <a:rPr lang="en-US" smtClean="0"/>
              <a:t>The focus is on lowering the amount of harm to each.</a:t>
            </a:r>
          </a:p>
        </p:txBody>
      </p:sp>
    </p:spTree>
    <p:extLst>
      <p:ext uri="{BB962C8B-B14F-4D97-AF65-F5344CB8AC3E}">
        <p14:creationId xmlns:p14="http://schemas.microsoft.com/office/powerpoint/2010/main" val="97096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Principles of Harm Reduction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45307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400" smtClean="0"/>
              <a:t>Pragmatism 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smtClean="0"/>
              <a:t>humans use drugs.  Containing or reducing drug-related harm may be more realistic than completely stopping drug use.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400" smtClean="0"/>
              <a:t>Humanistic Values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smtClean="0"/>
              <a:t>No moralistic judgment is made to condemn or support use of drugs; drug user is respected as human being.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400" smtClean="0"/>
              <a:t>Focus on Harms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smtClean="0"/>
              <a:t>First priority is to decrease negative consequences of drug use to user and to others, as opposed to decreasing drug use itself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400" smtClean="0"/>
              <a:t>Balancing Costs and Benefits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smtClean="0"/>
              <a:t>Resources are focused on priority issues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400" smtClean="0"/>
              <a:t>Priority of Immediate Goals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smtClean="0"/>
              <a:t>Hierarchy of goals is made to address most pressing needs</a:t>
            </a:r>
          </a:p>
        </p:txBody>
      </p:sp>
    </p:spTree>
    <p:extLst>
      <p:ext uri="{BB962C8B-B14F-4D97-AF65-F5344CB8AC3E}">
        <p14:creationId xmlns:p14="http://schemas.microsoft.com/office/powerpoint/2010/main" val="60249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bldLvl="3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1439</TotalTime>
  <Words>575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Garamond</vt:lpstr>
      <vt:lpstr>Wingdings</vt:lpstr>
      <vt:lpstr>Stream</vt:lpstr>
      <vt:lpstr>Drug Decriminalization and Harm Reduction</vt:lpstr>
      <vt:lpstr>Decriminalization</vt:lpstr>
      <vt:lpstr>Decriminalization of Drugs of Abuse: Some Arguments For</vt:lpstr>
      <vt:lpstr>Some Advantages of Drug Decriminalization</vt:lpstr>
      <vt:lpstr>Some Disadvantages of Drug Decriminalization</vt:lpstr>
      <vt:lpstr>Dutch Drug Policy</vt:lpstr>
      <vt:lpstr>Containment in Zurich</vt:lpstr>
      <vt:lpstr>Harm Reduction</vt:lpstr>
      <vt:lpstr>Principles of Harm Reduction</vt:lpstr>
      <vt:lpstr>Examples of Harm Reduction Strategies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81</cp:revision>
  <dcterms:created xsi:type="dcterms:W3CDTF">2002-09-03T13:54:12Z</dcterms:created>
  <dcterms:modified xsi:type="dcterms:W3CDTF">2022-05-03T16:47:20Z</dcterms:modified>
</cp:coreProperties>
</file>