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55" r:id="rId1"/>
  </p:sldMasterIdLst>
  <p:sldIdLst>
    <p:sldId id="300" r:id="rId2"/>
    <p:sldId id="301" r:id="rId3"/>
    <p:sldId id="302" r:id="rId4"/>
    <p:sldId id="303" r:id="rId5"/>
    <p:sldId id="304" r:id="rId6"/>
    <p:sldId id="306" r:id="rId7"/>
    <p:sldId id="307" r:id="rId8"/>
    <p:sldId id="308" r:id="rId9"/>
    <p:sldId id="309" r:id="rId10"/>
    <p:sldId id="310" r:id="rId11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Garamond" pitchFamily="18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Garamond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>
      <p:cViewPr varScale="1">
        <p:scale>
          <a:sx n="115" d="100"/>
          <a:sy n="115" d="100"/>
        </p:scale>
        <p:origin x="1476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46091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6092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EE4ADA-B9BA-4621-8963-B9255F9D2D6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07B8A8-D8AF-4818-9C86-FAE33099E65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6AC9FEB-FAA8-43F6-A0AD-D9E5C21DA49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470146-DB6F-4313-9D31-8A76BB1047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56C7D0-038E-496E-AA42-30D64A91602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EF8E6A-DE9C-4A23-9C01-0EF9FF9073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C243EB-7174-4B6D-B44B-1A89F19A923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9B420D-B36E-4661-B90B-9A11087515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B13E7BD-216F-4A85-B535-D40AD651794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88B25D-8264-45B3-AC35-0CC7C4C270C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83FC7DA-52A5-48EF-91AF-D346CDAC751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fld id="{02B3D6E9-0057-4D78-AAE4-A562674C7A3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45062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45063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45064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45065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45066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45067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5068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45069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5070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71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02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u-00kU4a4sc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400" smtClean="0"/>
              <a:t>Drug Decriminalization and Harm Reduction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>
              <a:defRPr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1616398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40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0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8" grpId="0"/>
      <p:bldP spid="4099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000" smtClean="0"/>
              <a:t>Examples of Harm Reduction Strategies</a:t>
            </a:r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524000"/>
            <a:ext cx="8229600" cy="4530725"/>
          </a:xfrm>
        </p:spPr>
        <p:txBody>
          <a:bodyPr/>
          <a:lstStyle/>
          <a:p>
            <a:pPr marL="609600" indent="-609600" eaLnBrk="1" hangingPunct="1">
              <a:defRPr/>
            </a:pPr>
            <a:r>
              <a:rPr lang="en-US" dirty="0" smtClean="0"/>
              <a:t>Heroin maintenance or Methadone Maintenance</a:t>
            </a:r>
          </a:p>
          <a:p>
            <a:pPr marL="609600" indent="-609600" eaLnBrk="1" hangingPunct="1">
              <a:defRPr/>
            </a:pPr>
            <a:r>
              <a:rPr lang="en-US" dirty="0" smtClean="0"/>
              <a:t>Needle exchange programs </a:t>
            </a:r>
          </a:p>
          <a:p>
            <a:pPr marL="609600" indent="-609600" eaLnBrk="1" hangingPunct="1">
              <a:defRPr/>
            </a:pPr>
            <a:r>
              <a:rPr lang="en-US" dirty="0" smtClean="0"/>
              <a:t>Passing out free condoms</a:t>
            </a:r>
          </a:p>
          <a:p>
            <a:pPr marL="609600" indent="-609600" eaLnBrk="1" hangingPunct="1">
              <a:defRPr/>
            </a:pPr>
            <a:r>
              <a:rPr lang="en-US" dirty="0" smtClean="0"/>
              <a:t>First offenders in possession of any drug are cautioned (in the U.K.)</a:t>
            </a:r>
          </a:p>
          <a:p>
            <a:pPr marL="609600" indent="-609600" eaLnBrk="1" hangingPunct="1">
              <a:defRPr/>
            </a:pPr>
            <a:r>
              <a:rPr lang="en-US" smtClean="0"/>
              <a:t>Naloxone kits</a:t>
            </a:r>
          </a:p>
        </p:txBody>
      </p:sp>
    </p:spTree>
    <p:extLst>
      <p:ext uri="{BB962C8B-B14F-4D97-AF65-F5344CB8AC3E}">
        <p14:creationId xmlns:p14="http://schemas.microsoft.com/office/powerpoint/2010/main" val="6566002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6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0659" grpId="0" build="p" bldLvl="3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Decriminalization</a:t>
            </a:r>
          </a:p>
        </p:txBody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What is it?</a:t>
            </a:r>
          </a:p>
          <a:p>
            <a:pPr lvl="1" eaLnBrk="1" hangingPunct="1">
              <a:defRPr/>
            </a:pPr>
            <a:r>
              <a:rPr lang="en-US" smtClean="0"/>
              <a:t>The absence of laws punishing people for using drugs, unless they are below a certain age.</a:t>
            </a:r>
          </a:p>
          <a:p>
            <a:pPr lvl="1" eaLnBrk="1" hangingPunct="1">
              <a:defRPr/>
            </a:pPr>
            <a:r>
              <a:rPr lang="en-US" smtClean="0"/>
              <a:t>The state allows people to be free to use drugs and would include authorizing registered persons to use drugs.</a:t>
            </a:r>
          </a:p>
        </p:txBody>
      </p:sp>
    </p:spTree>
    <p:extLst>
      <p:ext uri="{BB962C8B-B14F-4D97-AF65-F5344CB8AC3E}">
        <p14:creationId xmlns:p14="http://schemas.microsoft.com/office/powerpoint/2010/main" val="4267013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000" dirty="0" smtClean="0"/>
              <a:t>Decriminal</a:t>
            </a:r>
            <a:r>
              <a:rPr lang="en-US" sz="4000" dirty="0" smtClean="0"/>
              <a:t>ization </a:t>
            </a:r>
            <a:r>
              <a:rPr lang="en-US" sz="4000" dirty="0" smtClean="0"/>
              <a:t>of Drugs of Abuse: Some Arguments For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lnSpc>
                <a:spcPct val="80000"/>
              </a:lnSpc>
              <a:defRPr/>
            </a:pPr>
            <a:r>
              <a:rPr lang="en-US" sz="2800" smtClean="0"/>
              <a:t>If we made (heroin) available as an OTC drug or in liquor stores, wouldn’t it lower the social costs of its use and the government response to it?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en-US" sz="2800" smtClean="0"/>
              <a:t>We allow people to choose to use alcohol, cigarettes, eat junk food, engage in skydiving and boxing, all dangerous activities, why not this?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en-US" sz="2800" smtClean="0"/>
              <a:t>Most of the harmful aspects of (heroin) use are the result of its being illegal.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en-US" sz="2800" smtClean="0"/>
              <a:t>Imprisonment allows users to network and recruit other drug users and clients.</a:t>
            </a:r>
          </a:p>
        </p:txBody>
      </p:sp>
    </p:spTree>
    <p:extLst>
      <p:ext uri="{BB962C8B-B14F-4D97-AF65-F5344CB8AC3E}">
        <p14:creationId xmlns:p14="http://schemas.microsoft.com/office/powerpoint/2010/main" val="32157747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3" grpId="0" build="p" bldLvl="3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000" dirty="0" smtClean="0"/>
              <a:t>Some Advantages of Drug </a:t>
            </a:r>
            <a:r>
              <a:rPr lang="en-US" sz="4000" dirty="0" smtClean="0"/>
              <a:t>Decriminalization</a:t>
            </a:r>
            <a:endParaRPr lang="en-US" sz="4000" dirty="0" smtClean="0"/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lnSpc>
                <a:spcPct val="80000"/>
              </a:lnSpc>
              <a:defRPr/>
            </a:pPr>
            <a:r>
              <a:rPr lang="en-US" sz="2800" smtClean="0"/>
              <a:t>Much less money spent on drug-law enforcement, imprisonment, parole supervision.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en-US" sz="2800" smtClean="0"/>
              <a:t>Would reduce secondary criminality associated with drug use.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en-US" sz="2800" smtClean="0"/>
              <a:t>Criminal organizations could no longer make money from drug trafficking.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en-US" sz="2800" smtClean="0"/>
              <a:t>Abusers could lead more normal lives, maybe even become contributing members of society.</a:t>
            </a:r>
          </a:p>
          <a:p>
            <a:pPr marL="609600" indent="-609600" eaLnBrk="1" hangingPunct="1">
              <a:lnSpc>
                <a:spcPct val="80000"/>
              </a:lnSpc>
              <a:defRPr/>
            </a:pPr>
            <a:r>
              <a:rPr lang="en-US" sz="2800" smtClean="0"/>
              <a:t>Because drugs would be distributed, controlled, monitored, overdose deaths would be greatly reduced.</a:t>
            </a:r>
          </a:p>
        </p:txBody>
      </p:sp>
    </p:spTree>
    <p:extLst>
      <p:ext uri="{BB962C8B-B14F-4D97-AF65-F5344CB8AC3E}">
        <p14:creationId xmlns:p14="http://schemas.microsoft.com/office/powerpoint/2010/main" val="22314868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987" grpId="0" build="p" bldLvl="3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000" dirty="0" smtClean="0"/>
              <a:t>Some Disadvantages of Drug </a:t>
            </a:r>
            <a:r>
              <a:rPr lang="en-US" sz="4000" dirty="0" smtClean="0"/>
              <a:t>Decriminalization</a:t>
            </a:r>
            <a:endParaRPr lang="en-US" sz="4000" dirty="0" smtClean="0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800" dirty="0" smtClean="0"/>
              <a:t>Making these drugs more readily available could lead to more abuse by children.</a:t>
            </a:r>
          </a:p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800" dirty="0" smtClean="0"/>
              <a:t>More people might be tempted to try these drugs, and therefore become addicted. </a:t>
            </a:r>
          </a:p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800" dirty="0" smtClean="0"/>
              <a:t>Legalization would signal an acceptance of use, similar to acceptance of alcohol and nicotine.</a:t>
            </a:r>
          </a:p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800" dirty="0" smtClean="0"/>
              <a:t>Increasing availability of these drugs could discourage addicts from seeking treatment.</a:t>
            </a:r>
          </a:p>
        </p:txBody>
      </p:sp>
    </p:spTree>
    <p:extLst>
      <p:ext uri="{BB962C8B-B14F-4D97-AF65-F5344CB8AC3E}">
        <p14:creationId xmlns:p14="http://schemas.microsoft.com/office/powerpoint/2010/main" val="3317670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40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40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40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40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4035" grpId="0" build="p" bldLvl="3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000" smtClean="0"/>
              <a:t>Dutch Drug Policy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524000"/>
            <a:ext cx="8229600" cy="4530725"/>
          </a:xfrm>
        </p:spPr>
        <p:txBody>
          <a:bodyPr/>
          <a:lstStyle/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800" dirty="0" smtClean="0"/>
              <a:t>Dutch distinguish between “soft” drugs (marijuana) and “hard” drugs (heroin, cocaine, ecstasy).</a:t>
            </a:r>
          </a:p>
          <a:p>
            <a:pPr marL="990600" lvl="1" indent="-533400" eaLnBrk="1" hangingPunct="1">
              <a:lnSpc>
                <a:spcPct val="90000"/>
              </a:lnSpc>
              <a:defRPr/>
            </a:pPr>
            <a:r>
              <a:rPr lang="en-US" sz="2400" dirty="0" smtClean="0"/>
              <a:t>They want to separate the market so users of soft drugs will be less likely to come in contact with hard drugs.</a:t>
            </a:r>
          </a:p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800" dirty="0" smtClean="0"/>
              <a:t>Marijuana is available in “coffee shops”, but hard drug trafficking can bring a 12 year sentence. </a:t>
            </a:r>
          </a:p>
        </p:txBody>
      </p:sp>
    </p:spTree>
    <p:extLst>
      <p:ext uri="{BB962C8B-B14F-4D97-AF65-F5344CB8AC3E}">
        <p14:creationId xmlns:p14="http://schemas.microsoft.com/office/powerpoint/2010/main" val="30816827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9635" grpId="0" build="p" bldLvl="3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mtClean="0"/>
              <a:t>Containment in Zurich</a:t>
            </a:r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dirty="0" smtClean="0"/>
              <a:t>In Zurich, Switzerland, a park was given over to the drug users, where use and sale was tolerated.</a:t>
            </a:r>
          </a:p>
          <a:p>
            <a:pPr eaLnBrk="1" hangingPunct="1">
              <a:defRPr/>
            </a:pPr>
            <a:r>
              <a:rPr lang="en-US" dirty="0" smtClean="0"/>
              <a:t>“Needle park” was closed in 1992.</a:t>
            </a:r>
          </a:p>
          <a:p>
            <a:pPr eaLnBrk="1" hangingPunct="1">
              <a:defRPr/>
            </a:pPr>
            <a:r>
              <a:rPr lang="en-US" dirty="0" smtClean="0"/>
              <a:t>In 1997, heroin maintenance programs established.</a:t>
            </a:r>
          </a:p>
          <a:p>
            <a:pPr eaLnBrk="1" hangingPunct="1">
              <a:defRPr/>
            </a:pPr>
            <a:r>
              <a:rPr lang="en-US" dirty="0" smtClean="0"/>
              <a:t>Video</a:t>
            </a:r>
          </a:p>
          <a:p>
            <a:pPr eaLnBrk="1" hangingPunct="1">
              <a:defRPr/>
            </a:pPr>
            <a:r>
              <a:rPr lang="en-US" dirty="0" smtClean="0">
                <a:hlinkClick r:id="rId2"/>
              </a:rPr>
              <a:t>http://www.youtube.com/watch?v=u-00kU4a4sc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615419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000" smtClean="0"/>
              <a:t>Harm Reduction</a:t>
            </a:r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 eaLnBrk="1" hangingPunct="1">
              <a:defRPr/>
            </a:pPr>
            <a:r>
              <a:rPr lang="en-US" smtClean="0"/>
              <a:t>Alternative to supply reduction and demand reduction strategies.</a:t>
            </a:r>
          </a:p>
          <a:p>
            <a:pPr marL="609600" indent="-609600" eaLnBrk="1" hangingPunct="1">
              <a:defRPr/>
            </a:pPr>
            <a:r>
              <a:rPr lang="en-US" smtClean="0"/>
              <a:t>It recognizes that while abstinence is desirable, it is not a realistic goal.</a:t>
            </a:r>
          </a:p>
          <a:p>
            <a:pPr marL="609600" indent="-609600" eaLnBrk="1" hangingPunct="1">
              <a:defRPr/>
            </a:pPr>
            <a:r>
              <a:rPr lang="en-US" smtClean="0"/>
              <a:t>It examines harm to the community and harm to the drug user.</a:t>
            </a:r>
          </a:p>
          <a:p>
            <a:pPr marL="609600" indent="-609600" eaLnBrk="1" hangingPunct="1">
              <a:defRPr/>
            </a:pPr>
            <a:r>
              <a:rPr lang="en-US" smtClean="0"/>
              <a:t>The focus is on lowering the amount of harm to each.</a:t>
            </a:r>
          </a:p>
        </p:txBody>
      </p:sp>
    </p:spTree>
    <p:extLst>
      <p:ext uri="{BB962C8B-B14F-4D97-AF65-F5344CB8AC3E}">
        <p14:creationId xmlns:p14="http://schemas.microsoft.com/office/powerpoint/2010/main" val="9709690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059" grpId="0" build="p" bldLvl="3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sz="4000" smtClean="0"/>
              <a:t>Principles of Harm Reduction</a:t>
            </a:r>
          </a:p>
        </p:txBody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524000"/>
            <a:ext cx="8229600" cy="4530725"/>
          </a:xfrm>
        </p:spPr>
        <p:txBody>
          <a:bodyPr/>
          <a:lstStyle/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400" smtClean="0"/>
              <a:t>Pragmatism  </a:t>
            </a:r>
          </a:p>
          <a:p>
            <a:pPr marL="990600" lvl="1" indent="-533400" eaLnBrk="1" hangingPunct="1">
              <a:lnSpc>
                <a:spcPct val="90000"/>
              </a:lnSpc>
              <a:defRPr/>
            </a:pPr>
            <a:r>
              <a:rPr lang="en-US" sz="2000" smtClean="0"/>
              <a:t>humans use drugs.  Containing or reducing drug-related harm may be more realistic than completely stopping drug use.</a:t>
            </a:r>
          </a:p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400" smtClean="0"/>
              <a:t>Humanistic Values </a:t>
            </a:r>
          </a:p>
          <a:p>
            <a:pPr marL="990600" lvl="1" indent="-533400" eaLnBrk="1" hangingPunct="1">
              <a:lnSpc>
                <a:spcPct val="90000"/>
              </a:lnSpc>
              <a:defRPr/>
            </a:pPr>
            <a:r>
              <a:rPr lang="en-US" sz="2000" smtClean="0"/>
              <a:t>No moralistic judgment is made to condemn or support use of drugs; drug user is respected as human being.</a:t>
            </a:r>
          </a:p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400" smtClean="0"/>
              <a:t>Focus on Harms</a:t>
            </a:r>
          </a:p>
          <a:p>
            <a:pPr marL="990600" lvl="1" indent="-533400" eaLnBrk="1" hangingPunct="1">
              <a:lnSpc>
                <a:spcPct val="90000"/>
              </a:lnSpc>
              <a:defRPr/>
            </a:pPr>
            <a:r>
              <a:rPr lang="en-US" sz="2000" smtClean="0"/>
              <a:t>First priority is to decrease negative consequences of drug use to user and to others, as opposed to decreasing drug use itself</a:t>
            </a:r>
          </a:p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400" smtClean="0"/>
              <a:t>Balancing Costs and Benefits </a:t>
            </a:r>
          </a:p>
          <a:p>
            <a:pPr marL="990600" lvl="1" indent="-533400" eaLnBrk="1" hangingPunct="1">
              <a:lnSpc>
                <a:spcPct val="90000"/>
              </a:lnSpc>
              <a:defRPr/>
            </a:pPr>
            <a:r>
              <a:rPr lang="en-US" sz="2000" smtClean="0"/>
              <a:t>Resources are focused on priority issues</a:t>
            </a:r>
          </a:p>
          <a:p>
            <a:pPr marL="609600" indent="-609600" eaLnBrk="1" hangingPunct="1">
              <a:lnSpc>
                <a:spcPct val="90000"/>
              </a:lnSpc>
              <a:defRPr/>
            </a:pPr>
            <a:r>
              <a:rPr lang="en-US" sz="2400" smtClean="0"/>
              <a:t>Priority of Immediate Goals </a:t>
            </a:r>
          </a:p>
          <a:p>
            <a:pPr marL="990600" lvl="1" indent="-533400" eaLnBrk="1" hangingPunct="1">
              <a:lnSpc>
                <a:spcPct val="90000"/>
              </a:lnSpc>
              <a:defRPr/>
            </a:pPr>
            <a:r>
              <a:rPr lang="en-US" sz="2000" smtClean="0"/>
              <a:t>Hierarchy of goals is made to address most pressing needs</a:t>
            </a:r>
          </a:p>
        </p:txBody>
      </p:sp>
    </p:spTree>
    <p:extLst>
      <p:ext uri="{BB962C8B-B14F-4D97-AF65-F5344CB8AC3E}">
        <p14:creationId xmlns:p14="http://schemas.microsoft.com/office/powerpoint/2010/main" val="6024907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08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6083" grpId="0" build="p" bldLvl="3"/>
    </p:bldLst>
  </p:timing>
</p:sld>
</file>

<file path=ppt/theme/theme1.xml><?xml version="1.0" encoding="utf-8"?>
<a:theme xmlns:a="http://schemas.openxmlformats.org/drawingml/2006/main" name="Stream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Garamond"/>
        <a:ea typeface=""/>
        <a:cs typeface=""/>
      </a:majorFont>
      <a:minorFont>
        <a:latin typeface="Garamon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aramond" pitchFamily="18" charset="0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1439</TotalTime>
  <Words>575</Words>
  <Application>Microsoft Office PowerPoint</Application>
  <PresentationFormat>On-screen Show (4:3)</PresentationFormat>
  <Paragraphs>53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Garamond</vt:lpstr>
      <vt:lpstr>Wingdings</vt:lpstr>
      <vt:lpstr>Stream</vt:lpstr>
      <vt:lpstr>Drug Decriminalization and Harm Reduction</vt:lpstr>
      <vt:lpstr>Decriminalization</vt:lpstr>
      <vt:lpstr>Decriminalization of Drugs of Abuse: Some Arguments For</vt:lpstr>
      <vt:lpstr>Some Advantages of Drug Decriminalization</vt:lpstr>
      <vt:lpstr>Some Disadvantages of Drug Decriminalization</vt:lpstr>
      <vt:lpstr>Dutch Drug Policy</vt:lpstr>
      <vt:lpstr>Containment in Zurich</vt:lpstr>
      <vt:lpstr>Harm Reduction</vt:lpstr>
      <vt:lpstr>Principles of Harm Reduction</vt:lpstr>
      <vt:lpstr>Examples of Harm Reduction Strategies</vt:lpstr>
    </vt:vector>
  </TitlesOfParts>
  <Company>Birmingham-Southern College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do organisms adapt to change?</dc:title>
  <dc:creator>Campus Computing</dc:creator>
  <cp:lastModifiedBy>Trench, Lynne S.</cp:lastModifiedBy>
  <cp:revision>81</cp:revision>
  <dcterms:created xsi:type="dcterms:W3CDTF">2002-09-03T13:54:12Z</dcterms:created>
  <dcterms:modified xsi:type="dcterms:W3CDTF">2022-05-03T16:47:20Z</dcterms:modified>
</cp:coreProperties>
</file>