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92" r:id="rId4"/>
    <p:sldId id="293" r:id="rId5"/>
    <p:sldId id="269" r:id="rId6"/>
    <p:sldId id="294" r:id="rId7"/>
    <p:sldId id="270" r:id="rId8"/>
    <p:sldId id="295" r:id="rId9"/>
    <p:sldId id="296" r:id="rId10"/>
    <p:sldId id="275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1C6C5-6737-46E4-914E-2B0C196DAB2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91509-3BB7-47D9-A8A8-764B089F3D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4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5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6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7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8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9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0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1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2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3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4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2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3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3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3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Final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I. People with Androgen Insensitivity syndrome…?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Have both testes and ovaries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Have both male and female internal sex organs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Have neither male nor female internal sex organs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J. Which of the following is a Negative Symptom of Schizophrenia?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Auditory Hallucinations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Delusions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Catatonia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Inappropriate Affect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10833936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43463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K. Which of the following is an Atypical Neuroleptic (Antipsychotic) Drug?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Chlorpromazine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Haldol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Olanzepine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Thorazine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3013584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62496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L. The Typical Neuroleptics (Antipsychotics) can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Result in Parkinsonian Side effects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Result in Tardive Dyskinesia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 and 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None of the above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46983821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974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M. Drugs to treat Schizophrenia are generally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Dopamine Agonists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Dopamine Antagonists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Serotonin Agonists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Serotonin Antagonists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90255332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2467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N. In terms of incidence in men and women…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Bipolar is more common in women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Depression is more common in 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Depression is more common in women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Bipolar is more common in men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24327070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18339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O. MAO inhibitors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Inhibit the reuptake of monoamines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Decrease the breakdown of monoamines by an enzyme in the terminal button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Are monoamine antagonists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Have no side effects</a:t>
            </a:r>
          </a:p>
          <a:p>
            <a:pPr marL="514350" indent="-514350">
              <a:buFont typeface="Arial" pitchFamily="34" charset="0"/>
              <a:buAutoNum type="alphaUcPeriod"/>
            </a:pP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99932066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2294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P. Which of the following is a tricyclic antidepressant?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Imipramine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Nardil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Prozac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Iproniazid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01004168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13575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Q. How do the selective Monoamine reuptake inhibitors work?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By inhibiting the reuptake of serotonin or 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By antagonizing serotonin or 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By increasing the breakdown of serotonin or NE in the synapse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37146240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63379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R. Antidepressant drugs are also commonly used to treat…?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Tourette’s syndrome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Schizophrenia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Anxiety Disorders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Epilepsy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45969352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6540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A. </a:t>
            </a:r>
            <a:r>
              <a:rPr lang="en-US" sz="3100" dirty="0"/>
              <a:t>In the HPG axis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hippocampus releases GNRH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pituitary releases T and 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 and E feedback on the hypothalamus and pituitary to inhibit further release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gonads release FSH and LH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953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S. </a:t>
            </a:r>
            <a:r>
              <a:rPr lang="en-US" sz="3100" dirty="0"/>
              <a:t>These drugs are often prescribed for Anxiety Disorders, but they often lead to addiction.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Antidepressants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Barbiturates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/>
              <a:t>Antipsychotics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Benzodiazepines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70851897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352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B. </a:t>
            </a:r>
            <a:r>
              <a:rPr lang="en-US" sz="3100" dirty="0"/>
              <a:t>At 6 weeks of development, all human fetuses have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antecedents of both the </a:t>
            </a:r>
            <a:r>
              <a:rPr lang="en-US" sz="2400" dirty="0" err="1"/>
              <a:t>Wolffian</a:t>
            </a:r>
            <a:r>
              <a:rPr lang="en-US" sz="2400" dirty="0"/>
              <a:t> and </a:t>
            </a:r>
            <a:r>
              <a:rPr lang="en-US" sz="2400" dirty="0" err="1"/>
              <a:t>Mullerian</a:t>
            </a:r>
            <a:r>
              <a:rPr lang="en-US" sz="2400" dirty="0"/>
              <a:t> systems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Tissue that can develop into the </a:t>
            </a:r>
            <a:r>
              <a:rPr lang="en-US" sz="2400" dirty="0" err="1"/>
              <a:t>Wolffian</a:t>
            </a:r>
            <a:r>
              <a:rPr lang="en-US" sz="2400" dirty="0"/>
              <a:t> or </a:t>
            </a:r>
            <a:r>
              <a:rPr lang="en-US" sz="2400" dirty="0" err="1"/>
              <a:t>Mullerian</a:t>
            </a:r>
            <a:r>
              <a:rPr lang="en-US" sz="2400" dirty="0"/>
              <a:t> systems, but not both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</a:t>
            </a:r>
            <a:r>
              <a:rPr lang="en-US" sz="2400" dirty="0" err="1"/>
              <a:t>bipotential</a:t>
            </a:r>
            <a:r>
              <a:rPr lang="en-US" sz="2400" dirty="0"/>
              <a:t> precursor that can develop into either testes or ovaries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951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C. </a:t>
            </a:r>
            <a:r>
              <a:rPr lang="en-US" sz="3100" dirty="0"/>
              <a:t>A nucleus in the hypothalamus is sexually dimorphic.  In sheep this nucleus in male-oriented rams was the same size as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This nucleus in ewes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This nucleus in female-oriented rams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Neither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7032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D. </a:t>
            </a:r>
            <a:r>
              <a:rPr lang="en-US" sz="3100" dirty="0"/>
              <a:t>If I were to transplant a male pituitary into the appropriate area in a female, what would happen?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would continue to release steady amounts of hormones.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would release hormones in a cyclical pattern.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Neither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4. Both of the above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E. Another name for Androgen Insensitivity Syndrome is?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Adrenogenital</a:t>
            </a:r>
            <a:r>
              <a:rPr lang="en-US" dirty="0"/>
              <a:t> syndrome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Congenital Adrenal Hyperplasia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Testicular feminization syndrome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4479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F. Masculinization and Defeminization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Mean the same thing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Refer to the showing of male traits and the suppression of female traits, respectively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Refer to the suppression of female traits and the showing of male traits, respectively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G. In a male with </a:t>
            </a:r>
            <a:r>
              <a:rPr lang="en-US" dirty="0" err="1"/>
              <a:t>Adrenogenital</a:t>
            </a:r>
            <a:r>
              <a:rPr lang="en-US" dirty="0"/>
              <a:t> syndrome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 will look and act like a female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 may have early maturation of genitals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There is too much release of T from the testes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465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H.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Secondary sex characteristics develop around puberty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Female brains tend to be larger than male brains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People with AIS have both sets of internal reproductive ducts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posterior pituitary releases gonadotropins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4492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PVERSION" val="5"/>
  <p:tag name="TPFULLVERSION" val="5.2.0.3121"/>
  <p:tag name="PPTVERSION" val="16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7"/>
  <p:tag name="FONTSIZE" val="32"/>
  <p:tag name="BULLETTYPE" val="ppBulletArabicPeriod"/>
  <p:tag name="ANSWERTEXT" val="Developmental effects of hormones&#10;Activational effects of hormones&#10;Neither of the abov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72071A33A640D7956D737F9A4E53E5"/>
  <p:tag name="SLIDEID" val="C472071A33A640D7956D737F9A4E53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ought to masculinize the male rat brain?"/>
  <p:tag name="ANSWERSALIAS" val="Testosterone|smicln|Maternal Estradiol|smicln|Estradiol aromatized from Testosterone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6B8E3EB83C04B518C2D595957D001AF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64E95BFA09D4340ABA96F8DE33C7590&lt;/guid&gt;&#10;            &lt;repollguid&gt;AF507ED0C3EF446EA9C1A2C4345404A4&lt;/repollguid&gt;&#10;            &lt;sourceid&gt;9D4AFF6EB2B241D086CAAB5B36DC176A&lt;/sourceid&gt;&#10;            &lt;questiontext&gt;What is thought to masculinize the male rat brai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BE8EF4275D1B4F279AEE0B56958F126D&lt;/guid&gt;&#10;                    &lt;answertext&gt;Testosterone &lt;/answertext&gt;&#10;                    &lt;valuetype&gt;0&lt;/valuetype&gt;&#10;                &lt;/answer&gt;&#10;                &lt;answer&gt;&#10;                    &lt;guid&gt;92922732FDD3426DA1EC8EF4D99B2BA0&lt;/guid&gt;&#10;                    &lt;answertext&gt;Maternal Estradiol &lt;/answertext&gt;&#10;                    &lt;valuetype&gt;0&lt;/valuetype&gt;&#10;                &lt;/answer&gt;&#10;                &lt;answer&gt;&#10;                    &lt;guid&gt;E0F5B5E145E14DA3BFD273AE6CEFECD8&lt;/guid&gt;&#10;                    &lt;answertext&gt;Estradiol aromatized from Testostero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0"/>
  <p:tag name="FONTSIZE" val="32"/>
  <p:tag name="BULLETTYPE" val="ppBulletArabicPeriod"/>
  <p:tag name="ANSWERTEXT" val="Testosterone&#10;Maternal Estradiol&#10;Estradiol aromatized from Testosteron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72071A33A640D7956D737F9A4E53E5"/>
  <p:tag name="SLIDEID" val="C472071A33A640D7956D737F9A4E53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ought to masculinize the male rat brain?"/>
  <p:tag name="ANSWERSALIAS" val="Testosterone|smicln|Maternal Estradiol|smicln|Estradiol aromatized from Testosterone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6B8E3EB83C04B518C2D595957D001AF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64E95BFA09D4340ABA96F8DE33C7590&lt;/guid&gt;&#10;            &lt;repollguid&gt;AF507ED0C3EF446EA9C1A2C4345404A4&lt;/repollguid&gt;&#10;            &lt;sourceid&gt;9D4AFF6EB2B241D086CAAB5B36DC176A&lt;/sourceid&gt;&#10;            &lt;questiontext&gt;What is thought to masculinize the male rat brai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BE8EF4275D1B4F279AEE0B56958F126D&lt;/guid&gt;&#10;                    &lt;answertext&gt;Testosterone &lt;/answertext&gt;&#10;                    &lt;valuetype&gt;0&lt;/valuetype&gt;&#10;                &lt;/answer&gt;&#10;                &lt;answer&gt;&#10;                    &lt;guid&gt;92922732FDD3426DA1EC8EF4D99B2BA0&lt;/guid&gt;&#10;                    &lt;answertext&gt;Maternal Estradiol &lt;/answertext&gt;&#10;                    &lt;valuetype&gt;0&lt;/valuetype&gt;&#10;                &lt;/answer&gt;&#10;                &lt;answer&gt;&#10;                    &lt;guid&gt;E0F5B5E145E14DA3BFD273AE6CEFECD8&lt;/guid&gt;&#10;                    &lt;answertext&gt;Estradiol aromatized from Testostero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0"/>
  <p:tag name="FONTSIZE" val="32"/>
  <p:tag name="BULLETTYPE" val="ppBulletArabicPeriod"/>
  <p:tag name="ANSWERTEXT" val="Testosterone&#10;Maternal Estradiol&#10;Estradiol aromatized from Testosteron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0D62093C97C4A7B9A0A3FA66E581C64"/>
  <p:tag name="SLIDEID" val="50D62093C97C4A7B9A0A3FA66E581C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Masculinize and defeminize mean the same thing"/>
  <p:tag name="ANSWERSALIAS" val="True|smicln|False"/>
  <p:tag name="VALUES" val="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B649B602DC0449EADC6CC96B431FAED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DB9EFF0E4564CF48858A2E68B77AE28&lt;/guid&gt;&#10;            &lt;repollguid&gt;154360AE3D024B76A55767353DEA60A6&lt;/repollguid&gt;&#10;            &lt;sourceid&gt;62B84720176041ACA32BF3417A5A9532&lt;/sourceid&gt;&#10;            &lt;questiontext&gt;Masculinization and Defeminization mean the same thing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696B79FD488E405D94C1C9243906AF97&lt;/guid&gt;&#10;                    &lt;answertext&gt;True &lt;/answertext&gt;&#10;                    &lt;valuetype&gt;0&lt;/valuetype&gt;&#10;                &lt;/answer&gt;&#10;                &lt;answer&gt;&#10;                    &lt;guid&gt;EAC9501A4ECC4230940F2364BAED7D4E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0D62093C97C4A7B9A0A3FA66E581C64"/>
  <p:tag name="SLIDEID" val="50D62093C97C4A7B9A0A3FA66E581C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Masculinize and defeminize mean the same thing"/>
  <p:tag name="ANSWERSALIAS" val="True|smicln|False"/>
  <p:tag name="VALUES" val="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B649B602DC0449EADC6CC96B431FAED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DB9EFF0E4564CF48858A2E68B77AE28&lt;/guid&gt;&#10;            &lt;repollguid&gt;154360AE3D024B76A55767353DEA60A6&lt;/repollguid&gt;&#10;            &lt;sourceid&gt;62B84720176041ACA32BF3417A5A9532&lt;/sourceid&gt;&#10;            &lt;questiontext&gt;Masculinization and Defeminization mean the same thing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696B79FD488E405D94C1C9243906AF97&lt;/guid&gt;&#10;                    &lt;answertext&gt;True &lt;/answertext&gt;&#10;                    &lt;valuetype&gt;0&lt;/valuetype&gt;&#10;                &lt;/answer&gt;&#10;                &lt;answer&gt;&#10;                    &lt;guid&gt;EAC9501A4ECC4230940F2364BAED7D4E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0D62093C97C4A7B9A0A3FA66E581C64"/>
  <p:tag name="SLIDEID" val="50D62093C97C4A7B9A0A3FA66E581C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Masculinize and defeminize mean the same thing"/>
  <p:tag name="ANSWERSALIAS" val="True|smicln|False"/>
  <p:tag name="VALUES" val="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B649B602DC0449EADC6CC96B431FAED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DB9EFF0E4564CF48858A2E68B77AE28&lt;/guid&gt;&#10;            &lt;repollguid&gt;154360AE3D024B76A55767353DEA60A6&lt;/repollguid&gt;&#10;            &lt;sourceid&gt;62B84720176041ACA32BF3417A5A9532&lt;/sourceid&gt;&#10;            &lt;questiontext&gt;Masculinization and Defeminization mean the same thing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696B79FD488E405D94C1C9243906AF97&lt;/guid&gt;&#10;                    &lt;answertext&gt;True &lt;/answertext&gt;&#10;                    &lt;valuetype&gt;0&lt;/valuetype&gt;&#10;                &lt;/answer&gt;&#10;                &lt;answer&gt;&#10;                    &lt;guid&gt;EAC9501A4ECC4230940F2364BAED7D4E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32402BA20D84FA1B61BC710D54B2311"/>
  <p:tag name="SLIDEID" val="432402BA20D84FA1B61BC710D54B231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what section was the fraternal birth order effect discussed?"/>
  <p:tag name="ANSWERSALIAS" val="Steroids|smicln|3 unusual cases|smicln|Sexual orientation|smicln|Sexual identity"/>
  <p:tag name="VALUES" val="No Value|smicln|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8EECE3874EB94ED6981FB08DB6B554F3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AC50B9CCA924974A5275C3D9FC896B4&lt;/guid&gt;&#10;            &lt;repollguid&gt;7877A64B18B04716A1F27F0A0AA9AE8A&lt;/repollguid&gt;&#10;            &lt;sourceid&gt;6B6A983857D04E21B0ECEC902A664ABC&lt;/sourceid&gt;&#10;            &lt;questiontext&gt;In what section was the fraternal birth order effect discussed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CE0240181224CEFA6BFE487EE7274F7&lt;/guid&gt;&#10;                    &lt;answertext&gt;Steroids &lt;/answertext&gt;&#10;                    &lt;valuetype&gt;0&lt;/valuetype&gt;&#10;                &lt;/answer&gt;&#10;                &lt;answer&gt;&#10;                    &lt;guid&gt;6BEA147D9F9844AD9F8A5C2401D15EE0&lt;/guid&gt;&#10;                    &lt;answertext&gt;3 unusual cases &lt;/answertext&gt;&#10;                    &lt;valuetype&gt;0&lt;/valuetype&gt;&#10;                &lt;/answer&gt;&#10;                &lt;answer&gt;&#10;                    &lt;guid&gt;843633BE1D8C4E83B610B5814A5BCB4C&lt;/guid&gt;&#10;                    &lt;answertext&gt;Sexual orientation &lt;/answertext&gt;&#10;                    &lt;valuetype&gt;0&lt;/valuetype&gt;&#10;                &lt;/answer&gt;&#10;                &lt;answer&gt;&#10;                    &lt;guid&gt;5501D11FCFA24488B8C33B263852C00A&lt;/guid&gt;&#10;                    &lt;answertext&gt;Sexual identit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Steroids&#10;3 unusual cases&#10;Sexual orientation&#10;Sexual identit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3969C902BB3402BA41BBA599E5C9204"/>
  <p:tag name="SLIDEID" val="53969C902BB3402BA41BBA599E5C920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ifferences in the size of the SDN-POA in males and females is due to"/>
  <p:tag name="ANSWERSALIAS" val="Developmental effects of hormones|smicln|Activational effects of hormones|smicln|Neither of the above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E5FEDC6F538456C83B411CADCD00D30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8D6AF7CC6774A63AEFB603F9ED5AADB&lt;/guid&gt;&#10;            &lt;repollguid&gt;16722E61AA6B406BA67751792AE9E555&lt;/repollguid&gt;&#10;            &lt;sourceid&gt;DDB85EFA1E824AB295589B47D6D95E9F&lt;/sourceid&gt;&#10;            &lt;questiontext&gt;A larger SDN-POA in male rats compared to females is due to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90226293CEDE497FB8FA6A2987CB1D7D&lt;/guid&gt;&#10;                    &lt;answertext&gt; &lt;/answertext&gt;&#10;                    &lt;valuetype&gt;0&lt;/valuetype&gt;&#10;                &lt;/answer&gt;&#10;                &lt;answer&gt;&#10;                    &lt;guid&gt;7EDE1E5721E844E7B6BAC00F154F4398&lt;/guid&gt;&#10;                    &lt;answertext&gt;The Effect of estradiol  &lt;/answertext&gt;&#10;                    &lt;valuetype&gt;0&lt;/valuetype&gt;&#10;                &lt;/answer&gt;&#10;                &lt;answer&gt;&#10;                    &lt;guid&gt;3AE563C68D8C4D03A95461E78AB1F6A7&lt;/guid&gt;&#10;                    &lt;answertext&gt;The Effect of Testosterone &lt;/answertext&gt;&#10;                    &lt;valuetype&gt;0&lt;/valuetype&gt;&#10;                &lt;/answer&gt;&#10;                &lt;answer&gt;&#10;                    &lt;guid&gt;86CFE1DC789346DF939C8DC504DD831C&lt;/guid&gt;&#10;                    &lt;answertext&gt;Neither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0D41EFE1B33490EBE1D9F138EE3EA58&lt;/guid&gt;&#10;        &lt;description /&gt;&#10;        &lt;date&gt;11/29/2016 11:45:40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30BA3EBE13245808BC165D7858EA6ED&lt;/guid&gt;&#10;            &lt;repollguid&gt;EFED436BD91C4EBE87102417C60794D9&lt;/repollguid&gt;&#10;            &lt;sourceid&gt;48CE145A5EA449FEB0EF57097EDBCB53&lt;/sourceid&gt;&#10;            &lt;questiontext&gt;Which of the following is a Negative Symptom of Schizophrenia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4F0360A1D9F24727A751B04AFE21AE49&lt;/guid&gt;&#10;                    &lt;answertext&gt;Auditory Hallucinations&lt;/answertext&gt;&#10;                    &lt;valuetype&gt;0&lt;/valuetype&gt;&#10;                &lt;/answer&gt;&#10;                &lt;answer&gt;&#10;                    &lt;guid&gt;D57B59BFA04A4F079DF22B405E836360&lt;/guid&gt;&#10;                    &lt;answertext&gt;Delusions&lt;/answertext&gt;&#10;                    &lt;valuetype&gt;0&lt;/valuetype&gt;&#10;                &lt;/answer&gt;&#10;                &lt;answer&gt;&#10;                    &lt;guid&gt;E5A8F415A56449D5A4B299E35B615144&lt;/guid&gt;&#10;                    &lt;answertext&gt;Anhedonia&lt;/answertext&gt;&#10;                    &lt;valuetype&gt;0&lt;/valuetype&gt;&#10;                &lt;/answer&gt;&#10;                &lt;answer&gt;&#10;                    &lt;guid&gt;D557FE41FFB8456BB83F6376896F2513&lt;/guid&gt;&#10;                    &lt;answertext&gt;Inappropriate Affec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53AE8FF1915C4F7B92A09C23744DD561&lt;/guid&gt;&#10;        &lt;description /&gt;&#10;        &lt;date&gt;11/29/2016 11:48:03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8C62635260E4081B6C8043795FAE74E&lt;/guid&gt;&#10;            &lt;repollguid&gt;1D4E87A416C64F838EE9A9A3FB7372CA&lt;/repollguid&gt;&#10;            &lt;sourceid&gt;F1E95C7EB1884EB9B501BC635C574DB4&lt;/sourceid&gt;&#10;            &lt;questiontext&gt;Which of the following is an Atypical Neuroleptic Drug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D1DA5DD118240D69F1F7E8BC8187B61&lt;/guid&gt;&#10;                    &lt;answertext&gt;Chlorpromazine&lt;/answertext&gt;&#10;                    &lt;valuetype&gt;0&lt;/valuetype&gt;&#10;                &lt;/answer&gt;&#10;                &lt;answer&gt;&#10;                    &lt;guid&gt;23EF3F6DA636497D8E674BAC7EEC21CD&lt;/guid&gt;&#10;                    &lt;answertext&gt;Haldol&lt;/answertext&gt;&#10;                    &lt;valuetype&gt;0&lt;/valuetype&gt;&#10;                &lt;/answer&gt;&#10;                &lt;answer&gt;&#10;                    &lt;guid&gt;205C34F7BC8D4D25BADCB8EDFA1F8AFB&lt;/guid&gt;&#10;                    &lt;answertext&gt;Olanzepine&lt;/answertext&gt;&#10;                    &lt;valuetype&gt;0&lt;/valuetype&gt;&#10;                &lt;/answer&gt;&#10;                &lt;answer&gt;&#10;                    &lt;guid&gt;33DA2FF7479F4288B09CD74ADDD23EE6&lt;/guid&gt;&#10;                    &lt;answertext&gt;Thoraz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1E7D4C31208F4611BF4E3DFBEDE41ED5&lt;/guid&gt;&#10;        &lt;description /&gt;&#10;        &lt;date&gt;11/29/2016 11:50:2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30109746EA34705840B15A6254B9F46&lt;/guid&gt;&#10;            &lt;repollguid&gt;84EFFF076A534D4F9736910942C2092A&lt;/repollguid&gt;&#10;            &lt;sourceid&gt;0D90706303594448BC35157C3C041140&lt;/sourceid&gt;&#10;            &lt;questiontext&gt;The Typical Neuroleptics can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ABB3ED7BE44437DA7BF9E4870669D9C&lt;/guid&gt;&#10;                    &lt;answertext&gt;Result in Parkinsonian Side effects&lt;/answertext&gt;&#10;                    &lt;valuetype&gt;0&lt;/valuetype&gt;&#10;                &lt;/answer&gt;&#10;                &lt;answer&gt;&#10;                    &lt;guid&gt;F16363B3A123440282BA5D7E47E97678&lt;/guid&gt;&#10;                    &lt;answertext&gt;Result in Tardive Dyskinesia&lt;/answertext&gt;&#10;                    &lt;valuetype&gt;0&lt;/valuetype&gt;&#10;                &lt;/answer&gt;&#10;                &lt;answer&gt;&#10;                    &lt;guid&gt;7954B4D053A242989393871B513D8B5F&lt;/guid&gt;&#10;                    &lt;answertext&gt;A and B&lt;/answertext&gt;&#10;                    &lt;valuetype&gt;0&lt;/valuetype&gt;&#10;                &lt;/answer&gt;&#10;                &lt;answer&gt;&#10;                    &lt;guid&gt;4FC02DD945304A509F49CDF93458DCAE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6413C1F571540D4B1CF488A5475BFFB&lt;/guid&gt;&#10;        &lt;description /&gt;&#10;        &lt;date&gt;11/29/2016 11:51:4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5AD627611E44976B2882C6375E1E74C&lt;/guid&gt;&#10;            &lt;repollguid&gt;836F8FE9F285469696B7E152D5B04EF8&lt;/repollguid&gt;&#10;            &lt;sourceid&gt;2A0AE164A13D421693280F974A60EF80&lt;/sourceid&gt;&#10;            &lt;questiontext&gt;Drugs to treat Schizophrenia are generally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3208F5D5D7C4D0F8EE5C9E1F65548E8&lt;/guid&gt;&#10;                    &lt;answertext&gt;Dopamine Agonists&lt;/answertext&gt;&#10;                    &lt;valuetype&gt;0&lt;/valuetype&gt;&#10;                &lt;/answer&gt;&#10;                &lt;answer&gt;&#10;                    &lt;guid&gt;106F8485F9FC480DBBA8285C65EF85D9&lt;/guid&gt;&#10;                    &lt;answertext&gt;Dopamine Antagonists&lt;/answertext&gt;&#10;                    &lt;valuetype&gt;0&lt;/valuetype&gt;&#10;                &lt;/answer&gt;&#10;                &lt;answer&gt;&#10;                    &lt;guid&gt;F1C6A35756A7436D926C64D5265F0FF4&lt;/guid&gt;&#10;                    &lt;answertext&gt;Serotonin Agonists&lt;/answertext&gt;&#10;                    &lt;valuetype&gt;0&lt;/valuetype&gt;&#10;                &lt;/answer&gt;&#10;                &lt;answer&gt;&#10;                    &lt;guid&gt;9B9ADE03AA294B4DBC33A641C139A5A2&lt;/guid&gt;&#10;                    &lt;answertext&gt;Serotonin Antagonist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F8669E5F2184503B4E15EDC4A493D14&lt;/guid&gt;&#10;        &lt;description /&gt;&#10;        &lt;date&gt;11/29/2016 11:52:53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6B8FF8B14AE4D1CAC87C811AE465C37&lt;/guid&gt;&#10;            &lt;repollguid&gt;8D5234C766A24212AAF7952C0FB7E7DB&lt;/repollguid&gt;&#10;            &lt;sourceid&gt;B05BBDFC861E432EB3C710DCDE7A14E3&lt;/sourceid&gt;&#10;            &lt;questiontext&gt;In terms of incidence in men and women…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4C946C092F974AC4A3B4932752F12020&lt;/guid&gt;&#10;                    &lt;answertext&gt;Bipolar is more common in women&lt;/answertext&gt;&#10;                    &lt;valuetype&gt;0&lt;/valuetype&gt;&#10;                &lt;/answer&gt;&#10;                &lt;answer&gt;&#10;                    &lt;guid&gt;08C5B71459994FBEBD33207A4414D36A&lt;/guid&gt;&#10;                    &lt;answertext&gt;Depression is more common in men&lt;/answertext&gt;&#10;                    &lt;valuetype&gt;0&lt;/valuetype&gt;&#10;                &lt;/answer&gt;&#10;                &lt;answer&gt;&#10;                    &lt;guid&gt;AF7259B8634447A4883A8C6E3DB253EA&lt;/guid&gt;&#10;                    &lt;answertext&gt;Depression is more common in women&lt;/answertext&gt;&#10;                    &lt;valuetype&gt;0&lt;/valuetype&gt;&#10;                &lt;/answer&gt;&#10;                &lt;answer&gt;&#10;                    &lt;guid&gt;76DF0F9FBFCE43F38769FC4E404C21ED&lt;/guid&gt;&#10;                    &lt;answertext&gt;Bipolar is more common in me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BF13851EB76443EF8D3AE8EAAC6A48B1&lt;/guid&gt;&#10;        &lt;description /&gt;&#10;        &lt;date&gt;11/29/2016 11:54:2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2642AE22D24447D9009ECCF33528F0E&lt;/guid&gt;&#10;            &lt;repollguid&gt;5A548FFA613C47639D1CB2CC9396F69F&lt;/repollguid&gt;&#10;            &lt;sourceid&gt;5E782103CDC54312B7E4806AE1B65782&lt;/sourceid&gt;&#10;            &lt;questiontext&gt;MAO inhibitor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67AF13DF2E24D7386EBF58E6390C5E6&lt;/guid&gt;&#10;                    &lt;answertext&gt;Inhibit the reuptake of monoamines&lt;/answertext&gt;&#10;                    &lt;valuetype&gt;0&lt;/valuetype&gt;&#10;                &lt;/answer&gt;&#10;                &lt;answer&gt;&#10;                    &lt;guid&gt;67EE76454C654374991268CF94C536E0&lt;/guid&gt;&#10;                    &lt;answertext&gt;Decrease the breakdown of monoamines by an enzyme in the terminal button&lt;/answertext&gt;&#10;                    &lt;valuetype&gt;0&lt;/valuetype&gt;&#10;                &lt;/answer&gt;&#10;                &lt;answer&gt;&#10;                    &lt;guid&gt;0D1757CC31EC4F948DAC5C0F18F7FF82&lt;/guid&gt;&#10;                    &lt;answertext&gt;Are monoamine antagonist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014ED3A4A344EB6A2A84FE490369E6F&lt;/guid&gt;&#10;        &lt;description /&gt;&#10;        &lt;date&gt;11/29/2016 11:55:5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5DAD18BF45342CF9CA4B1B277F2F770&lt;/guid&gt;&#10;            &lt;repollguid&gt;EE3E9ADA7D75413BA463DE869AD37214&lt;/repollguid&gt;&#10;            &lt;sourceid&gt;F2449E781E70469B83E9AC450CB32E86&lt;/sourceid&gt;&#10;            &lt;questiontext&gt;Which of the following is a tricyclic antidepressan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BA1A613F1774C8FABB3BCFA0BE622BF&lt;/guid&gt;&#10;                    &lt;answertext&gt;Imipramine&lt;/answertext&gt;&#10;                    &lt;valuetype&gt;0&lt;/valuetype&gt;&#10;                &lt;/answer&gt;&#10;                &lt;answer&gt;&#10;                    &lt;guid&gt;E43355CC540646BE8524CC8C3A4D0ABF&lt;/guid&gt;&#10;                    &lt;answertext&gt;Nardil&lt;/answertext&gt;&#10;                    &lt;valuetype&gt;0&lt;/valuetype&gt;&#10;                &lt;/answer&gt;&#10;                &lt;answer&gt;&#10;                    &lt;guid&gt;6A399A966A7342179EB389E093800B67&lt;/guid&gt;&#10;                    &lt;answertext&gt;Prozac&lt;/answertext&gt;&#10;                    &lt;valuetype&gt;0&lt;/valuetype&gt;&#10;                &lt;/answer&gt;&#10;                &lt;answer&gt;&#10;                    &lt;guid&gt;A7B01E10D4D74EA3AAC349105D9744FF&lt;/guid&gt;&#10;                    &lt;answertext&gt;Iproniazid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7"/>
  <p:tag name="FONTSIZE" val="32"/>
  <p:tag name="BULLETTYPE" val="ppBulletArabicPeriod"/>
  <p:tag name="ANSWERTEXT" val="Developmental effects of hormones&#10;Activational effects of hormones&#10;Neither of the abov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C1D6E8EDA61436E8EF3BDB170D456AA&lt;/guid&gt;&#10;        &lt;description /&gt;&#10;        &lt;date&gt;11/29/2016 11:58:2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16EC5F1779640A48EE31711ECF4C8AF&lt;/guid&gt;&#10;            &lt;repollguid&gt;BDC3D98F668C42C482E7FF73A8F14D65&lt;/repollguid&gt;&#10;            &lt;sourceid&gt;C45528BDACA2440F8C99547E2C9BFBE2&lt;/sourceid&gt;&#10;            &lt;questiontext&gt;How do the selective Monoamine reuptake inhibitors work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6C08A3855454A18B63D66EC54E9500B&lt;/guid&gt;&#10;                    &lt;answertext&gt;By inhibiting the reuptake of serotonin or NE&lt;/answertext&gt;&#10;                    &lt;valuetype&gt;0&lt;/valuetype&gt;&#10;                &lt;/answer&gt;&#10;                &lt;answer&gt;&#10;                    &lt;guid&gt;51027ED5CCEA468EA1F9EFD6E19A6666&lt;/guid&gt;&#10;                    &lt;answertext&gt;By antagonizing serotonin or NE&lt;/answertext&gt;&#10;                    &lt;valuetype&gt;0&lt;/valuetype&gt;&#10;                &lt;/answer&gt;&#10;                &lt;answer&gt;&#10;                    &lt;guid&gt;EA0F06F6004642DB9D81C9A05215C849&lt;/guid&gt;&#10;                    &lt;answertext&gt;By increasing the breakdown of serotonin or NE in the synap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2C396738CDD45FB86E860E2414EBEA4&lt;/guid&gt;&#10;        &lt;description /&gt;&#10;        &lt;date&gt;11/29/2016 12:40:14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D3B361C93ED425CA01BB35BDEC83344&lt;/guid&gt;&#10;            &lt;repollguid&gt;52600B22259446FFAD44476C9025B990&lt;/repollguid&gt;&#10;            &lt;sourceid&gt;8191BCC417E54F2196146C64C2E5DD24&lt;/sourceid&gt;&#10;            &lt;questiontext&gt;Antidepressant drugs are also commonly used to treat…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B64866C967424835BDA50DB312266E3D&lt;/guid&gt;&#10;                    &lt;answertext&gt;Tourette’s syndrome&lt;/answertext&gt;&#10;                    &lt;valuetype&gt;0&lt;/valuetype&gt;&#10;                &lt;/answer&gt;&#10;                &lt;answer&gt;&#10;                    &lt;guid&gt;7747C26735B74EFD98A04BA83A2FDC0C&lt;/guid&gt;&#10;                    &lt;answertext&gt;Schizophrenia&lt;/answertext&gt;&#10;                    &lt;valuetype&gt;0&lt;/valuetype&gt;&#10;                &lt;/answer&gt;&#10;                &lt;answer&gt;&#10;                    &lt;guid&gt;DEBF7A51650446D1B68AD6B4C0DE14A7&lt;/guid&gt;&#10;                    &lt;answertext&gt;Anxiety Disorders&lt;/answertext&gt;&#10;                    &lt;valuetype&gt;0&lt;/valuetype&gt;&#10;                &lt;/answer&gt;&#10;                &lt;answer&gt;&#10;                    &lt;guid&gt;7A83C24083644C0699810DC1D34D4250&lt;/guid&gt;&#10;                    &lt;answertext&gt;Epileps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17E64BE16EB64621834FFDDD7F097B9D&lt;/guid&gt;&#10;        &lt;description /&gt;&#10;        &lt;date&gt;11/29/2016 12:43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066F6489DA64EFEA719824D8E84F23D&lt;/guid&gt;&#10;            &lt;repollguid&gt;042083732A3E47A59F2344F428468763&lt;/repollguid&gt;&#10;            &lt;sourceid&gt;F9943A00219046E086B32B23759F660E&lt;/sourceid&gt;&#10;            &lt;questiontext&gt;These drugs are the first choice in the treatment of Anxiety Disorder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E086B6507A2451DA9886BF0D9EC787A&lt;/guid&gt;&#10;                    &lt;answertext&gt;Enter Answer Tex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3969C902BB3402BA41BBA599E5C9204"/>
  <p:tag name="SLIDEID" val="53969C902BB3402BA41BBA599E5C920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ifferences in the size of the SDN-POA in males and females is due to"/>
  <p:tag name="ANSWERSALIAS" val="Developmental effects of hormones|smicln|Activational effects of hormones|smicln|Neither of the above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E5FEDC6F538456C83B411CADCD00D30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8D6AF7CC6774A63AEFB603F9ED5AADB&lt;/guid&gt;&#10;            &lt;repollguid&gt;16722E61AA6B406BA67751792AE9E555&lt;/repollguid&gt;&#10;            &lt;sourceid&gt;DDB85EFA1E824AB295589B47D6D95E9F&lt;/sourceid&gt;&#10;            &lt;questiontext&gt;A larger SDN-POA in male rats compared to females is due to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90226293CEDE497FB8FA6A2987CB1D7D&lt;/guid&gt;&#10;                    &lt;answertext&gt; &lt;/answertext&gt;&#10;                    &lt;valuetype&gt;0&lt;/valuetype&gt;&#10;                &lt;/answer&gt;&#10;                &lt;answer&gt;&#10;                    &lt;guid&gt;7EDE1E5721E844E7B6BAC00F154F4398&lt;/guid&gt;&#10;                    &lt;answertext&gt;The Effect of estradiol  &lt;/answertext&gt;&#10;                    &lt;valuetype&gt;0&lt;/valuetype&gt;&#10;                &lt;/answer&gt;&#10;                &lt;answer&gt;&#10;                    &lt;guid&gt;3AE563C68D8C4D03A95461E78AB1F6A7&lt;/guid&gt;&#10;                    &lt;answertext&gt;The Effect of Testosterone &lt;/answertext&gt;&#10;                    &lt;valuetype&gt;0&lt;/valuetype&gt;&#10;                &lt;/answer&gt;&#10;                &lt;answer&gt;&#10;                    &lt;guid&gt;86CFE1DC789346DF939C8DC504DD831C&lt;/guid&gt;&#10;                    &lt;answertext&gt;Neither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7"/>
  <p:tag name="FONTSIZE" val="32"/>
  <p:tag name="BULLETTYPE" val="ppBulletArabicPeriod"/>
  <p:tag name="ANSWERTEXT" val="Developmental effects of hormones&#10;Activational effects of hormones&#10;Neither of the abov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3969C902BB3402BA41BBA599E5C9204"/>
  <p:tag name="SLIDEID" val="53969C902BB3402BA41BBA599E5C920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ifferences in the size of the SDN-POA in males and females is due to"/>
  <p:tag name="ANSWERSALIAS" val="Developmental effects of hormones|smicln|Activational effects of hormones|smicln|Neither of the above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E5FEDC6F538456C83B411CADCD00D30&lt;/guid&gt;&#10;        &lt;description /&gt;&#10;        &lt;date&gt;11/29/2016 11:26:1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8D6AF7CC6774A63AEFB603F9ED5AADB&lt;/guid&gt;&#10;            &lt;repollguid&gt;16722E61AA6B406BA67751792AE9E555&lt;/repollguid&gt;&#10;            &lt;sourceid&gt;DDB85EFA1E824AB295589B47D6D95E9F&lt;/sourceid&gt;&#10;            &lt;questiontext&gt;A larger SDN-POA in male rats compared to females is due to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90226293CEDE497FB8FA6A2987CB1D7D&lt;/guid&gt;&#10;                    &lt;answertext&gt; &lt;/answertext&gt;&#10;                    &lt;valuetype&gt;0&lt;/valuetype&gt;&#10;                &lt;/answer&gt;&#10;                &lt;answer&gt;&#10;                    &lt;guid&gt;7EDE1E5721E844E7B6BAC00F154F4398&lt;/guid&gt;&#10;                    &lt;answertext&gt;The Effect of estradiol  &lt;/answertext&gt;&#10;                    &lt;valuetype&gt;0&lt;/valuetype&gt;&#10;                &lt;/answer&gt;&#10;                &lt;answer&gt;&#10;                    &lt;guid&gt;3AE563C68D8C4D03A95461E78AB1F6A7&lt;/guid&gt;&#10;                    &lt;answertext&gt;The Effect of Testosterone &lt;/answertext&gt;&#10;                    &lt;valuetype&gt;0&lt;/valuetype&gt;&#10;                &lt;/answer&gt;&#10;                &lt;answer&gt;&#10;                    &lt;guid&gt;86CFE1DC789346DF939C8DC504DD831C&lt;/guid&gt;&#10;                    &lt;answertext&gt;Neither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559</Words>
  <Application>Microsoft Office PowerPoint</Application>
  <PresentationFormat>On-screen Show (4:3)</PresentationFormat>
  <Paragraphs>92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Chart</vt:lpstr>
      <vt:lpstr>Final Review</vt:lpstr>
      <vt:lpstr>A. In the HPG axis</vt:lpstr>
      <vt:lpstr>B. At 6 weeks of development, all human fetuses have </vt:lpstr>
      <vt:lpstr>C. A nucleus in the hypothalamus is sexually dimorphic.  In sheep this nucleus in male-oriented rams was the same size as </vt:lpstr>
      <vt:lpstr>D. If I were to transplant a male pituitary into the appropriate area in a female, what would happen?</vt:lpstr>
      <vt:lpstr>E. Another name for Androgen Insensitivity Syndrome is?</vt:lpstr>
      <vt:lpstr>F. Masculinization and Defeminization</vt:lpstr>
      <vt:lpstr>G. In a male with Adrenogenital syndrome</vt:lpstr>
      <vt:lpstr>H. Which of the following is true?</vt:lpstr>
      <vt:lpstr>I. People with Androgen Insensitivity syndrome…?</vt:lpstr>
      <vt:lpstr>J. Which of the following is a Negative Symptom of Schizophrenia?</vt:lpstr>
      <vt:lpstr>K. Which of the following is an Atypical Neuroleptic (Antipsychotic) Drug?</vt:lpstr>
      <vt:lpstr>L. The Typical Neuroleptics (Antipsychotics) can</vt:lpstr>
      <vt:lpstr>M. Drugs to treat Schizophrenia are generally</vt:lpstr>
      <vt:lpstr>N. In terms of incidence in men and women…</vt:lpstr>
      <vt:lpstr>O. MAO inhibitors</vt:lpstr>
      <vt:lpstr>P. Which of the following is a tricyclic antidepressant?</vt:lpstr>
      <vt:lpstr>Q. How do the selective Monoamine reuptake inhibitors work?</vt:lpstr>
      <vt:lpstr>R. Antidepressant drugs are also commonly used to treat…?</vt:lpstr>
      <vt:lpstr>S. These drugs are often prescribed for Anxiety Disorders, but they often lead to addiction.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Review</dc:title>
  <dc:creator>ltrench</dc:creator>
  <cp:lastModifiedBy>Trench, Lynne S.</cp:lastModifiedBy>
  <cp:revision>26</cp:revision>
  <dcterms:created xsi:type="dcterms:W3CDTF">2011-05-03T15:53:07Z</dcterms:created>
  <dcterms:modified xsi:type="dcterms:W3CDTF">2022-05-09T19:20:21Z</dcterms:modified>
</cp:coreProperties>
</file>