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4a" ContentType="audio/mp4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71" r:id="rId4"/>
    <p:sldId id="259" r:id="rId5"/>
    <p:sldId id="272" r:id="rId6"/>
    <p:sldId id="260" r:id="rId7"/>
    <p:sldId id="261" r:id="rId8"/>
    <p:sldId id="270" r:id="rId9"/>
    <p:sldId id="263" r:id="rId10"/>
    <p:sldId id="273" r:id="rId11"/>
    <p:sldId id="267" r:id="rId12"/>
    <p:sldId id="265" r:id="rId13"/>
    <p:sldId id="266" r:id="rId14"/>
    <p:sldId id="268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91" autoAdjust="0"/>
    <p:restoredTop sz="94660"/>
  </p:normalViewPr>
  <p:slideViewPr>
    <p:cSldViewPr>
      <p:cViewPr varScale="1">
        <p:scale>
          <a:sx n="104" d="100"/>
          <a:sy n="104" d="100"/>
        </p:scale>
        <p:origin x="1746" y="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sosceles Triangle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4FDBD690-D7D6-44B2-8F09-DADA6B74012C}" type="datetimeFigureOut">
              <a:rPr lang="en-US" smtClean="0"/>
              <a:pPr/>
              <a:t>4/14/2020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847B1884-98E7-4DCB-87C8-38FF2F5667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DBD690-D7D6-44B2-8F09-DADA6B74012C}" type="datetimeFigureOut">
              <a:rPr lang="en-US" smtClean="0"/>
              <a:pPr/>
              <a:t>4/14/2020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B1884-98E7-4DCB-87C8-38FF2F5667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DBD690-D7D6-44B2-8F09-DADA6B74012C}" type="datetimeFigureOut">
              <a:rPr lang="en-US" smtClean="0"/>
              <a:pPr/>
              <a:t>4/14/2020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B1884-98E7-4DCB-87C8-38FF2F5667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4FDBD690-D7D6-44B2-8F09-DADA6B74012C}" type="datetimeFigureOut">
              <a:rPr lang="en-US" smtClean="0"/>
              <a:pPr/>
              <a:t>4/14/2020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B1884-98E7-4DCB-87C8-38FF2F5667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ight Triangle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Isosceles Triangle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4FDBD690-D7D6-44B2-8F09-DADA6B74012C}" type="datetimeFigureOut">
              <a:rPr lang="en-US" smtClean="0"/>
              <a:pPr/>
              <a:t>4/14/2020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847B1884-98E7-4DCB-87C8-38FF2F566756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4FDBD690-D7D6-44B2-8F09-DADA6B74012C}" type="datetimeFigureOut">
              <a:rPr lang="en-US" smtClean="0"/>
              <a:pPr/>
              <a:t>4/14/2020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847B1884-98E7-4DCB-87C8-38FF2F5667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4FDBD690-D7D6-44B2-8F09-DADA6B74012C}" type="datetimeFigureOut">
              <a:rPr lang="en-US" smtClean="0"/>
              <a:pPr/>
              <a:t>4/14/2020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847B1884-98E7-4DCB-87C8-38FF2F5667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DBD690-D7D6-44B2-8F09-DADA6B74012C}" type="datetimeFigureOut">
              <a:rPr lang="en-US" smtClean="0"/>
              <a:pPr/>
              <a:t>4/14/2020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B1884-98E7-4DCB-87C8-38FF2F5667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4FDBD690-D7D6-44B2-8F09-DADA6B74012C}" type="datetimeFigureOut">
              <a:rPr lang="en-US" smtClean="0"/>
              <a:pPr/>
              <a:t>4/14/2020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847B1884-98E7-4DCB-87C8-38FF2F5667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4FDBD690-D7D6-44B2-8F09-DADA6B74012C}" type="datetimeFigureOut">
              <a:rPr lang="en-US" smtClean="0"/>
              <a:pPr/>
              <a:t>4/14/2020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847B1884-98E7-4DCB-87C8-38FF2F5667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4FDBD690-D7D6-44B2-8F09-DADA6B74012C}" type="datetimeFigureOut">
              <a:rPr lang="en-US" smtClean="0"/>
              <a:pPr/>
              <a:t>4/14/2020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847B1884-98E7-4DCB-87C8-38FF2F5667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ight Triangle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4FDBD690-D7D6-44B2-8F09-DADA6B74012C}" type="datetimeFigureOut">
              <a:rPr lang="en-US" smtClean="0"/>
              <a:pPr/>
              <a:t>4/14/2020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847B1884-98E7-4DCB-87C8-38FF2F566756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wmf"/><Relationship Id="rId5" Type="http://schemas.openxmlformats.org/officeDocument/2006/relationships/image" Target="../media/image5.png"/><Relationship Id="rId4" Type="http://schemas.openxmlformats.org/officeDocument/2006/relationships/image" Target="../media/image4.w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5" Type="http://schemas.openxmlformats.org/officeDocument/2006/relationships/image" Target="../media/image7.png"/><Relationship Id="rId4" Type="http://schemas.openxmlformats.org/officeDocument/2006/relationships/image" Target="../media/image17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6" Type="http://schemas.openxmlformats.org/officeDocument/2006/relationships/image" Target="../media/image7.png"/><Relationship Id="rId5" Type="http://schemas.openxmlformats.org/officeDocument/2006/relationships/image" Target="../media/image19.jpg"/><Relationship Id="rId4" Type="http://schemas.openxmlformats.org/officeDocument/2006/relationships/image" Target="../media/image18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5" Type="http://schemas.openxmlformats.org/officeDocument/2006/relationships/image" Target="../media/image7.png"/><Relationship Id="rId4" Type="http://schemas.openxmlformats.org/officeDocument/2006/relationships/image" Target="../media/image11.w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7.png"/><Relationship Id="rId2" Type="http://schemas.openxmlformats.org/officeDocument/2006/relationships/audio" Target="../media/media11.m4a"/><Relationship Id="rId1" Type="http://schemas.microsoft.com/office/2007/relationships/media" Target="../media/media11.m4a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hyperlink" Target="https://www.youtube.com/watch?v=xRT4EyI63jw&amp;list=PLZbXA4lyCtqqWUSpM5VEVIirbuzxobaV8&amp;index=4" TargetMode="External"/><Relationship Id="rId2" Type="http://schemas.openxmlformats.org/officeDocument/2006/relationships/audio" Target="../media/media12.m4a"/><Relationship Id="rId1" Type="http://schemas.microsoft.com/office/2007/relationships/media" Target="../media/media12.m4a"/><Relationship Id="rId6" Type="http://schemas.openxmlformats.org/officeDocument/2006/relationships/image" Target="../media/image7.png"/><Relationship Id="rId5" Type="http://schemas.openxmlformats.org/officeDocument/2006/relationships/hyperlink" Target="https://www.youtube.com/watch?v=lyrv1rNWg0o" TargetMode="External"/><Relationship Id="rId4" Type="http://schemas.openxmlformats.org/officeDocument/2006/relationships/image" Target="../media/image23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5" Type="http://schemas.openxmlformats.org/officeDocument/2006/relationships/image" Target="../media/image7.png"/><Relationship Id="rId4" Type="http://schemas.openxmlformats.org/officeDocument/2006/relationships/image" Target="../media/image8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5" Type="http://schemas.openxmlformats.org/officeDocument/2006/relationships/image" Target="../media/image7.png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5" Type="http://schemas.openxmlformats.org/officeDocument/2006/relationships/image" Target="../media/image7.png"/><Relationship Id="rId4" Type="http://schemas.openxmlformats.org/officeDocument/2006/relationships/image" Target="../media/image10.jp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slideLayout" Target="../slideLayouts/slideLayout2.xml"/><Relationship Id="rId7" Type="http://schemas.openxmlformats.org/officeDocument/2006/relationships/hyperlink" Target="https://www.youtube.com/watch?v=Rv0b1unxUpM" TargetMode="Externa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6" Type="http://schemas.openxmlformats.org/officeDocument/2006/relationships/image" Target="../media/image12.wmf"/><Relationship Id="rId5" Type="http://schemas.openxmlformats.org/officeDocument/2006/relationships/hyperlink" Target="http://www.youtube.com/watch?v=VS2mfWDryPE&amp;feature=fvw" TargetMode="External"/><Relationship Id="rId4" Type="http://schemas.openxmlformats.org/officeDocument/2006/relationships/image" Target="../media/image11.w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6" Type="http://schemas.openxmlformats.org/officeDocument/2006/relationships/image" Target="../media/image7.pn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5" Type="http://schemas.openxmlformats.org/officeDocument/2006/relationships/image" Target="../media/image7.png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Students with Emotional and Behavior Disorders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2052" name="Picture 4" descr="C:\Documents and Settings\aspencer\Local Settings\Temporary Internet Files\Content.IE5\ZI7QKGYT\MCj04404880000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4724400"/>
            <a:ext cx="1390650" cy="1828800"/>
          </a:xfrm>
          <a:prstGeom prst="rect">
            <a:avLst/>
          </a:prstGeom>
          <a:noFill/>
        </p:spPr>
      </p:pic>
      <p:pic>
        <p:nvPicPr>
          <p:cNvPr id="2054" name="Picture 6" descr="C:\Documents and Settings\aspencer\Local Settings\Temporary Internet Files\Content.IE5\41AXARNK\MCj04405160000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67600" y="4724400"/>
            <a:ext cx="1447800" cy="1828800"/>
          </a:xfrm>
          <a:prstGeom prst="rect">
            <a:avLst/>
          </a:prstGeom>
          <a:noFill/>
        </p:spPr>
      </p:pic>
      <p:pic>
        <p:nvPicPr>
          <p:cNvPr id="2056" name="Picture 8" descr="C:\Documents and Settings\aspencer\Local Settings\Temporary Internet Files\Content.IE5\K256ZU18\MCPE07017_0000[1]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33800" y="4648200"/>
            <a:ext cx="1635862" cy="1901038"/>
          </a:xfrm>
          <a:prstGeom prst="rect">
            <a:avLst/>
          </a:prstGeom>
          <a:noFill/>
        </p:spPr>
      </p:pic>
      <p:pic>
        <p:nvPicPr>
          <p:cNvPr id="2057" name="Picture 9" descr="C:\Documents and Settings\aspencer\Local Settings\Temporary Internet Files\Content.IE5\V703PWH1\MCj04405750000[1]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981200" y="4800600"/>
            <a:ext cx="1676400" cy="1676400"/>
          </a:xfrm>
          <a:prstGeom prst="rect">
            <a:avLst/>
          </a:prstGeom>
          <a:noFill/>
        </p:spPr>
      </p:pic>
      <p:pic>
        <p:nvPicPr>
          <p:cNvPr id="2058" name="Picture 10" descr="C:\Documents and Settings\aspencer\Local Settings\Temporary Internet Files\Content.IE5\ZI7QKGYT\MCj04406510000[1].wm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486400" y="4724400"/>
            <a:ext cx="1828800" cy="18415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3429000" cy="1399032"/>
          </a:xfrm>
        </p:spPr>
        <p:txBody>
          <a:bodyPr>
            <a:noAutofit/>
          </a:bodyPr>
          <a:lstStyle/>
          <a:p>
            <a:r>
              <a:rPr lang="en-US" sz="6000" dirty="0"/>
              <a:t>Risk Factors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990850"/>
            <a:ext cx="8229600" cy="3463958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Dysfunctional childrearing </a:t>
            </a:r>
          </a:p>
          <a:p>
            <a:r>
              <a:rPr lang="en-US" dirty="0"/>
              <a:t>Domestic violence</a:t>
            </a:r>
          </a:p>
          <a:p>
            <a:r>
              <a:rPr lang="en-US" dirty="0"/>
              <a:t>Parental mental illness</a:t>
            </a:r>
          </a:p>
          <a:p>
            <a:r>
              <a:rPr lang="en-US" dirty="0"/>
              <a:t>Overcrowding</a:t>
            </a:r>
          </a:p>
          <a:p>
            <a:r>
              <a:rPr lang="en-US" dirty="0"/>
              <a:t>Adverse school experiences</a:t>
            </a:r>
          </a:p>
          <a:p>
            <a:r>
              <a:rPr lang="en-US" dirty="0"/>
              <a:t>Child abuse and neglect</a:t>
            </a:r>
          </a:p>
          <a:p>
            <a:r>
              <a:rPr lang="en-US" dirty="0"/>
              <a:t>Poverty 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-152400"/>
            <a:ext cx="4714875" cy="3143250"/>
          </a:xfrm>
          <a:prstGeom prst="rect">
            <a:avLst/>
          </a:prstGeom>
        </p:spPr>
      </p:pic>
      <p:pic>
        <p:nvPicPr>
          <p:cNvPr id="5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AABF5673-6FA3-41BF-8560-3F711F82E8D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2009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148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457200"/>
            <a:ext cx="8229600" cy="2123726"/>
          </a:xfrm>
        </p:spPr>
        <p:txBody>
          <a:bodyPr>
            <a:normAutofit/>
          </a:bodyPr>
          <a:lstStyle/>
          <a:p>
            <a:pPr algn="ctr"/>
            <a:r>
              <a:rPr lang="en-US" sz="3600" dirty="0"/>
              <a:t>Positive Behavior Interventions and Supports (PBIS)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930808"/>
          </a:xfrm>
        </p:spPr>
        <p:txBody>
          <a:bodyPr/>
          <a:lstStyle/>
          <a:p>
            <a:r>
              <a:rPr lang="en-US" dirty="0"/>
              <a:t>Intervention designed to identify and support appropriate behavior and reduce inappropriate behavior in schools.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3365" y="3691702"/>
            <a:ext cx="4410635" cy="311699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93" y="3711872"/>
            <a:ext cx="4706471" cy="3180230"/>
          </a:xfrm>
          <a:prstGeom prst="rect">
            <a:avLst/>
          </a:prstGeom>
        </p:spPr>
      </p:pic>
      <p:pic>
        <p:nvPicPr>
          <p:cNvPr id="6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2081C692-8F74-48C6-B954-30196B0582F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7792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397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875506"/>
          </a:xfrm>
        </p:spPr>
        <p:txBody>
          <a:bodyPr/>
          <a:lstStyle/>
          <a:p>
            <a:r>
              <a:rPr lang="en-US" dirty="0"/>
              <a:t>Issues regarding discipline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5159408"/>
          </a:xfrm>
        </p:spPr>
        <p:txBody>
          <a:bodyPr/>
          <a:lstStyle/>
          <a:p>
            <a:r>
              <a:rPr lang="en-US" dirty="0"/>
              <a:t>Any child in SE suspended more than 10 days- consider placement</a:t>
            </a:r>
          </a:p>
          <a:p>
            <a:r>
              <a:rPr lang="en-US"/>
              <a:t>Manifestation Determination</a:t>
            </a:r>
            <a:endParaRPr lang="en-US" dirty="0"/>
          </a:p>
          <a:p>
            <a:r>
              <a:rPr lang="en-US" dirty="0"/>
              <a:t>If behavior is manifestation of disability, child may NOT be expelled or suspended.</a:t>
            </a:r>
          </a:p>
        </p:txBody>
      </p:sp>
      <p:pic>
        <p:nvPicPr>
          <p:cNvPr id="2051" name="Picture 3" descr="C:\Documents and Settings\aspencer\Local Settings\Temporary Internet Files\Content.IE5\L40R2PHG\MC900232446[1]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10201" y="3635762"/>
            <a:ext cx="3733800" cy="3041923"/>
          </a:xfrm>
          <a:prstGeom prst="rect">
            <a:avLst/>
          </a:prstGeom>
          <a:noFill/>
        </p:spPr>
      </p:pic>
      <p:pic>
        <p:nvPicPr>
          <p:cNvPr id="4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F2308590-346A-4B4E-802B-20158742FB3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937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Except when the child:</a:t>
            </a:r>
          </a:p>
          <a:p>
            <a:pPr lvl="1"/>
            <a:r>
              <a:rPr lang="en-US" dirty="0"/>
              <a:t>Possesses or uses fire arm at school</a:t>
            </a:r>
          </a:p>
          <a:p>
            <a:pPr lvl="1"/>
            <a:endParaRPr lang="en-US" dirty="0"/>
          </a:p>
          <a:p>
            <a:pPr lvl="1"/>
            <a:r>
              <a:rPr lang="en-US" dirty="0"/>
              <a:t>Possesses, uses, or sells drugs</a:t>
            </a:r>
          </a:p>
          <a:p>
            <a:pPr lvl="1"/>
            <a:endParaRPr lang="en-US" dirty="0"/>
          </a:p>
          <a:p>
            <a:pPr lvl="1"/>
            <a:r>
              <a:rPr lang="en-US" dirty="0"/>
              <a:t>Or causes serious bodily injury to another person…</a:t>
            </a:r>
          </a:p>
          <a:p>
            <a:endParaRPr lang="en-US" dirty="0"/>
          </a:p>
          <a:p>
            <a:r>
              <a:rPr lang="en-US" dirty="0"/>
              <a:t>Then, he can be placed in alternative placement for 45 days while IEP team meets.</a:t>
            </a:r>
          </a:p>
        </p:txBody>
      </p:sp>
      <p:pic>
        <p:nvPicPr>
          <p:cNvPr id="1026" name="Picture 2" descr="C:\Documents and Settings\aspencer\Local Settings\Temporary Internet Files\Content.IE5\K256ZU18\MPj03989590000[1]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14400" y="228600"/>
            <a:ext cx="2133600" cy="1219200"/>
          </a:xfrm>
          <a:prstGeom prst="rect">
            <a:avLst/>
          </a:prstGeom>
          <a:noFill/>
        </p:spPr>
      </p:pic>
      <p:pic>
        <p:nvPicPr>
          <p:cNvPr id="1027" name="Picture 3" descr="C:\Documents and Settings\aspencer\Local Settings\Temporary Internet Files\Content.IE5\RQKI5S1O\MPj03089010000[1]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352800" y="304800"/>
            <a:ext cx="1981200" cy="1310894"/>
          </a:xfrm>
          <a:prstGeom prst="rect">
            <a:avLst/>
          </a:prstGeom>
          <a:noFill/>
        </p:spPr>
      </p:pic>
      <p:pic>
        <p:nvPicPr>
          <p:cNvPr id="1029" name="Picture 5" descr="C:\Documents and Settings\aspencer\Local Settings\Temporary Internet Files\Content.IE5\JZR6EW1J\MPj03143670000[1]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477000" y="0"/>
            <a:ext cx="1450086" cy="1676400"/>
          </a:xfrm>
          <a:prstGeom prst="rect">
            <a:avLst/>
          </a:prstGeom>
          <a:noFill/>
        </p:spPr>
      </p:pic>
      <p:pic>
        <p:nvPicPr>
          <p:cNvPr id="4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9049E93F-B5D4-4E10-A1F3-B558BFAA024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312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Bullying and Suicide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914115"/>
            <a:ext cx="4724400" cy="314837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181600" y="5791200"/>
            <a:ext cx="32766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hlinkClick r:id="rId5"/>
              </a:rPr>
              <a:t>Bully 5/9, Cole and Alex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5334000" y="6172200"/>
            <a:ext cx="3810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pic>
        <p:nvPicPr>
          <p:cNvPr id="7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7CB58A27-82EB-4510-93E4-5F2678AE6BB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0D024702-43F8-4E22-B374-1FA15F885994}"/>
              </a:ext>
            </a:extLst>
          </p:cNvPr>
          <p:cNvSpPr txBox="1"/>
          <p:nvPr/>
        </p:nvSpPr>
        <p:spPr>
          <a:xfrm>
            <a:off x="5181600" y="5498393"/>
            <a:ext cx="3581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hlinkClick r:id="rId7"/>
              </a:rPr>
              <a:t>Bully 4/9 Target on his back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7348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528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33400" y="381000"/>
            <a:ext cx="7924800" cy="6172200"/>
          </a:xfrm>
          <a:prstGeom prst="rect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IDEA Definition of Emotional Disturbance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1">
              <a:buNone/>
            </a:pPr>
            <a:r>
              <a:rPr lang="en-US" dirty="0">
                <a:solidFill>
                  <a:schemeClr val="bg1"/>
                </a:solidFill>
              </a:rPr>
              <a:t>Characteristics over an extended period of time that adversely affects academics, including one or more:</a:t>
            </a:r>
            <a:endParaRPr lang="en-US" b="1" dirty="0">
              <a:solidFill>
                <a:schemeClr val="bg1"/>
              </a:solidFill>
            </a:endParaRPr>
          </a:p>
          <a:p>
            <a:pPr lvl="1">
              <a:buFont typeface="Wingdings" panose="05000000000000000000" pitchFamily="2" charset="2"/>
              <a:buChar char="q"/>
            </a:pPr>
            <a:r>
              <a:rPr lang="en-US" b="1" dirty="0">
                <a:solidFill>
                  <a:schemeClr val="bg1"/>
                </a:solidFill>
              </a:rPr>
              <a:t>Inability to learn, unexplained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en-US" b="1" dirty="0">
                <a:solidFill>
                  <a:schemeClr val="bg1"/>
                </a:solidFill>
              </a:rPr>
              <a:t>Inability to build relationships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en-US" b="1" dirty="0">
                <a:solidFill>
                  <a:schemeClr val="bg1"/>
                </a:solidFill>
              </a:rPr>
              <a:t>Inappropriate behaviors or expression of feelings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en-US" b="1" dirty="0">
                <a:solidFill>
                  <a:schemeClr val="bg1"/>
                </a:solidFill>
              </a:rPr>
              <a:t>Pervasive mood of unhappiness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en-US" b="1" dirty="0">
                <a:solidFill>
                  <a:schemeClr val="bg1"/>
                </a:solidFill>
              </a:rPr>
              <a:t>Physical symptoms or fears associated with personal/school problems</a:t>
            </a:r>
          </a:p>
        </p:txBody>
      </p:sp>
      <p:pic>
        <p:nvPicPr>
          <p:cNvPr id="5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77AA52F6-DE99-4027-921C-A24D4C66531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478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Three experiences in common: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76800" y="1524000"/>
            <a:ext cx="3810000" cy="4930808"/>
          </a:xfrm>
        </p:spPr>
        <p:txBody>
          <a:bodyPr/>
          <a:lstStyle/>
          <a:p>
            <a:pPr>
              <a:buFont typeface="Wingdings" panose="05000000000000000000" pitchFamily="2" charset="2"/>
              <a:buChar char="q"/>
            </a:pPr>
            <a:r>
              <a:rPr lang="en-US" dirty="0"/>
              <a:t>Behaviors are disturbing for others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dirty="0"/>
              <a:t>Blamed for their actions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dirty="0"/>
              <a:t>Ostracized and isolated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1523999"/>
            <a:ext cx="4533900" cy="4766323"/>
          </a:xfrm>
          <a:prstGeom prst="rect">
            <a:avLst/>
          </a:prstGeom>
        </p:spPr>
      </p:pic>
      <p:pic>
        <p:nvPicPr>
          <p:cNvPr id="5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851D73CE-C4D5-4D3A-AE22-6718E6EA582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8276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471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aspencer\Local Settings\Temporary Internet Files\Content.IE5\CMN6XZ9B\MP900448710[1]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Required by IDEA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b="1" dirty="0"/>
          </a:p>
          <a:p>
            <a:r>
              <a:rPr lang="en-US" b="1" dirty="0"/>
              <a:t>Must provide Behavior Plan</a:t>
            </a:r>
          </a:p>
          <a:p>
            <a:endParaRPr lang="en-US" b="1" dirty="0"/>
          </a:p>
          <a:p>
            <a:r>
              <a:rPr lang="en-US" b="1" dirty="0"/>
              <a:t>Must be proactive NOT reactive</a:t>
            </a:r>
          </a:p>
          <a:p>
            <a:endParaRPr lang="en-US" b="1" dirty="0"/>
          </a:p>
          <a:p>
            <a:r>
              <a:rPr lang="en-US" b="1" dirty="0"/>
              <a:t>Academic and social supports</a:t>
            </a:r>
          </a:p>
        </p:txBody>
      </p:sp>
      <p:pic>
        <p:nvPicPr>
          <p:cNvPr id="4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1C4A03C7-C95E-47F6-95C5-A1B5FF06815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711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Two Classification Schemes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Clinically Derived</a:t>
            </a:r>
          </a:p>
          <a:p>
            <a:r>
              <a:rPr lang="en-US" dirty="0"/>
              <a:t>Statistically Derived</a:t>
            </a:r>
          </a:p>
          <a:p>
            <a:pPr lvl="1"/>
            <a:r>
              <a:rPr lang="en-US" dirty="0"/>
              <a:t>Externalizing disorders</a:t>
            </a:r>
          </a:p>
          <a:p>
            <a:pPr lvl="1"/>
            <a:r>
              <a:rPr lang="en-US" dirty="0"/>
              <a:t>Internalizing disorders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4442" y="1752600"/>
            <a:ext cx="5080000" cy="3429000"/>
          </a:xfrm>
          <a:prstGeom prst="rect">
            <a:avLst/>
          </a:prstGeom>
        </p:spPr>
      </p:pic>
      <p:pic>
        <p:nvPicPr>
          <p:cNvPr id="5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5104A534-009F-4863-84F7-6D47E99EE06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5637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418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Examples of EBD Relevant to Schools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46237"/>
            <a:ext cx="8229600" cy="3992563"/>
          </a:xfrm>
        </p:spPr>
        <p:txBody>
          <a:bodyPr>
            <a:normAutofit fontScale="92500" lnSpcReduction="10000"/>
          </a:bodyPr>
          <a:lstStyle/>
          <a:p>
            <a:endParaRPr lang="en-US" dirty="0"/>
          </a:p>
          <a:p>
            <a:pPr marL="64008" indent="0">
              <a:buNone/>
            </a:pPr>
            <a:endParaRPr lang="en-US" dirty="0"/>
          </a:p>
          <a:p>
            <a:r>
              <a:rPr lang="en-US" dirty="0"/>
              <a:t>Anxiety Disorders</a:t>
            </a:r>
          </a:p>
          <a:p>
            <a:r>
              <a:rPr lang="en-US" dirty="0"/>
              <a:t>Mood Disorders</a:t>
            </a:r>
          </a:p>
          <a:p>
            <a:r>
              <a:rPr lang="en-US" dirty="0"/>
              <a:t>Oppositional Defiant Disorder</a:t>
            </a:r>
          </a:p>
          <a:p>
            <a:r>
              <a:rPr lang="en-US" dirty="0"/>
              <a:t>Conduct Disorder</a:t>
            </a:r>
          </a:p>
          <a:p>
            <a:r>
              <a:rPr lang="en-US" dirty="0"/>
              <a:t>Schizophrenia</a:t>
            </a:r>
          </a:p>
          <a:p>
            <a:r>
              <a:rPr lang="en-US" dirty="0"/>
              <a:t>Eating Disorders</a:t>
            </a:r>
          </a:p>
          <a:p>
            <a:endParaRPr lang="en-US" dirty="0"/>
          </a:p>
          <a:p>
            <a:endParaRPr lang="en-US" dirty="0"/>
          </a:p>
        </p:txBody>
      </p:sp>
      <p:pic>
        <p:nvPicPr>
          <p:cNvPr id="10242" name="Picture 2" descr="C:\Documents and Settings\aspencer\Local Settings\Temporary Internet Files\Content.IE5\ZI7QKGYT\MCj02324460000[1]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77000" y="1600200"/>
            <a:ext cx="2234697" cy="1820605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438400" y="66294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5562600" y="66294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685800" y="6324600"/>
            <a:ext cx="4343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hlinkClick r:id="rId5"/>
              </a:rPr>
              <a:t>French Model Anorexia</a:t>
            </a:r>
            <a:endParaRPr lang="en-US" dirty="0"/>
          </a:p>
        </p:txBody>
      </p:sp>
      <p:pic>
        <p:nvPicPr>
          <p:cNvPr id="2051" name="Picture 3" descr="C:\Documents and Settings\aspencer\Local Settings\Temporary Internet Files\Content.IE5\2ZDIJ8BC\MC900060290[1].wm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934200" y="3429000"/>
            <a:ext cx="1730959" cy="1783994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762000" y="5638800"/>
            <a:ext cx="2743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hlinkClick r:id="rId7"/>
              </a:rPr>
              <a:t>Schizophrenia</a:t>
            </a:r>
            <a:endParaRPr lang="en-US" dirty="0"/>
          </a:p>
        </p:txBody>
      </p:sp>
      <p:pic>
        <p:nvPicPr>
          <p:cNvPr id="4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97D0234F-E2CF-40CE-9678-23673065D82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834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400" b="1" dirty="0"/>
              <a:t>How many?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5257800" cy="5235608"/>
          </a:xfrm>
        </p:spPr>
        <p:txBody>
          <a:bodyPr>
            <a:normAutofit/>
          </a:bodyPr>
          <a:lstStyle/>
          <a:p>
            <a:endParaRPr lang="en-US" dirty="0"/>
          </a:p>
          <a:p>
            <a:r>
              <a:rPr lang="en-US" dirty="0"/>
              <a:t>Officially 6.4% of kid in SE</a:t>
            </a:r>
          </a:p>
          <a:p>
            <a:r>
              <a:rPr lang="en-US" dirty="0"/>
              <a:t>More males</a:t>
            </a:r>
          </a:p>
          <a:p>
            <a:r>
              <a:rPr lang="en-US" dirty="0"/>
              <a:t>African Americans overrepresented</a:t>
            </a:r>
          </a:p>
          <a:p>
            <a:r>
              <a:rPr lang="en-US" dirty="0"/>
              <a:t>Are 4 times more likely to go to school in separate school</a:t>
            </a:r>
          </a:p>
        </p:txBody>
      </p:sp>
      <p:pic>
        <p:nvPicPr>
          <p:cNvPr id="1026" name="Picture 2" descr="C:\Documents and Settings\aspencer\Local Settings\Temporary Internet Files\Content.IE5\BO6DJJA0\MPj01788450000[1]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5000" y="4191000"/>
            <a:ext cx="3429000" cy="2438400"/>
          </a:xfrm>
          <a:prstGeom prst="rect">
            <a:avLst/>
          </a:prstGeom>
          <a:noFill/>
        </p:spPr>
      </p:pic>
      <p:pic>
        <p:nvPicPr>
          <p:cNvPr id="4" name="Picture 2" descr="C:\Documents and Settings\aspencer\Local Settings\Temporary Internet Files\Content.IE5\CMDOPZU2\MP900448663[1]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91201" y="0"/>
            <a:ext cx="3352800" cy="4052760"/>
          </a:xfrm>
          <a:prstGeom prst="rect">
            <a:avLst/>
          </a:prstGeom>
          <a:noFill/>
        </p:spPr>
      </p:pic>
      <p:pic>
        <p:nvPicPr>
          <p:cNvPr id="5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D7E6727D-1ED8-4B4A-9C82-C4FEEA48A92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080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1200" y="-457200"/>
            <a:ext cx="4572000" cy="7315200"/>
          </a:xfrm>
        </p:spPr>
      </p:pic>
      <p:pic>
        <p:nvPicPr>
          <p:cNvPr id="3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1441F769-FC03-4052-B686-ECACE7CC8F6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22463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575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31" name="Picture 11" descr="C:\Documents and Settings\aspencer\Local Settings\Temporary Internet Files\Content.IE5\V703PWH1\MPj04444860000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24000"/>
            <a:ext cx="9144000" cy="5334000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Emotional and Social Characteristics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sz="3200" b="1" dirty="0">
                <a:solidFill>
                  <a:schemeClr val="bg1"/>
                </a:solidFill>
              </a:rPr>
              <a:t>Anxiety, fearful</a:t>
            </a:r>
          </a:p>
          <a:p>
            <a:r>
              <a:rPr lang="en-US" sz="3200" b="1" dirty="0">
                <a:solidFill>
                  <a:schemeClr val="bg1"/>
                </a:solidFill>
              </a:rPr>
              <a:t>Anger, aggression</a:t>
            </a:r>
          </a:p>
          <a:p>
            <a:r>
              <a:rPr lang="en-US" sz="3200" b="1" dirty="0">
                <a:solidFill>
                  <a:schemeClr val="bg1"/>
                </a:solidFill>
              </a:rPr>
              <a:t>Low self-esteem</a:t>
            </a:r>
          </a:p>
          <a:p>
            <a:r>
              <a:rPr lang="en-US" sz="3200" b="1" dirty="0">
                <a:solidFill>
                  <a:schemeClr val="bg1"/>
                </a:solidFill>
              </a:rPr>
              <a:t>Depression</a:t>
            </a:r>
          </a:p>
          <a:p>
            <a:r>
              <a:rPr lang="en-US" sz="3200" b="1" dirty="0">
                <a:solidFill>
                  <a:schemeClr val="bg1"/>
                </a:solidFill>
              </a:rPr>
              <a:t>Problems with relationships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Verve">
  <a:themeElements>
    <a:clrScheme name="Verve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Verve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Verve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1650</TotalTime>
  <Words>299</Words>
  <Application>Microsoft Office PowerPoint</Application>
  <PresentationFormat>On-screen Show (4:3)</PresentationFormat>
  <Paragraphs>75</Paragraphs>
  <Slides>14</Slides>
  <Notes>0</Notes>
  <HiddenSlides>0</HiddenSlides>
  <MMClips>12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9" baseType="lpstr">
      <vt:lpstr>Century Gothic</vt:lpstr>
      <vt:lpstr>Verdana</vt:lpstr>
      <vt:lpstr>Wingdings</vt:lpstr>
      <vt:lpstr>Wingdings 2</vt:lpstr>
      <vt:lpstr>Verve</vt:lpstr>
      <vt:lpstr>Students with Emotional and Behavior Disorders</vt:lpstr>
      <vt:lpstr>IDEA Definition of Emotional Disturbance</vt:lpstr>
      <vt:lpstr>Three experiences in common: </vt:lpstr>
      <vt:lpstr>Required by IDEA</vt:lpstr>
      <vt:lpstr>Two Classification Schemes</vt:lpstr>
      <vt:lpstr>Examples of EBD Relevant to Schools</vt:lpstr>
      <vt:lpstr>How many?</vt:lpstr>
      <vt:lpstr>PowerPoint Presentation</vt:lpstr>
      <vt:lpstr>Emotional and Social Characteristics </vt:lpstr>
      <vt:lpstr>Risk Factors</vt:lpstr>
      <vt:lpstr>Positive Behavior Interventions and Supports (PBIS)</vt:lpstr>
      <vt:lpstr>Issues regarding discipline</vt:lpstr>
      <vt:lpstr>PowerPoint Presentation</vt:lpstr>
      <vt:lpstr>Bullying and Suicide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aspencer</dc:creator>
  <cp:lastModifiedBy> </cp:lastModifiedBy>
  <cp:revision>40</cp:revision>
  <dcterms:created xsi:type="dcterms:W3CDTF">2010-10-06T13:42:05Z</dcterms:created>
  <dcterms:modified xsi:type="dcterms:W3CDTF">2020-04-14T17:04:03Z</dcterms:modified>
</cp:coreProperties>
</file>