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8" r:id="rId4"/>
    <p:sldId id="258" r:id="rId5"/>
    <p:sldId id="273" r:id="rId6"/>
    <p:sldId id="259" r:id="rId7"/>
    <p:sldId id="263" r:id="rId8"/>
    <p:sldId id="265" r:id="rId9"/>
    <p:sldId id="260" r:id="rId10"/>
    <p:sldId id="264" r:id="rId11"/>
    <p:sldId id="281" r:id="rId12"/>
    <p:sldId id="277" r:id="rId13"/>
    <p:sldId id="275" r:id="rId14"/>
    <p:sldId id="270" r:id="rId15"/>
    <p:sldId id="280" r:id="rId16"/>
    <p:sldId id="282" r:id="rId17"/>
    <p:sldId id="289" r:id="rId18"/>
    <p:sldId id="290" r:id="rId19"/>
    <p:sldId id="261" r:id="rId20"/>
    <p:sldId id="266" r:id="rId21"/>
    <p:sldId id="284" r:id="rId22"/>
    <p:sldId id="29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4660"/>
  </p:normalViewPr>
  <p:slideViewPr>
    <p:cSldViewPr>
      <p:cViewPr>
        <p:scale>
          <a:sx n="100" d="100"/>
          <a:sy n="100" d="100"/>
        </p:scale>
        <p:origin x="1158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3B40527-2C46-4F54-B5CC-B211836A6733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wmf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wmf"/><Relationship Id="rId11" Type="http://schemas.openxmlformats.org/officeDocument/2006/relationships/image" Target="../media/image6.png"/><Relationship Id="rId5" Type="http://schemas.openxmlformats.org/officeDocument/2006/relationships/image" Target="../media/image2.wmf"/><Relationship Id="rId10" Type="http://schemas.openxmlformats.org/officeDocument/2006/relationships/hyperlink" Target="https://www.youtube.com/watch?v=u-aGXaCk04M" TargetMode="External"/><Relationship Id="rId4" Type="http://schemas.openxmlformats.org/officeDocument/2006/relationships/image" Target="../media/image1.wmf"/><Relationship Id="rId9" Type="http://schemas.openxmlformats.org/officeDocument/2006/relationships/hyperlink" Target="https://www.youtube.com/watch?v=JY4uof7vvZk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6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ETdTlgtV20" TargetMode="External"/><Relationship Id="rId2" Type="http://schemas.openxmlformats.org/officeDocument/2006/relationships/hyperlink" Target="https://www.youtube.com/watch?v=C1F56l7xX5o&amp;ebc=ANyPxKqBCRBKmvHNZm25S1UUXDHFcmHZSSAOjl_QZRnmP948VC_ynvh3PGG9bCFgBavRp0T0o13ywHG01zFUFUiE1TiLf-L3TQ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6.png"/><Relationship Id="rId5" Type="http://schemas.openxmlformats.org/officeDocument/2006/relationships/image" Target="../media/image17.gif"/><Relationship Id="rId4" Type="http://schemas.openxmlformats.org/officeDocument/2006/relationships/hyperlink" Target="http://www.youtube.com/watch?v=BX7Ar3Z-oTo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6.png"/><Relationship Id="rId5" Type="http://schemas.openxmlformats.org/officeDocument/2006/relationships/image" Target="../media/image18.wmf"/><Relationship Id="rId4" Type="http://schemas.openxmlformats.org/officeDocument/2006/relationships/hyperlink" Target="http://www.youtube.com/watch?v=SmNpP2fr57A&amp;feature=related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6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www.handspeak.com/word/search/" TargetMode="Externa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6.png"/><Relationship Id="rId4" Type="http://schemas.openxmlformats.org/officeDocument/2006/relationships/image" Target="../media/image24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6.png"/><Relationship Id="rId4" Type="http://schemas.openxmlformats.org/officeDocument/2006/relationships/image" Target="../media/image25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6.png"/><Relationship Id="rId5" Type="http://schemas.openxmlformats.org/officeDocument/2006/relationships/hyperlink" Target="https://www.youtube.com/watch?v=Lvl78dcXGp8" TargetMode="External"/><Relationship Id="rId4" Type="http://schemas.openxmlformats.org/officeDocument/2006/relationships/image" Target="../media/image28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1aplTvEQ6ew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1l37lzLIgQU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youtube.com/watch?v=cSSgndQ5mVs" TargetMode="Externa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hyperlink" Target="http://www.youtube.com/watch?v=2yujWBQsOw0&amp;feature=related" TargetMode="External"/><Relationship Id="rId5" Type="http://schemas.openxmlformats.org/officeDocument/2006/relationships/hyperlink" Target="https://www.youtube.com/watch?v=r3m8_YmTDDM" TargetMode="External"/><Relationship Id="rId4" Type="http://schemas.openxmlformats.org/officeDocument/2006/relationships/image" Target="../media/image29.wmf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png"/><Relationship Id="rId5" Type="http://schemas.openxmlformats.org/officeDocument/2006/relationships/image" Target="../media/image8.JP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6.png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2Euof4PnjDk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6.png"/><Relationship Id="rId4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Cyz8-eAs1I&amp;feature=related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Documents and Settings\aspencer\Local Settings\Temporary Internet Files\Content.IE5\4R2Y2X06\MCj0359105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0"/>
            <a:ext cx="2209800" cy="3318004"/>
          </a:xfrm>
          <a:prstGeom prst="rect">
            <a:avLst/>
          </a:prstGeom>
          <a:noFill/>
        </p:spPr>
      </p:pic>
      <p:pic>
        <p:nvPicPr>
          <p:cNvPr id="2051" name="Picture 3" descr="C:\Documents and Settings\aspencer\Local Settings\Temporary Internet Files\Content.IE5\5020FJ26\MCj0104664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1676400"/>
            <a:ext cx="909828" cy="907085"/>
          </a:xfrm>
          <a:prstGeom prst="rect">
            <a:avLst/>
          </a:prstGeom>
          <a:noFill/>
        </p:spPr>
      </p:pic>
      <p:pic>
        <p:nvPicPr>
          <p:cNvPr id="2052" name="Picture 4" descr="C:\Documents and Settings\aspencer\Local Settings\Temporary Internet Files\Content.IE5\JU3VYOM5\MCj0104662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1676400"/>
            <a:ext cx="908914" cy="905256"/>
          </a:xfrm>
          <a:prstGeom prst="rect">
            <a:avLst/>
          </a:prstGeom>
          <a:noFill/>
        </p:spPr>
      </p:pic>
      <p:pic>
        <p:nvPicPr>
          <p:cNvPr id="2053" name="Picture 5" descr="C:\Documents and Settings\aspencer\Local Settings\Temporary Internet Files\Content.IE5\K256ZU18\MCj0104654000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676400"/>
            <a:ext cx="907999" cy="905256"/>
          </a:xfrm>
          <a:prstGeom prst="rect">
            <a:avLst/>
          </a:prstGeom>
          <a:noFill/>
        </p:spPr>
      </p:pic>
      <p:pic>
        <p:nvPicPr>
          <p:cNvPr id="2054" name="Picture 6" descr="C:\Documents and Settings\aspencer\Local Settings\Temporary Internet Files\Content.IE5\JZR6EW1J\MCj01046600000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5600" y="1676400"/>
            <a:ext cx="911657" cy="91074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36274" y="2695694"/>
            <a:ext cx="2665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9"/>
              </a:rPr>
              <a:t>Dear Hearing People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60198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10"/>
              </a:rPr>
              <a:t>The Silent World</a:t>
            </a:r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2AAF138-0D64-4931-8881-B0AA6EF997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064" y="3732538"/>
            <a:ext cx="7190936" cy="2034284"/>
          </a:xfrm>
        </p:spPr>
        <p:txBody>
          <a:bodyPr>
            <a:normAutofit/>
          </a:bodyPr>
          <a:lstStyle/>
          <a:p>
            <a:r>
              <a:rPr lang="en-US" dirty="0"/>
              <a:t>Students who are deaf or have hearing loss</a:t>
            </a:r>
          </a:p>
        </p:txBody>
      </p:sp>
      <p:pic>
        <p:nvPicPr>
          <p:cNvPr id="1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CC8BA85-6F03-4995-8372-19A3FD0101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8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Causes of </a:t>
            </a:r>
            <a:br>
              <a:rPr lang="en-US" dirty="0"/>
            </a:br>
            <a:r>
              <a:rPr lang="en-US" dirty="0"/>
              <a:t>Hearing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467600" cy="533400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Genetics</a:t>
            </a:r>
          </a:p>
          <a:p>
            <a:r>
              <a:rPr lang="en-US" dirty="0"/>
              <a:t>Infections (Rubella, CMV, Ear Infections)</a:t>
            </a:r>
          </a:p>
          <a:p>
            <a:r>
              <a:rPr lang="en-US" dirty="0"/>
              <a:t>Low Birth weight or Premature</a:t>
            </a:r>
          </a:p>
          <a:p>
            <a:r>
              <a:rPr lang="en-US" dirty="0"/>
              <a:t>Exposure to Frequent Loud Noises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If child is admitted to NICU, more likely to be hearing impaired.</a:t>
            </a:r>
          </a:p>
        </p:txBody>
      </p:sp>
      <p:pic>
        <p:nvPicPr>
          <p:cNvPr id="6146" name="Picture 2" descr="C:\Documents and Settings\aspencer\Local Settings\Temporary Internet Files\Content.IE5\K256ZU18\MPj0402101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13318"/>
            <a:ext cx="3914488" cy="2608639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27ECC61-F4AC-44D2-82FC-BB9C997DC6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7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and Behavioral Characteristics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57912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Hearing Test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632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Hearing Test For Later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Intelligence is more a function of language than cognitive ability</a:t>
            </a:r>
          </a:p>
          <a:p>
            <a:r>
              <a:rPr lang="en-US" dirty="0"/>
              <a:t>Difficulty in academic setting</a:t>
            </a:r>
          </a:p>
          <a:p>
            <a:r>
              <a:rPr lang="en-US" dirty="0"/>
              <a:t>Low achievement, especially reading</a:t>
            </a:r>
          </a:p>
          <a:p>
            <a:r>
              <a:rPr lang="en-US" dirty="0"/>
              <a:t>Speech is difficult</a:t>
            </a:r>
          </a:p>
          <a:p>
            <a:r>
              <a:rPr lang="en-US" dirty="0"/>
              <a:t>Difficulty in social relationships</a:t>
            </a:r>
          </a:p>
        </p:txBody>
      </p:sp>
    </p:spTree>
    <p:extLst>
      <p:ext uri="{BB962C8B-B14F-4D97-AF65-F5344CB8AC3E}">
        <p14:creationId xmlns:p14="http://schemas.microsoft.com/office/powerpoint/2010/main" val="1346584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Speech Banana or Conversational Speech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4008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Frequency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209851"/>
            <a:ext cx="6988789" cy="5375616"/>
          </a:xfr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F490345-7034-43C5-89E8-BFE4A364DD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5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in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/>
              <a:t>Cochlear Implants</a:t>
            </a:r>
          </a:p>
          <a:p>
            <a:pPr lvl="1"/>
            <a:r>
              <a:rPr lang="en-US" dirty="0"/>
              <a:t>Candidates must experience</a:t>
            </a:r>
          </a:p>
          <a:p>
            <a:pPr lvl="2"/>
            <a:r>
              <a:rPr lang="en-US" dirty="0"/>
              <a:t>Severe hearing loss</a:t>
            </a:r>
          </a:p>
          <a:p>
            <a:pPr lvl="2"/>
            <a:r>
              <a:rPr lang="en-US" dirty="0" err="1"/>
              <a:t>Sensorineural</a:t>
            </a:r>
            <a:r>
              <a:rPr lang="en-US" dirty="0"/>
              <a:t>  hearing loss</a:t>
            </a:r>
          </a:p>
          <a:p>
            <a:pPr lvl="2"/>
            <a:r>
              <a:rPr lang="en-US" dirty="0"/>
              <a:t>No improvement from amplification</a:t>
            </a:r>
          </a:p>
          <a:p>
            <a:pPr lvl="2"/>
            <a:r>
              <a:rPr lang="en-US" dirty="0"/>
              <a:t>And must be over 12 months</a:t>
            </a:r>
          </a:p>
          <a:p>
            <a:pPr>
              <a:buNone/>
            </a:pPr>
            <a:r>
              <a:rPr lang="en-US" dirty="0"/>
              <a:t>Hearing Aides</a:t>
            </a:r>
          </a:p>
          <a:p>
            <a:pPr lvl="1"/>
            <a:r>
              <a:rPr lang="en-US" dirty="0"/>
              <a:t>Candidates can have</a:t>
            </a:r>
          </a:p>
          <a:p>
            <a:pPr lvl="2"/>
            <a:r>
              <a:rPr lang="en-US" dirty="0"/>
              <a:t> mild to moderate hearing loss that often occurs with normal aging</a:t>
            </a:r>
          </a:p>
          <a:p>
            <a:pPr lvl="2"/>
            <a:r>
              <a:rPr lang="en-US" dirty="0"/>
              <a:t>Causes including exposure to loud noise, drug reactions, head injury, or genetic factors</a:t>
            </a:r>
          </a:p>
          <a:p>
            <a:pPr lvl="2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6477000"/>
            <a:ext cx="609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Cochlear Implants</a:t>
            </a:r>
            <a:endParaRPr lang="en-US" dirty="0"/>
          </a:p>
        </p:txBody>
      </p:sp>
      <p:pic>
        <p:nvPicPr>
          <p:cNvPr id="13315" name="Picture 3" descr="C:\Documents and Settings\aspencer\Local Settings\Temporary Internet Files\Content.IE5\ZI7QKGYT\MCBD05198_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762000"/>
            <a:ext cx="2286000" cy="3408630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9059002-CECD-4E9B-8377-A7312E2D4A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5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467600" cy="1143000"/>
          </a:xfrm>
        </p:spPr>
        <p:txBody>
          <a:bodyPr/>
          <a:lstStyle/>
          <a:p>
            <a:r>
              <a:rPr lang="en-US" dirty="0"/>
              <a:t>Recommended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r>
              <a:rPr lang="en-US" dirty="0"/>
              <a:t>Newborn Screeners</a:t>
            </a:r>
          </a:p>
          <a:p>
            <a:r>
              <a:rPr lang="en-US" dirty="0"/>
              <a:t>Early Intervention</a:t>
            </a:r>
          </a:p>
          <a:p>
            <a:r>
              <a:rPr lang="en-US" dirty="0"/>
              <a:t>Authentic Experiences</a:t>
            </a:r>
          </a:p>
          <a:p>
            <a:r>
              <a:rPr lang="en-US" dirty="0"/>
              <a:t>Integrated vocabulary </a:t>
            </a:r>
          </a:p>
          <a:p>
            <a:pPr>
              <a:buNone/>
            </a:pPr>
            <a:r>
              <a:rPr lang="en-US" dirty="0"/>
              <a:t>      and concept development</a:t>
            </a:r>
          </a:p>
          <a:p>
            <a:r>
              <a:rPr lang="en-US" dirty="0"/>
              <a:t>Experiential ladder </a:t>
            </a:r>
          </a:p>
          <a:p>
            <a:pPr>
              <a:buNone/>
            </a:pPr>
            <a:r>
              <a:rPr lang="en-US" dirty="0"/>
              <a:t>       of learning</a:t>
            </a:r>
          </a:p>
          <a:p>
            <a:r>
              <a:rPr lang="en-US" dirty="0"/>
              <a:t>Visual teaching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9376" y="1059426"/>
            <a:ext cx="3524624" cy="579857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9F810E2-5F87-4E2C-8C16-9C6D104D17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Sound-Field Amplification </a:t>
            </a:r>
          </a:p>
          <a:p>
            <a:r>
              <a:rPr lang="en-US" dirty="0"/>
              <a:t>Loop System</a:t>
            </a:r>
          </a:p>
          <a:p>
            <a:r>
              <a:rPr lang="en-US" dirty="0"/>
              <a:t>Closed Captioned Technology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13" y="76200"/>
            <a:ext cx="2999262" cy="3733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2400"/>
            <a:ext cx="4683905" cy="28346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82" y="3962400"/>
            <a:ext cx="4349193" cy="27993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35814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7"/>
              </a:rPr>
              <a:t>ASL Dictionary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4846441-1080-42CE-9473-94352746A2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6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1152F-2A7E-41A2-86B7-22A01B4B41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Speech and Language Disorders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F35751-09BC-4405-9AE2-E04DAC5755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413754"/>
            <a:ext cx="4761389" cy="288365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A10455B-97AC-4625-AD72-0AC9F0F617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E2F5164-EA9F-471A-A7F8-26A6ED93F5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53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799"/>
            <a:ext cx="8229600" cy="39627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/>
              <a:t>  </a:t>
            </a:r>
            <a:r>
              <a:rPr lang="en-US" sz="2600" dirty="0"/>
              <a:t>A communication disorder such as stuttering, impaired articulation, language impairment, or a voice impairment that adversely affects a child’s educational performance.</a:t>
            </a:r>
          </a:p>
          <a:p>
            <a:pPr>
              <a:buNone/>
            </a:pPr>
            <a:r>
              <a:rPr lang="en-US" sz="3500" dirty="0"/>
              <a:t>19% of all kids in SE</a:t>
            </a:r>
          </a:p>
          <a:p>
            <a:pPr>
              <a:buNone/>
            </a:pPr>
            <a:r>
              <a:rPr lang="en-US" sz="3500" dirty="0"/>
              <a:t>Second Highest Category of SE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074" name="Picture 2" descr="C:\Documents and Settings\aspencer\Local Settings\Temporary Internet Files\Content.IE5\XKMHQ9CZ\MC90002444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28600"/>
            <a:ext cx="3276600" cy="1808683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7D12F54-DBD7-42C6-B4B9-CBB6E0926A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752600"/>
            <a:ext cx="61722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/>
              <a:t>The system of symbols that individuals use for communication, based on their culture.  2 types: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0" y="3657600"/>
            <a:ext cx="5181600" cy="1219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Expressive Language </a:t>
            </a:r>
          </a:p>
        </p:txBody>
      </p:sp>
      <p:sp>
        <p:nvSpPr>
          <p:cNvPr id="6" name="Rectangle 5"/>
          <p:cNvSpPr/>
          <p:nvPr/>
        </p:nvSpPr>
        <p:spPr>
          <a:xfrm>
            <a:off x="3200400" y="5029200"/>
            <a:ext cx="5334000" cy="10668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Receptive Language</a:t>
            </a:r>
          </a:p>
        </p:txBody>
      </p:sp>
      <p:pic>
        <p:nvPicPr>
          <p:cNvPr id="5124" name="Picture 4" descr="C:\Documents and Settings\aspencer\Local Settings\Temporary Internet Files\Content.IE5\G6W4OLW1\MC900446246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657600"/>
            <a:ext cx="2526774" cy="2588971"/>
          </a:xfrm>
          <a:prstGeom prst="rect">
            <a:avLst/>
          </a:prstGeom>
          <a:noFill/>
        </p:spPr>
      </p:pic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00B8314-4EF2-4F1B-AC9B-DA39F247F4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7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aspencer\Local Settings\Temporary Internet Files\Content.IE5\XKMHQ9CZ\MC90044176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85800" y="457200"/>
            <a:ext cx="9131030" cy="67056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772400" cy="508464"/>
          </a:xfrm>
        </p:spPr>
        <p:txBody>
          <a:bodyPr>
            <a:normAutofit fontScale="90000"/>
          </a:bodyPr>
          <a:lstStyle/>
          <a:p>
            <a:r>
              <a:rPr lang="en-US" dirty="0"/>
              <a:t>Five components of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0" y="1524000"/>
            <a:ext cx="6248400" cy="4953317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Form</a:t>
            </a:r>
          </a:p>
          <a:p>
            <a:pPr lvl="1"/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Phonology</a:t>
            </a:r>
          </a:p>
          <a:p>
            <a:pPr lvl="1"/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Morphology</a:t>
            </a:r>
          </a:p>
          <a:p>
            <a:pPr lvl="1"/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Syntax</a:t>
            </a:r>
          </a:p>
          <a:p>
            <a:pPr lvl="1"/>
            <a:endParaRPr lang="en-US" sz="24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Content</a:t>
            </a:r>
          </a:p>
          <a:p>
            <a:pPr lvl="1"/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Semantics</a:t>
            </a:r>
          </a:p>
          <a:p>
            <a:pPr>
              <a:buNone/>
            </a:pPr>
            <a:endParaRPr lang="en-US" sz="24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Function</a:t>
            </a:r>
          </a:p>
          <a:p>
            <a:pPr lvl="1"/>
            <a:r>
              <a:rPr lang="en-US" sz="24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Pragmatics</a:t>
            </a:r>
          </a:p>
        </p:txBody>
      </p:sp>
      <p:pic>
        <p:nvPicPr>
          <p:cNvPr id="6148" name="Picture 4" descr="C:\Documents and Settings\aspencer\Local Settings\Temporary Internet Files\Content.IE5\P6J8AG6K\MC900433823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5181600"/>
            <a:ext cx="1828572" cy="1828572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25F31F5-0AA0-4E9E-B4BC-4E72E97EBB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 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Hearing loss- impairment in hearing (in 20-70 decibel range) benefits from amplification and communicates through speaking.</a:t>
            </a:r>
          </a:p>
          <a:p>
            <a:r>
              <a:rPr lang="en-US" dirty="0"/>
              <a:t>Deafness- HI that is so severe that the child is impaired in linguistic information through hearing ( loss of 70-90 decibels or greater) with or without amplification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57150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5.2, p. 111-112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F78C5A0-CEC3-4533-B199-79CEFEF929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Speech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4495800" cy="452628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en-US" dirty="0"/>
              <a:t>Articulation Disorders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Voice Disorders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Fluency Disorders</a:t>
            </a:r>
          </a:p>
          <a:p>
            <a:pPr>
              <a:buFont typeface="Wingdings" pitchFamily="2" charset="2"/>
              <a:buChar char="§"/>
            </a:pPr>
            <a:endParaRPr lang="en-US" dirty="0"/>
          </a:p>
          <a:p>
            <a:pPr>
              <a:buFont typeface="Wingdings" pitchFamily="2" charset="2"/>
              <a:buChar char="§"/>
            </a:pP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/>
              <a:t>Apraxia- inability to execute volition of speech - know the word, but can not get the mouth to say the word.</a:t>
            </a:r>
          </a:p>
          <a:p>
            <a:pPr lvl="1"/>
            <a:r>
              <a:rPr lang="en-US" dirty="0"/>
              <a:t>Hard to diagnose</a:t>
            </a:r>
          </a:p>
          <a:p>
            <a:pPr lvl="1"/>
            <a:endParaRPr lang="en-US" dirty="0"/>
          </a:p>
        </p:txBody>
      </p:sp>
      <p:pic>
        <p:nvPicPr>
          <p:cNvPr id="1027" name="Picture 3" descr="C:\Documents and Settings\aspencer\Local Settings\Temporary Internet Files\Content.IE5\1YAE91JS\MC90009791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637528"/>
            <a:ext cx="4342021" cy="49017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38200" y="62484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Verbal Apraxia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DBB0FA7-43D1-46EC-9F64-1B93BB1BED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4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2D863-DF9A-4317-99CD-D28BC6EC4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Language Disorders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99D7DF-E767-4199-8079-6C575E42B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Aphasia- Loss of the Ability to Understand or Express Speech Caused by an Injury to the Brain (i.e., stroke or head injury)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Watch the video below of a girl who had a stroke and now has Aphasia.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ECED09-EEF9-480D-8CDB-B4BF181F9305}"/>
              </a:ext>
            </a:extLst>
          </p:cNvPr>
          <p:cNvSpPr txBox="1"/>
          <p:nvPr/>
        </p:nvSpPr>
        <p:spPr>
          <a:xfrm>
            <a:off x="3124200" y="64008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linkClick r:id="rId4"/>
              </a:rPr>
              <a:t>Aphasia Sarah Scott</a:t>
            </a:r>
            <a:endParaRPr lang="en-US" dirty="0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9FC464A-CAFF-4510-AA19-CD0AB59CCA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0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2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1646237"/>
            <a:ext cx="3962400" cy="4144963"/>
          </a:xfrm>
        </p:spPr>
        <p:txBody>
          <a:bodyPr>
            <a:normAutofit fontScale="70000" lnSpcReduction="20000"/>
          </a:bodyPr>
          <a:lstStyle/>
          <a:p>
            <a:endParaRPr lang="en-US" sz="2800" dirty="0"/>
          </a:p>
          <a:p>
            <a:pPr marL="292100" lvl="1" indent="-292100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</a:pPr>
            <a:r>
              <a:rPr lang="en-US" sz="2900" dirty="0"/>
              <a:t>Voice Amplification Systems</a:t>
            </a:r>
          </a:p>
          <a:p>
            <a:pPr marL="292100" lvl="1" indent="-292100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</a:pPr>
            <a:endParaRPr lang="en-US" sz="2900" dirty="0"/>
          </a:p>
          <a:p>
            <a:r>
              <a:rPr lang="en-US" sz="2800" dirty="0"/>
              <a:t>Augmentative and alternative communication (AAC)</a:t>
            </a:r>
          </a:p>
          <a:p>
            <a:endParaRPr lang="en-US" sz="2800" dirty="0"/>
          </a:p>
          <a:p>
            <a:pPr lvl="1"/>
            <a:r>
              <a:rPr lang="en-US" sz="2400" dirty="0"/>
              <a:t>Unaided – sign language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Aided – depends on equipment or materials</a:t>
            </a:r>
          </a:p>
          <a:p>
            <a:pPr lvl="2"/>
            <a:r>
              <a:rPr lang="en-US" sz="2400" dirty="0"/>
              <a:t>Vocal Output Communication Aids</a:t>
            </a:r>
          </a:p>
          <a:p>
            <a:pPr lvl="2"/>
            <a:r>
              <a:rPr lang="en-US" dirty="0"/>
              <a:t>Communication board</a:t>
            </a:r>
          </a:p>
          <a:p>
            <a:pPr lvl="2"/>
            <a:r>
              <a:rPr lang="en-US" dirty="0"/>
              <a:t>Computer with speech processor</a:t>
            </a:r>
          </a:p>
          <a:p>
            <a:pPr lvl="2"/>
            <a:r>
              <a:rPr lang="en-US" dirty="0"/>
              <a:t>Word prediction software</a:t>
            </a:r>
          </a:p>
          <a:p>
            <a:endParaRPr lang="en-US" dirty="0"/>
          </a:p>
        </p:txBody>
      </p:sp>
      <p:pic>
        <p:nvPicPr>
          <p:cNvPr id="10242" name="Picture 2" descr="C:\Documents and Settings\aspencer\Local Settings\Temporary Internet Files\Content.IE5\P6J8AG6K\MC90023328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48090" cy="6629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76800" y="62484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AAC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53000" y="57912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6"/>
              </a:rPr>
              <a:t>Glenn AAC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553200" y="5714256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7"/>
              </a:rPr>
              <a:t>One switch, One head, the world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573520" y="6272014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8"/>
              </a:rPr>
              <a:t>FM system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F8AC30B-3D35-4FFA-860B-BBF19AC548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7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72025" cy="4257675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379846"/>
            <a:ext cx="4324350" cy="4352925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B0FFD6B-C2B0-41F7-9111-7BBF25A127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4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4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   </a:t>
            </a:r>
            <a:r>
              <a:rPr lang="en-US" sz="7200" dirty="0">
                <a:solidFill>
                  <a:srgbClr val="FF0000"/>
                </a:solidFill>
              </a:rPr>
              <a:t>D</a:t>
            </a:r>
            <a:r>
              <a:rPr lang="en-US" dirty="0"/>
              <a:t>eaf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284769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Deaf Culture</a:t>
            </a:r>
          </a:p>
          <a:p>
            <a:r>
              <a:rPr lang="en-US" dirty="0"/>
              <a:t>Deaf Child</a:t>
            </a:r>
          </a:p>
          <a:p>
            <a:r>
              <a:rPr lang="en-US" dirty="0"/>
              <a:t>Deaf community does not view hearing loss as disability- does not need to be fixed</a:t>
            </a:r>
          </a:p>
          <a:p>
            <a:endParaRPr lang="en-US" dirty="0"/>
          </a:p>
          <a:p>
            <a:r>
              <a:rPr lang="en-US" dirty="0"/>
              <a:t>Identity includes:</a:t>
            </a:r>
          </a:p>
          <a:p>
            <a:pPr lvl="1"/>
            <a:r>
              <a:rPr lang="en-US" dirty="0"/>
              <a:t>Being deaf</a:t>
            </a:r>
          </a:p>
          <a:p>
            <a:pPr lvl="1"/>
            <a:r>
              <a:rPr lang="en-US" dirty="0"/>
              <a:t>Using ASL</a:t>
            </a:r>
          </a:p>
          <a:p>
            <a:pPr lvl="1"/>
            <a:r>
              <a:rPr lang="en-US" dirty="0"/>
              <a:t>Attending school for the deaf</a:t>
            </a:r>
          </a:p>
        </p:txBody>
      </p:sp>
      <p:pic>
        <p:nvPicPr>
          <p:cNvPr id="15362" name="Picture 2" descr="C:\Documents and Settings\aspencer\Local Settings\Temporary Internet Files\Content.IE5\JU3VYOM5\MCj0360980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733800"/>
            <a:ext cx="3195425" cy="2807513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D82FD33-56D3-41F2-A3F7-8ECEC3A33D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4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                   ASL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American Sign Language</a:t>
            </a:r>
          </a:p>
          <a:p>
            <a:pPr lvl="1"/>
            <a:r>
              <a:rPr lang="en-US" dirty="0"/>
              <a:t>Visual-gesturing language, but includes facial features and body orientation</a:t>
            </a:r>
          </a:p>
          <a:p>
            <a:pPr lvl="1"/>
            <a:endParaRPr lang="en-US" dirty="0"/>
          </a:p>
          <a:p>
            <a:r>
              <a:rPr lang="en-US" dirty="0"/>
              <a:t>Debate between sign language and aural communication (manual vs. oral)</a:t>
            </a:r>
          </a:p>
          <a:p>
            <a:pPr lvl="1"/>
            <a:r>
              <a:rPr lang="en-US" dirty="0"/>
              <a:t>Gallaudet vs. Alexander Graham Bell</a:t>
            </a:r>
          </a:p>
        </p:txBody>
      </p:sp>
      <p:pic>
        <p:nvPicPr>
          <p:cNvPr id="11266" name="Picture 2" descr="C:\Documents and Settings\aspencer\Local Settings\Temporary Internet Files\Content.IE5\5020FJ26\MPj0385735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0"/>
            <a:ext cx="1665514" cy="2331720"/>
          </a:xfrm>
          <a:prstGeom prst="rect">
            <a:avLst/>
          </a:prstGeom>
          <a:noFill/>
        </p:spPr>
      </p:pic>
      <p:pic>
        <p:nvPicPr>
          <p:cNvPr id="11269" name="Picture 5" descr="C:\Documents and Settings\aspencer\Local Settings\Temporary Internet Files\Content.IE5\VPLBVLD8\MPj0385724000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0"/>
            <a:ext cx="1687285" cy="2362200"/>
          </a:xfrm>
          <a:prstGeom prst="rect">
            <a:avLst/>
          </a:prstGeom>
          <a:noFill/>
        </p:spPr>
      </p:pic>
      <p:pic>
        <p:nvPicPr>
          <p:cNvPr id="11270" name="Picture 6" descr="C:\Documents and Settings\aspencer\Local Settings\Temporary Internet Files\Content.IE5\K256ZU18\MPj0385742000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-1"/>
            <a:ext cx="1676400" cy="2346959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0B0D068-084D-4D81-BF2C-A611CC15C5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C1B067-EE94-4A07-A68A-1301DB72D623}"/>
              </a:ext>
            </a:extLst>
          </p:cNvPr>
          <p:cNvSpPr txBox="1"/>
          <p:nvPr/>
        </p:nvSpPr>
        <p:spPr>
          <a:xfrm>
            <a:off x="381000" y="63246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8"/>
              </a:rPr>
              <a:t>https://www.youtube.com/watch?v=2Euof4PnjDk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4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Prevalence of Hearing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of the most frequently occurring birth defects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/>
              <a:t>69,300 students, low incidence</a:t>
            </a:r>
          </a:p>
          <a:p>
            <a:endParaRPr lang="en-US" dirty="0"/>
          </a:p>
          <a:p>
            <a:r>
              <a:rPr lang="en-US" dirty="0"/>
              <a:t>1.2% of all SE students</a:t>
            </a:r>
          </a:p>
          <a:p>
            <a:endParaRPr lang="en-US" dirty="0"/>
          </a:p>
          <a:p>
            <a:pPr marL="36576" indent="0"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C:\Documents and Settings\aspencer\Local Settings\Temporary Internet Files\Content.IE5\BO6DJJA0\MCj0089084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2286000"/>
            <a:ext cx="2987954" cy="3684088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0F48C11-C731-469F-B9A5-8237A90484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6407"/>
            <a:ext cx="7239000" cy="672159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3" name="TextBox 2"/>
          <p:cNvSpPr txBox="1"/>
          <p:nvPr/>
        </p:nvSpPr>
        <p:spPr>
          <a:xfrm>
            <a:off x="7620000" y="5943600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3"/>
              </a:rPr>
              <a:t>How it works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Hearing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Conductive- </a:t>
            </a:r>
          </a:p>
          <a:p>
            <a:pPr lvl="1"/>
            <a:r>
              <a:rPr lang="en-US" dirty="0"/>
              <a:t>outer or middle ear problems</a:t>
            </a:r>
          </a:p>
          <a:p>
            <a:pPr lvl="1"/>
            <a:r>
              <a:rPr lang="en-US" dirty="0"/>
              <a:t>Amplification may work</a:t>
            </a:r>
          </a:p>
          <a:p>
            <a:r>
              <a:rPr lang="en-US" dirty="0" err="1"/>
              <a:t>Sensorineural</a:t>
            </a:r>
            <a:r>
              <a:rPr lang="en-US" dirty="0"/>
              <a:t>-</a:t>
            </a:r>
          </a:p>
          <a:p>
            <a:pPr lvl="1"/>
            <a:r>
              <a:rPr lang="en-US" dirty="0"/>
              <a:t>Problem in inner ear or along the nerve pathway to brain</a:t>
            </a:r>
          </a:p>
          <a:p>
            <a:r>
              <a:rPr lang="en-US" dirty="0"/>
              <a:t>Mixed</a:t>
            </a:r>
          </a:p>
        </p:txBody>
      </p:sp>
      <p:pic>
        <p:nvPicPr>
          <p:cNvPr id="7170" name="Picture 2" descr="C:\Documents and Settings\aspencer\Local Settings\Temporary Internet Files\Content.IE5\VPLBVLD8\MPj0409108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4419600"/>
            <a:ext cx="3663324" cy="2438400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AA52051-1A1F-44DE-A1F9-C820B32757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of Hearing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Congenital-present at birth</a:t>
            </a:r>
          </a:p>
          <a:p>
            <a:r>
              <a:rPr lang="en-US" dirty="0"/>
              <a:t>Acquired/adventitious- occurs after birth</a:t>
            </a:r>
          </a:p>
          <a:p>
            <a:r>
              <a:rPr lang="en-US" dirty="0" err="1"/>
              <a:t>Prelinqual</a:t>
            </a:r>
            <a:r>
              <a:rPr lang="en-US" dirty="0"/>
              <a:t>- prior to speech and language development</a:t>
            </a:r>
          </a:p>
          <a:p>
            <a:r>
              <a:rPr lang="en-US" dirty="0" err="1"/>
              <a:t>Postlingual</a:t>
            </a:r>
            <a:r>
              <a:rPr lang="en-US" dirty="0"/>
              <a:t>- after speech and language have developed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6DD06FE-1521-4FD5-AE7F-EF300541B5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7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3707</TotalTime>
  <Words>611</Words>
  <Application>Microsoft Office PowerPoint</Application>
  <PresentationFormat>On-screen Show (4:3)</PresentationFormat>
  <Paragraphs>145</Paragraphs>
  <Slides>22</Slides>
  <Notes>0</Notes>
  <HiddenSlides>0</HiddenSlides>
  <MMClips>20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Franklin Gothic Book</vt:lpstr>
      <vt:lpstr>Wingdings</vt:lpstr>
      <vt:lpstr>Wingdings 2</vt:lpstr>
      <vt:lpstr>Technic</vt:lpstr>
      <vt:lpstr>Students who are deaf or have hearing loss</vt:lpstr>
      <vt:lpstr>IDEA Definitions</vt:lpstr>
      <vt:lpstr>PowerPoint Presentation</vt:lpstr>
      <vt:lpstr>   Deaf </vt:lpstr>
      <vt:lpstr>                                    ASL</vt:lpstr>
      <vt:lpstr>Prevalence of Hearing Loss</vt:lpstr>
      <vt:lpstr>PowerPoint Presentation</vt:lpstr>
      <vt:lpstr>Types of Hearing Loss</vt:lpstr>
      <vt:lpstr>Time of Hearing Loss</vt:lpstr>
      <vt:lpstr>Causes of  Hearing Loss</vt:lpstr>
      <vt:lpstr>Learning and Behavioral Characteristics</vt:lpstr>
      <vt:lpstr>Speech Banana or Conversational Speech</vt:lpstr>
      <vt:lpstr>Issues in treatment</vt:lpstr>
      <vt:lpstr>Recommended Practices</vt:lpstr>
      <vt:lpstr>Technology</vt:lpstr>
      <vt:lpstr>Speech and Language Disorders</vt:lpstr>
      <vt:lpstr>IDEA Definition</vt:lpstr>
      <vt:lpstr>Language</vt:lpstr>
      <vt:lpstr>Five components of Language</vt:lpstr>
      <vt:lpstr>Speech Disorders</vt:lpstr>
      <vt:lpstr>Language Disorders</vt:lpstr>
      <vt:lpstr>Technology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aspencer</dc:creator>
  <cp:lastModifiedBy> </cp:lastModifiedBy>
  <cp:revision>55</cp:revision>
  <dcterms:created xsi:type="dcterms:W3CDTF">2010-03-24T13:44:44Z</dcterms:created>
  <dcterms:modified xsi:type="dcterms:W3CDTF">2020-04-01T18:01:53Z</dcterms:modified>
</cp:coreProperties>
</file>