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60" r:id="rId3"/>
    <p:sldId id="278" r:id="rId4"/>
    <p:sldId id="276" r:id="rId5"/>
    <p:sldId id="257" r:id="rId6"/>
    <p:sldId id="279" r:id="rId7"/>
    <p:sldId id="275" r:id="rId8"/>
    <p:sldId id="277" r:id="rId9"/>
    <p:sldId id="270" r:id="rId10"/>
    <p:sldId id="261" r:id="rId11"/>
    <p:sldId id="272" r:id="rId12"/>
    <p:sldId id="259" r:id="rId13"/>
    <p:sldId id="265" r:id="rId14"/>
    <p:sldId id="263" r:id="rId15"/>
    <p:sldId id="271" r:id="rId16"/>
    <p:sldId id="268" r:id="rId17"/>
    <p:sldId id="269" r:id="rId18"/>
    <p:sldId id="264" r:id="rId19"/>
    <p:sldId id="267" r:id="rId20"/>
  </p:sldIdLst>
  <p:sldSz cx="12192000" cy="6858000"/>
  <p:notesSz cx="68580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7D1D7-C15D-424A-AC57-585119842DF1}" type="datetimeFigureOut">
              <a:rPr lang="en-US" smtClean="0"/>
              <a:t>5/19/2021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14F87-A934-424E-993A-A85A8402AA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008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A1ADA6-44F0-4717-8AA6-686930AB5D3E}" type="datetimeFigureOut">
              <a:rPr lang="en-US" smtClean="0"/>
              <a:t>5/19/2021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575"/>
            <a:ext cx="548640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7FEC82-83DF-4AB0-9A03-8873EDE2BB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094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FEC82-83DF-4AB0-9A03-8873EDE2BBF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996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5/19/2021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5/19/2021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hyperlink" Target="https://www.youtube.com/watch?v=hYMk3Bk08NA" TargetMode="External"/><Relationship Id="rId5" Type="http://schemas.openxmlformats.org/officeDocument/2006/relationships/hyperlink" Target="https://www.youtube.com/watch?v=9lsDJnlJqoY" TargetMode="External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2.png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be.com/watch?v=1JVN2qWSJF4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1JVN2qWSJF4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5.m4a"/><Relationship Id="rId7" Type="http://schemas.openxmlformats.org/officeDocument/2006/relationships/image" Target="../media/image19.jp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18.jp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5.m4a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2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2.png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hyperlink" Target="https://vimeo.com/241875015" TargetMode="External"/><Relationship Id="rId5" Type="http://schemas.openxmlformats.org/officeDocument/2006/relationships/hyperlink" Target="https://www.youtube.com/watch?v=VCGNGBGRmlA" TargetMode="Externa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2.png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27101" y="488515"/>
            <a:ext cx="4033381" cy="4995940"/>
          </a:xfrm>
        </p:spPr>
        <p:txBody>
          <a:bodyPr/>
          <a:lstStyle/>
          <a:p>
            <a:r>
              <a:rPr lang="en-US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Learners</a:t>
            </a:r>
            <a:r>
              <a:rPr lang="en-US" dirty="0"/>
              <a:t> </a:t>
            </a:r>
            <a:r>
              <a:rPr lang="en-US" dirty="0">
                <a:latin typeface="Algerian" panose="04020705040A02060702" pitchFamily="82" charset="0"/>
              </a:rPr>
              <a:t>who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>
                <a:latin typeface="Bradley Hand ITC" panose="03070402050302030203" pitchFamily="66" charset="0"/>
              </a:rPr>
              <a:t>are</a:t>
            </a:r>
            <a:r>
              <a:rPr lang="en-US" dirty="0"/>
              <a:t> 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D</a:t>
            </a:r>
            <a:r>
              <a:rPr lang="en-US" dirty="0">
                <a:latin typeface="Brush Script MT" panose="03060802040406070304" pitchFamily="66" charset="0"/>
              </a:rPr>
              <a:t>i</a:t>
            </a:r>
            <a:r>
              <a:rPr lang="en-US" dirty="0">
                <a:latin typeface="+mn-lt"/>
              </a:rPr>
              <a:t>v</a:t>
            </a:r>
            <a:r>
              <a:rPr lang="en-US" dirty="0">
                <a:latin typeface="Castellar" panose="020A0402060406010301" pitchFamily="18" charset="0"/>
              </a:rPr>
              <a:t>e</a:t>
            </a:r>
            <a:r>
              <a:rPr lang="en-US" dirty="0">
                <a:latin typeface="David" panose="020E0502060401010101" pitchFamily="34" charset="-79"/>
                <a:cs typeface="David" panose="020E0502060401010101" pitchFamily="34" charset="-79"/>
              </a:rPr>
              <a:t>r</a:t>
            </a:r>
            <a:r>
              <a:rPr lang="en-US" dirty="0">
                <a:latin typeface="Engravers MT" panose="02090707080505020304" pitchFamily="18" charset="0"/>
              </a:rPr>
              <a:t>s</a:t>
            </a:r>
            <a:r>
              <a:rPr lang="en-US" dirty="0">
                <a:latin typeface="Gigi" panose="04040504061007020D02" pitchFamily="82" charset="0"/>
              </a:rPr>
              <a:t>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814856" y="5484455"/>
            <a:ext cx="6831673" cy="1086237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37" y="1177448"/>
            <a:ext cx="6831164" cy="4850126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FE4253E-191A-44D3-A667-0237B7C662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35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5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25260"/>
            <a:ext cx="9601200" cy="2046440"/>
          </a:xfrm>
        </p:spPr>
        <p:txBody>
          <a:bodyPr/>
          <a:lstStyle/>
          <a:p>
            <a:pPr algn="ctr"/>
            <a:r>
              <a:rPr lang="en-US" dirty="0"/>
              <a:t>Projections for the Next Several Decades in U.S. Schools</a:t>
            </a:r>
            <a:br>
              <a:rPr lang="en-US" dirty="0"/>
            </a:b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394" y="1515650"/>
            <a:ext cx="4094806" cy="4890370"/>
          </a:xfrm>
        </p:spPr>
      </p:pic>
      <p:sp>
        <p:nvSpPr>
          <p:cNvPr id="8" name="TextBox 7"/>
          <p:cNvSpPr txBox="1"/>
          <p:nvPr/>
        </p:nvSpPr>
        <p:spPr>
          <a:xfrm>
            <a:off x="7628351" y="2354893"/>
            <a:ext cx="30312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impact might these projections have on students and teachers?</a:t>
            </a:r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1DC0125-F1FA-4D22-9763-1FF513D632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46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401097"/>
            <a:ext cx="9601200" cy="4466303"/>
          </a:xfrm>
        </p:spPr>
        <p:txBody>
          <a:bodyPr>
            <a:normAutofit/>
          </a:bodyPr>
          <a:lstStyle/>
          <a:p>
            <a:r>
              <a:rPr lang="en-US" sz="3600" dirty="0"/>
              <a:t>Culture</a:t>
            </a:r>
          </a:p>
          <a:p>
            <a:r>
              <a:rPr lang="en-US" sz="3600" dirty="0"/>
              <a:t>Multicultural</a:t>
            </a:r>
          </a:p>
          <a:p>
            <a:r>
              <a:rPr lang="en-US" sz="3600" dirty="0"/>
              <a:t>Multicultural Education</a:t>
            </a:r>
          </a:p>
          <a:p>
            <a:r>
              <a:rPr lang="en-US" sz="3600" dirty="0"/>
              <a:t>Bilingual Education</a:t>
            </a:r>
          </a:p>
          <a:p>
            <a:r>
              <a:rPr lang="en-US" sz="3600" dirty="0"/>
              <a:t>Limited English Proficiency (LEP)</a:t>
            </a:r>
          </a:p>
          <a:p>
            <a:r>
              <a:rPr lang="en-US" sz="3600" dirty="0"/>
              <a:t>English Learner/Emergent Bilingual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488" y="238026"/>
            <a:ext cx="8566358" cy="1753006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20774E9-4B4E-413B-8FD0-1E81146ABD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2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6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Education and Learners At-Risk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803748"/>
            <a:ext cx="9601200" cy="4063652"/>
          </a:xfrm>
        </p:spPr>
        <p:txBody>
          <a:bodyPr>
            <a:normAutofit/>
          </a:bodyPr>
          <a:lstStyle/>
          <a:p>
            <a:r>
              <a:rPr lang="en-US" sz="2800" dirty="0"/>
              <a:t>Under-representation</a:t>
            </a:r>
          </a:p>
          <a:p>
            <a:r>
              <a:rPr lang="en-US" sz="2800" dirty="0"/>
              <a:t>Over-representation</a:t>
            </a:r>
          </a:p>
          <a:p>
            <a:r>
              <a:rPr lang="en-US" sz="2800" dirty="0"/>
              <a:t>At-Risk Learners</a:t>
            </a:r>
          </a:p>
          <a:p>
            <a:r>
              <a:rPr lang="en-US" sz="2800" dirty="0"/>
              <a:t>Poverty</a:t>
            </a:r>
          </a:p>
          <a:p>
            <a:r>
              <a:rPr lang="en-US" sz="2800" dirty="0"/>
              <a:t>Homelessness</a:t>
            </a:r>
          </a:p>
          <a:p>
            <a:r>
              <a:rPr lang="en-US" sz="2800" dirty="0"/>
              <a:t>Abuse and Neglect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762" y="1269826"/>
            <a:ext cx="3705093" cy="27108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762" y="4133589"/>
            <a:ext cx="3701197" cy="2724411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73F3AD5-BE15-4C70-B4A5-3E835E1528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37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4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880110"/>
            <a:ext cx="4743450" cy="4987290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b="1" dirty="0"/>
              <a:t>What is the Achievement Gap?</a:t>
            </a:r>
          </a:p>
          <a:p>
            <a:endParaRPr lang="en-US" sz="2800" dirty="0"/>
          </a:p>
          <a:p>
            <a:pPr marL="0" indent="0">
              <a:buNone/>
            </a:pPr>
            <a:r>
              <a:rPr lang="en-US" sz="2800" dirty="0"/>
              <a:t>The observed and persistent disparity on a number of educational measures between groups of students-</a:t>
            </a:r>
          </a:p>
          <a:p>
            <a:pPr marL="0" indent="0">
              <a:buNone/>
            </a:pPr>
            <a:r>
              <a:rPr lang="en-US" sz="2800" dirty="0"/>
              <a:t>Especially groups defined by </a:t>
            </a:r>
            <a:r>
              <a:rPr lang="en-US" sz="2800" b="1" dirty="0"/>
              <a:t>gender, race/ethnicity, language, disability, and socioeconomic status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0" y="15582"/>
            <a:ext cx="5238750" cy="68424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23060" y="6149340"/>
            <a:ext cx="3360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Achievement Gap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579245" y="5867400"/>
            <a:ext cx="4634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6"/>
              </a:rPr>
              <a:t>Educational Disparity in American Schools</a:t>
            </a:r>
            <a:endParaRPr lang="en-US" dirty="0"/>
          </a:p>
        </p:txBody>
      </p:sp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E2F6BE3-3D33-4A37-B6DD-AC7645EB5A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40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9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140" y="0"/>
            <a:ext cx="4229100" cy="6869412"/>
          </a:xfrm>
        </p:spPr>
      </p:pic>
    </p:spTree>
    <p:extLst>
      <p:ext uri="{BB962C8B-B14F-4D97-AF65-F5344CB8AC3E}">
        <p14:creationId xmlns:p14="http://schemas.microsoft.com/office/powerpoint/2010/main" val="792163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181100"/>
            <a:ext cx="9601200" cy="990600"/>
          </a:xfrm>
        </p:spPr>
        <p:txBody>
          <a:bodyPr/>
          <a:lstStyle/>
          <a:p>
            <a:pPr algn="ctr"/>
            <a:r>
              <a:rPr lang="en-US" dirty="0"/>
              <a:t>Inequality of Education for Minorities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Expect Meritocracy in American Schools</a:t>
            </a:r>
          </a:p>
          <a:p>
            <a:r>
              <a:rPr lang="en-US" dirty="0"/>
              <a:t>Depend on Standardized Testing- related to ability and other factors, i.e., quality of school, quality teachers, parent participation, more local funding for schools</a:t>
            </a:r>
          </a:p>
          <a:p>
            <a:r>
              <a:rPr lang="en-US" dirty="0"/>
              <a:t>Cultural Capital- Cultural Knowledge that promote social mobility.</a:t>
            </a:r>
          </a:p>
          <a:p>
            <a:r>
              <a:rPr lang="en-US" dirty="0"/>
              <a:t>Early Literacy and Language in professional homes prepare kids for school.</a:t>
            </a:r>
          </a:p>
          <a:p>
            <a:r>
              <a:rPr lang="en-US" dirty="0"/>
              <a:t>Expectations for students, home and school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387" y="4752975"/>
            <a:ext cx="6905625" cy="28575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49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7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Implicit Bias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3733800"/>
            <a:ext cx="9601200" cy="2133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What does this mean to YOU?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060" y="38862"/>
            <a:ext cx="4632960" cy="2779776"/>
          </a:xfrm>
          <a:prstGeom prst="rect">
            <a:avLst/>
          </a:prstGeom>
        </p:spPr>
      </p:pic>
      <p:sp>
        <p:nvSpPr>
          <p:cNvPr id="5" name="TextBox 4">
            <a:hlinkClick r:id="rId3"/>
            <a:extLst>
              <a:ext uri="{FF2B5EF4-FFF2-40B4-BE49-F238E27FC236}">
                <a16:creationId xmlns:a16="http://schemas.microsoft.com/office/drawing/2014/main" id="{6D00AA90-D1A1-42FF-B78A-29F7684B691A}"/>
              </a:ext>
            </a:extLst>
          </p:cNvPr>
          <p:cNvSpPr txBox="1"/>
          <p:nvPr/>
        </p:nvSpPr>
        <p:spPr>
          <a:xfrm>
            <a:off x="1578544" y="1500413"/>
            <a:ext cx="6126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hlinkClick r:id="rId4"/>
              </a:rPr>
              <a:t> </a:t>
            </a:r>
            <a:endParaRPr lang="en-US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98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Windows and Mirrors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i="1" dirty="0"/>
              <a:t>Emily Style, SEED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451610"/>
            <a:ext cx="6602730" cy="3966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260" y="1451610"/>
            <a:ext cx="5200650" cy="396621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546D8FE-FEC1-405B-BDAD-ED24A95418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51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1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05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dirty="0"/>
              <a:t>Language is part of the equation!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679303"/>
            <a:ext cx="4812030" cy="6064397"/>
          </a:xfrm>
        </p:spPr>
      </p:pic>
      <p:sp>
        <p:nvSpPr>
          <p:cNvPr id="7" name="TextBox 6"/>
          <p:cNvSpPr txBox="1"/>
          <p:nvPr/>
        </p:nvSpPr>
        <p:spPr>
          <a:xfrm>
            <a:off x="6846570" y="1577340"/>
            <a:ext cx="429768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Low-income students, with 2 years of intervention before age 3 have dramatic results! The graduation rate of these students is comparable to the graduation rate of middle-income students.</a:t>
            </a:r>
          </a:p>
          <a:p>
            <a:r>
              <a:rPr lang="en-US" sz="1400" dirty="0"/>
              <a:t>(Long Island Index, Ranch Foundation)</a:t>
            </a:r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092ED1A-2CB2-4255-AA43-928DC3319C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84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1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Boston Basics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/>
              <a:t>5 Evidence Based Parenting Practices</a:t>
            </a:r>
          </a:p>
          <a:p>
            <a:r>
              <a:rPr lang="en-US" dirty="0"/>
              <a:t>Maximize Love, Manage Stress</a:t>
            </a:r>
          </a:p>
          <a:p>
            <a:r>
              <a:rPr lang="en-US" dirty="0"/>
              <a:t>Talk, Sing, and Point</a:t>
            </a:r>
          </a:p>
          <a:p>
            <a:r>
              <a:rPr lang="en-US" dirty="0"/>
              <a:t>Count, Group, and Compare</a:t>
            </a:r>
          </a:p>
          <a:p>
            <a:r>
              <a:rPr lang="en-US" dirty="0"/>
              <a:t>Explore through Movement and Play</a:t>
            </a:r>
          </a:p>
          <a:p>
            <a:r>
              <a:rPr lang="en-US" dirty="0"/>
              <a:t>Read and Discuss Stories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500" y="2171700"/>
            <a:ext cx="6286500" cy="28575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106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5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75574"/>
            <a:ext cx="9864090" cy="9144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What is Diversity?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902" y="1189974"/>
            <a:ext cx="5357486" cy="5357486"/>
          </a:xfr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CC75679-035F-4240-ADAF-AED05709C4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70320" y="24003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26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6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800100"/>
            <a:ext cx="9601200" cy="5067300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en-US" sz="4800" b="1" dirty="0"/>
              <a:t>diversity</a:t>
            </a:r>
          </a:p>
          <a:p>
            <a:pPr marL="0" indent="0" fontAlgn="base">
              <a:buNone/>
            </a:pPr>
            <a:r>
              <a:rPr lang="en-US" dirty="0"/>
              <a:t> </a:t>
            </a:r>
            <a:r>
              <a:rPr lang="en-US" dirty="0" smtClean="0"/>
              <a:t>Noun, di</a:t>
            </a:r>
            <a:r>
              <a:rPr lang="en-US" dirty="0"/>
              <a:t>·​</a:t>
            </a:r>
            <a:r>
              <a:rPr lang="en-US" dirty="0" err="1"/>
              <a:t>ver</a:t>
            </a:r>
            <a:r>
              <a:rPr lang="en-US" dirty="0"/>
              <a:t>·​</a:t>
            </a:r>
            <a:r>
              <a:rPr lang="en-US" dirty="0" err="1"/>
              <a:t>si</a:t>
            </a:r>
            <a:r>
              <a:rPr lang="en-US" dirty="0"/>
              <a:t>·​ty | \ </a:t>
            </a:r>
            <a:r>
              <a:rPr lang="en-US" dirty="0" err="1"/>
              <a:t>də</a:t>
            </a:r>
            <a:r>
              <a:rPr lang="en-US" dirty="0"/>
              <a:t>-ˈ</a:t>
            </a:r>
            <a:r>
              <a:rPr lang="en-US" dirty="0" err="1"/>
              <a:t>vər-sə-tē</a:t>
            </a:r>
            <a:r>
              <a:rPr lang="en-US" dirty="0"/>
              <a:t>  , </a:t>
            </a:r>
            <a:r>
              <a:rPr lang="en-US" dirty="0" err="1"/>
              <a:t>dī</a:t>
            </a:r>
            <a:r>
              <a:rPr lang="en-US" dirty="0"/>
              <a:t>- \</a:t>
            </a:r>
          </a:p>
          <a:p>
            <a:pPr marL="0" indent="0" fontAlgn="base">
              <a:buNone/>
            </a:pPr>
            <a:r>
              <a:rPr lang="en-US" i="1" dirty="0"/>
              <a:t>plural </a:t>
            </a:r>
            <a:r>
              <a:rPr lang="en-US" b="1" dirty="0"/>
              <a:t>diversities</a:t>
            </a:r>
            <a:endParaRPr lang="en-US" dirty="0"/>
          </a:p>
          <a:p>
            <a:pPr marL="0" indent="0" fontAlgn="base">
              <a:buNone/>
            </a:pPr>
            <a:endParaRPr lang="en-US" b="1" dirty="0" smtClean="0"/>
          </a:p>
          <a:p>
            <a:pPr marL="0" indent="0" fontAlgn="base">
              <a:buNone/>
            </a:pPr>
            <a:endParaRPr lang="en-US" b="1" dirty="0"/>
          </a:p>
          <a:p>
            <a:pPr marL="0" indent="0" fontAlgn="base">
              <a:buNone/>
            </a:pPr>
            <a:r>
              <a:rPr lang="en-US" b="1" dirty="0" smtClean="0"/>
              <a:t>Definition </a:t>
            </a:r>
            <a:r>
              <a:rPr lang="en-US" b="1" dirty="0"/>
              <a:t>of </a:t>
            </a:r>
            <a:r>
              <a:rPr lang="en-US" b="1" i="1" dirty="0"/>
              <a:t>diversity</a:t>
            </a:r>
            <a:endParaRPr lang="en-US" b="1" dirty="0"/>
          </a:p>
          <a:p>
            <a:pPr marL="0" indent="0" fontAlgn="base">
              <a:buNone/>
            </a:pPr>
            <a:r>
              <a:rPr lang="en-US" b="1" dirty="0"/>
              <a:t>1: </a:t>
            </a:r>
            <a:r>
              <a:rPr lang="en-US" dirty="0"/>
              <a:t>the condition of having or being composed of differing elements </a:t>
            </a:r>
            <a:r>
              <a:rPr lang="en-US" b="1" dirty="0"/>
              <a:t>: </a:t>
            </a:r>
            <a:r>
              <a:rPr lang="en-US" cap="all" dirty="0" smtClean="0">
                <a:solidFill>
                  <a:schemeClr val="tx1"/>
                </a:solidFill>
              </a:rPr>
              <a:t>VARIETY</a:t>
            </a:r>
          </a:p>
          <a:p>
            <a:pPr marL="0" indent="0" fontAlgn="base">
              <a:buNone/>
            </a:pPr>
            <a:r>
              <a:rPr lang="en-US" i="1" dirty="0" smtClean="0"/>
              <a:t>especially</a:t>
            </a:r>
            <a:r>
              <a:rPr lang="en-US" dirty="0"/>
              <a:t> </a:t>
            </a:r>
            <a:r>
              <a:rPr lang="en-US" b="1" dirty="0"/>
              <a:t>: </a:t>
            </a:r>
            <a:r>
              <a:rPr lang="en-US" dirty="0"/>
              <a:t>the inclusion of </a:t>
            </a:r>
            <a:r>
              <a:rPr lang="en-US" dirty="0" smtClean="0"/>
              <a:t>people </a:t>
            </a:r>
            <a:r>
              <a:rPr lang="en-US" dirty="0"/>
              <a:t>of different </a:t>
            </a:r>
            <a:r>
              <a:rPr lang="en-US" dirty="0" smtClean="0"/>
              <a:t>races, </a:t>
            </a:r>
            <a:r>
              <a:rPr lang="en-US" dirty="0"/>
              <a:t>cultures, etc. in a group or </a:t>
            </a:r>
            <a:r>
              <a:rPr lang="en-US" dirty="0" smtClean="0"/>
              <a:t>organization programs </a:t>
            </a:r>
            <a:r>
              <a:rPr lang="en-US" dirty="0"/>
              <a:t>intended to promote </a:t>
            </a:r>
            <a:r>
              <a:rPr lang="en-US" i="1" dirty="0"/>
              <a:t>diversity</a:t>
            </a:r>
            <a:r>
              <a:rPr lang="en-US" dirty="0"/>
              <a:t> in schools</a:t>
            </a:r>
          </a:p>
          <a:p>
            <a:pPr marL="0" indent="0" fontAlgn="base">
              <a:buNone/>
            </a:pPr>
            <a:r>
              <a:rPr lang="en-US" b="1" dirty="0"/>
              <a:t>2: </a:t>
            </a:r>
            <a:r>
              <a:rPr lang="en-US" dirty="0"/>
              <a:t>an instance of being composed of differing elements or qualities </a:t>
            </a:r>
            <a:r>
              <a:rPr lang="en-US" b="1" dirty="0"/>
              <a:t>: </a:t>
            </a:r>
            <a:r>
              <a:rPr lang="en-US" dirty="0"/>
              <a:t>an instance of being </a:t>
            </a:r>
            <a:r>
              <a:rPr lang="en-US" dirty="0" smtClean="0"/>
              <a:t>diverse. a</a:t>
            </a:r>
            <a:r>
              <a:rPr lang="en-US" dirty="0"/>
              <a:t> </a:t>
            </a:r>
            <a:r>
              <a:rPr lang="en-US" i="1" dirty="0"/>
              <a:t>diversity</a:t>
            </a:r>
            <a:r>
              <a:rPr lang="en-US" dirty="0"/>
              <a:t> of opinion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Cultural Competency: A Vital Skill for a 21st Century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5" y="0"/>
            <a:ext cx="6115050" cy="382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346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38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Gifted Learners-</a:t>
            </a:r>
            <a:br>
              <a:rPr lang="en-US" dirty="0" smtClean="0"/>
            </a:br>
            <a:r>
              <a:rPr lang="en-US" sz="3100" dirty="0"/>
              <a:t>Identified by professional who by virtue of their abilities are capable of high performance in the areas </a:t>
            </a:r>
            <a:r>
              <a:rPr lang="en-US" sz="3100" dirty="0" smtClean="0"/>
              <a:t>of:</a:t>
            </a:r>
            <a:r>
              <a:rPr lang="en-US" sz="3100" dirty="0"/>
              <a:t/>
            </a:r>
            <a:br>
              <a:rPr lang="en-US" sz="3100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5648324"/>
            <a:ext cx="9601200" cy="219075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258050" y="3248024"/>
            <a:ext cx="3533775" cy="30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96125" y="2215013"/>
            <a:ext cx="3467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Whose Picture would 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fit here?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81150" y="2400300"/>
            <a:ext cx="4191000" cy="2805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	general </a:t>
            </a:r>
            <a:r>
              <a:rPr lang="en-US" sz="2000" dirty="0"/>
              <a:t>intellectual ability</a:t>
            </a:r>
            <a:br>
              <a:rPr lang="en-US" sz="2000" dirty="0"/>
            </a:br>
            <a:r>
              <a:rPr lang="en-US" sz="2000" dirty="0"/>
              <a:t>	specific academic aptitude</a:t>
            </a:r>
            <a:br>
              <a:rPr lang="en-US" sz="2000" dirty="0"/>
            </a:br>
            <a:r>
              <a:rPr lang="en-US" sz="2000" dirty="0"/>
              <a:t>	creative or productive thinking</a:t>
            </a:r>
            <a:br>
              <a:rPr lang="en-US" sz="2000" dirty="0"/>
            </a:br>
            <a:r>
              <a:rPr lang="en-US" sz="2000" dirty="0"/>
              <a:t>	leadership ability</a:t>
            </a:r>
            <a:br>
              <a:rPr lang="en-US" sz="2000" dirty="0"/>
            </a:br>
            <a:r>
              <a:rPr lang="en-US" sz="2000" dirty="0"/>
              <a:t>	visual and preforming arts</a:t>
            </a:r>
            <a:br>
              <a:rPr lang="en-US" sz="2000" dirty="0"/>
            </a:br>
            <a:r>
              <a:rPr lang="en-US" sz="2000" dirty="0"/>
              <a:t>	psychomotor ability</a:t>
            </a: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07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1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Students who are Gifted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728859"/>
            <a:ext cx="7381875" cy="413854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200000"/>
              </a:lnSpc>
            </a:pPr>
            <a:r>
              <a:rPr lang="en-US" sz="2800" dirty="0" smtClean="0"/>
              <a:t>IDEA &amp; Giftedness</a:t>
            </a:r>
          </a:p>
          <a:p>
            <a:pPr>
              <a:lnSpc>
                <a:spcPct val="170000"/>
              </a:lnSpc>
            </a:pPr>
            <a:r>
              <a:rPr lang="en-US" sz="2800" dirty="0" smtClean="0"/>
              <a:t>Law </a:t>
            </a:r>
            <a:r>
              <a:rPr lang="en-US" sz="2800" dirty="0"/>
              <a:t>for PL 100-297- result of Jacob K </a:t>
            </a:r>
            <a:r>
              <a:rPr lang="en-US" sz="2800" dirty="0" err="1"/>
              <a:t>Javits</a:t>
            </a:r>
            <a:r>
              <a:rPr lang="en-US" sz="2800" dirty="0"/>
              <a:t> Gifted and Talented Student Education </a:t>
            </a:r>
            <a:r>
              <a:rPr lang="en-US" sz="2800" dirty="0" smtClean="0"/>
              <a:t>Act</a:t>
            </a:r>
          </a:p>
          <a:p>
            <a:pPr>
              <a:lnSpc>
                <a:spcPct val="200000"/>
              </a:lnSpc>
            </a:pPr>
            <a:r>
              <a:rPr lang="en-US" sz="2800" dirty="0" smtClean="0"/>
              <a:t>Exceptional Students</a:t>
            </a:r>
            <a:r>
              <a:rPr lang="en-US" sz="2800" dirty="0"/>
              <a:t> </a:t>
            </a:r>
            <a:r>
              <a:rPr lang="en-US" sz="2800" dirty="0" smtClean="0"/>
              <a:t>&amp; Special Education                       </a:t>
            </a:r>
          </a:p>
          <a:p>
            <a:pPr>
              <a:lnSpc>
                <a:spcPct val="200000"/>
              </a:lnSpc>
            </a:pPr>
            <a:r>
              <a:rPr lang="en-US" sz="2800" b="1" i="1" dirty="0" smtClean="0"/>
              <a:t>Capable</a:t>
            </a:r>
            <a:r>
              <a:rPr lang="en-US" sz="2800" dirty="0" smtClean="0"/>
              <a:t> of  </a:t>
            </a:r>
            <a:r>
              <a:rPr lang="en-US" sz="2800" dirty="0"/>
              <a:t>High Performance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475" y="1728859"/>
            <a:ext cx="3017520" cy="4523232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8AFA705-486C-400E-AD64-CA9BC61D0B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48525" y="1028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9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3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Gardner’s Theory of Multi-Intelligences 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057525" y="1710513"/>
            <a:ext cx="5676900" cy="4312683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08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7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7418" y="685800"/>
            <a:ext cx="9365381" cy="14859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32" name="Picture 8" descr="Recognizing Gifted Students - ppt download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672" y="152600"/>
            <a:ext cx="8604985" cy="6453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44152" y="6189044"/>
            <a:ext cx="3359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5"/>
              </a:rPr>
              <a:t>Gifted Child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524124" y="6189044"/>
            <a:ext cx="2676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6"/>
              </a:rPr>
              <a:t>Rethinking Giftedness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400425" y="254913"/>
            <a:ext cx="477202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C000"/>
                </a:solidFill>
              </a:rPr>
              <a:t>Hard Worker OR Gifted?</a:t>
            </a:r>
            <a:endParaRPr lang="en-US" sz="3200" b="1" dirty="0">
              <a:solidFill>
                <a:srgbClr val="FFC000"/>
              </a:solidFill>
            </a:endParaRPr>
          </a:p>
          <a:p>
            <a:endParaRPr lang="en-US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41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5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Gifted Learners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638300"/>
            <a:ext cx="4114800" cy="4229100"/>
          </a:xfrm>
        </p:spPr>
        <p:txBody>
          <a:bodyPr/>
          <a:lstStyle/>
          <a:p>
            <a:r>
              <a:rPr lang="en-US" dirty="0" smtClean="0"/>
              <a:t>Incidence?</a:t>
            </a:r>
          </a:p>
          <a:p>
            <a:pPr lvl="1"/>
            <a:r>
              <a:rPr lang="en-US" i="0" dirty="0" smtClean="0"/>
              <a:t>2-5% of school age children</a:t>
            </a:r>
          </a:p>
          <a:p>
            <a:pPr lvl="1"/>
            <a:r>
              <a:rPr lang="en-US" i="0" dirty="0" smtClean="0"/>
              <a:t>Some professionals say 10-15 %, which would make this the largest group of children in special education,</a:t>
            </a:r>
            <a:endParaRPr lang="en-US" i="0" dirty="0"/>
          </a:p>
          <a:p>
            <a:r>
              <a:rPr lang="en-US" dirty="0"/>
              <a:t>Cause</a:t>
            </a:r>
            <a:r>
              <a:rPr lang="en-US" dirty="0" smtClean="0"/>
              <a:t>?</a:t>
            </a:r>
          </a:p>
          <a:p>
            <a:pPr lvl="1"/>
            <a:r>
              <a:rPr lang="en-US" i="0" dirty="0" smtClean="0"/>
              <a:t>Genetic makeup AND environmental stimulation</a:t>
            </a:r>
            <a:endParaRPr lang="en-US" i="0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 descr="Perfectionism: The Occupational Hazard of Raising Gifted Kid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0" y="685800"/>
            <a:ext cx="6076950" cy="4562475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439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9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Cultural and Linguistic Diversity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590675"/>
            <a:ext cx="7934325" cy="4276725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By 2050, U.S. population is projected to be 46% Anglo, 28% Latin, 13% black, 7 % Asian, and 1 % North American.</a:t>
            </a:r>
          </a:p>
          <a:p>
            <a:pPr lvl="0"/>
            <a:r>
              <a:rPr lang="en-US" sz="2400" dirty="0"/>
              <a:t>About 1 in 5 (21%) of U.S population older than 5, speaks a language other than English at home.</a:t>
            </a:r>
          </a:p>
          <a:p>
            <a:pPr lvl="0"/>
            <a:r>
              <a:rPr lang="en-US" sz="2400" dirty="0"/>
              <a:t>Currently (2017), children from racial and ethnic “minority” groups are actually the majority of students in several states and urban areas (including Birmingham).</a:t>
            </a:r>
          </a:p>
          <a:p>
            <a:pPr lvl="0"/>
            <a:r>
              <a:rPr lang="en-US" sz="2400" dirty="0"/>
              <a:t>Despite the growing diversity of students, the majority (80%) of teachers are white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50" y="0"/>
            <a:ext cx="2381250" cy="3571875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39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14263</TotalTime>
  <Words>456</Words>
  <Application>Microsoft Office PowerPoint</Application>
  <PresentationFormat>Widescreen</PresentationFormat>
  <Paragraphs>87</Paragraphs>
  <Slides>19</Slides>
  <Notes>1</Notes>
  <HiddenSlides>0</HiddenSlides>
  <MMClips>17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2" baseType="lpstr">
      <vt:lpstr>Aharoni</vt:lpstr>
      <vt:lpstr>Algerian</vt:lpstr>
      <vt:lpstr>Arabic Typesetting</vt:lpstr>
      <vt:lpstr>Bradley Hand ITC</vt:lpstr>
      <vt:lpstr>Brush Script MT</vt:lpstr>
      <vt:lpstr>Calibri</vt:lpstr>
      <vt:lpstr>Castellar</vt:lpstr>
      <vt:lpstr>David</vt:lpstr>
      <vt:lpstr>Engravers MT</vt:lpstr>
      <vt:lpstr>Franklin Gothic Book</vt:lpstr>
      <vt:lpstr>Gigi</vt:lpstr>
      <vt:lpstr>Times New Roman</vt:lpstr>
      <vt:lpstr>Crop</vt:lpstr>
      <vt:lpstr>Learners who  are Diverse</vt:lpstr>
      <vt:lpstr>What is Diversity?</vt:lpstr>
      <vt:lpstr>PowerPoint Presentation</vt:lpstr>
      <vt:lpstr>Gifted Learners- Identified by professional who by virtue of their abilities are capable of high performance in the areas of:    </vt:lpstr>
      <vt:lpstr>Students who are Gifted</vt:lpstr>
      <vt:lpstr>Gardner’s Theory of Multi-Intelligences </vt:lpstr>
      <vt:lpstr>PowerPoint Presentation</vt:lpstr>
      <vt:lpstr>Gifted Learners</vt:lpstr>
      <vt:lpstr>Cultural and Linguistic Diversity </vt:lpstr>
      <vt:lpstr>Projections for the Next Several Decades in U.S. Schools </vt:lpstr>
      <vt:lpstr>Terms</vt:lpstr>
      <vt:lpstr>Special Education and Learners At-Risk</vt:lpstr>
      <vt:lpstr>PowerPoint Presentation</vt:lpstr>
      <vt:lpstr>PowerPoint Presentation</vt:lpstr>
      <vt:lpstr>Inequality of Education for Minorities</vt:lpstr>
      <vt:lpstr>Implicit Bias</vt:lpstr>
      <vt:lpstr>Windows and Mirrors</vt:lpstr>
      <vt:lpstr>Language is part of the equation!</vt:lpstr>
      <vt:lpstr>Boston Basics</vt:lpstr>
    </vt:vector>
  </TitlesOfParts>
  <Company>Birmingham-Southern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Learners who  are Diverse</dc:title>
  <dc:creator>Spencer, Amelia G.</dc:creator>
  <cp:lastModifiedBy>Spencer, Amelia G.</cp:lastModifiedBy>
  <cp:revision>54</cp:revision>
  <cp:lastPrinted>2018-04-10T20:41:57Z</cp:lastPrinted>
  <dcterms:created xsi:type="dcterms:W3CDTF">2017-10-25T16:22:27Z</dcterms:created>
  <dcterms:modified xsi:type="dcterms:W3CDTF">2021-05-19T15:53:04Z</dcterms:modified>
</cp:coreProperties>
</file>