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71" r:id="rId3"/>
    <p:sldId id="272" r:id="rId4"/>
    <p:sldId id="273" r:id="rId5"/>
    <p:sldId id="274" r:id="rId6"/>
    <p:sldId id="275" r:id="rId7"/>
    <p:sldId id="276" r:id="rId8"/>
    <p:sldId id="280" r:id="rId9"/>
    <p:sldId id="281" r:id="rId10"/>
    <p:sldId id="282" r:id="rId11"/>
    <p:sldId id="283" r:id="rId12"/>
    <p:sldId id="284" r:id="rId13"/>
    <p:sldId id="285" r:id="rId14"/>
    <p:sldId id="286" r:id="rId15"/>
    <p:sldId id="287" r:id="rId16"/>
    <p:sldId id="288" r:id="rId17"/>
    <p:sldId id="289" r:id="rId18"/>
    <p:sldId id="298" r:id="rId19"/>
    <p:sldId id="299" r:id="rId2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1"/>
    <p:restoredTop sz="94694"/>
  </p:normalViewPr>
  <p:slideViewPr>
    <p:cSldViewPr snapToGrid="0" snapToObjects="1">
      <p:cViewPr varScale="1">
        <p:scale>
          <a:sx n="121" d="100"/>
          <a:sy n="121" d="100"/>
        </p:scale>
        <p:origin x="1904" y="17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media/image1.png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9D21D778-B565-4D7E-94D7-64010A445B68}" type="datetimeFigureOut">
              <a:rPr lang="en-US" smtClean="0"/>
              <a:pPr eaLnBrk="1" latinLnBrk="0" hangingPunct="1"/>
              <a:t>7/6/20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1FF6-39B9-40F5-8B67-33C6354A3D4F}" type="slidenum">
              <a:rPr kumimoji="0" lang="en-US" smtClean="0"/>
              <a:pPr eaLnBrk="1" latinLnBrk="0" hangingPunct="1"/>
              <a:t>‹#›</a:t>
            </a:fld>
            <a:endParaRPr kumimoji="0" lang="en-US" dirty="0">
              <a:solidFill>
                <a:schemeClr val="accent3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201949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9D21D778-B565-4D7E-94D7-64010A445B68}" type="datetimeFigureOut">
              <a:rPr lang="en-US" smtClean="0"/>
              <a:pPr eaLnBrk="1" latinLnBrk="0" hangingPunct="1"/>
              <a:t>7/6/20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1FF6-39B9-40F5-8B67-33C6354A3D4F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</p:spTree>
    <p:extLst>
      <p:ext uri="{BB962C8B-B14F-4D97-AF65-F5344CB8AC3E}">
        <p14:creationId xmlns:p14="http://schemas.microsoft.com/office/powerpoint/2010/main" val="11288027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9D21D778-B565-4D7E-94D7-64010A445B68}" type="datetimeFigureOut">
              <a:rPr lang="en-US" smtClean="0"/>
              <a:pPr eaLnBrk="1" latinLnBrk="0" hangingPunct="1"/>
              <a:t>7/6/20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1FF6-39B9-40F5-8B67-33C6354A3D4F}" type="slidenum">
              <a:rPr kumimoji="0" lang="en-US" smtClean="0"/>
              <a:pPr eaLnBrk="1" latinLnBrk="0" hangingPunct="1"/>
              <a:t>‹#›</a:t>
            </a:fld>
            <a:endParaRPr kumimoji="0" lang="en-US" dirty="0"/>
          </a:p>
        </p:txBody>
      </p:sp>
    </p:spTree>
    <p:extLst>
      <p:ext uri="{BB962C8B-B14F-4D97-AF65-F5344CB8AC3E}">
        <p14:creationId xmlns:p14="http://schemas.microsoft.com/office/powerpoint/2010/main" val="22534545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9D21D778-B565-4D7E-94D7-64010A445B68}" type="datetimeFigureOut">
              <a:rPr lang="en-US" smtClean="0"/>
              <a:pPr eaLnBrk="1" latinLnBrk="0" hangingPunct="1"/>
              <a:t>7/6/20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1FF6-39B9-40F5-8B67-33C6354A3D4F}" type="slidenum">
              <a:rPr kumimoji="0" lang="en-US" smtClean="0"/>
              <a:pPr eaLnBrk="1" latinLnBrk="0" hangingPunct="1"/>
              <a:t>‹#›</a:t>
            </a:fld>
            <a:endParaRPr kumimoji="0" lang="en-US" dirty="0"/>
          </a:p>
        </p:txBody>
      </p:sp>
    </p:spTree>
    <p:extLst>
      <p:ext uri="{BB962C8B-B14F-4D97-AF65-F5344CB8AC3E}">
        <p14:creationId xmlns:p14="http://schemas.microsoft.com/office/powerpoint/2010/main" val="2442120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9D21D778-B565-4D7E-94D7-64010A445B68}" type="datetimeFigureOut">
              <a:rPr lang="en-US" smtClean="0"/>
              <a:pPr eaLnBrk="1" latinLnBrk="0" hangingPunct="1"/>
              <a:t>7/6/20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1FF6-39B9-40F5-8B67-33C6354A3D4F}" type="slidenum">
              <a:rPr kumimoji="0" lang="en-US" smtClean="0"/>
              <a:pPr eaLnBrk="1" latinLnBrk="0" hangingPunct="1"/>
              <a:t>‹#›</a:t>
            </a:fld>
            <a:endParaRPr kumimoji="0" lang="en-US" dirty="0">
              <a:solidFill>
                <a:schemeClr val="accent3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119345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9D21D778-B565-4D7E-94D7-64010A445B68}" type="datetimeFigureOut">
              <a:rPr lang="en-US" smtClean="0"/>
              <a:pPr eaLnBrk="1" latinLnBrk="0" hangingPunct="1"/>
              <a:t>7/6/20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1FF6-39B9-40F5-8B67-33C6354A3D4F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</p:spTree>
    <p:extLst>
      <p:ext uri="{BB962C8B-B14F-4D97-AF65-F5344CB8AC3E}">
        <p14:creationId xmlns:p14="http://schemas.microsoft.com/office/powerpoint/2010/main" val="8497064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9D21D778-B565-4D7E-94D7-64010A445B68}" type="datetimeFigureOut">
              <a:rPr lang="en-US" smtClean="0"/>
              <a:pPr eaLnBrk="1" latinLnBrk="0" hangingPunct="1"/>
              <a:t>7/6/20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ctr" eaLnBrk="1" latinLnBrk="0" hangingPunct="1"/>
            <a:fld id="{2C6B1FF6-39B9-40F5-8B67-33C6354A3D4F}" type="slidenum">
              <a:rPr kumimoji="0" lang="en-US" smtClean="0"/>
              <a:pPr algn="ctr" eaLnBrk="1" latinLnBrk="0" hangingPunct="1"/>
              <a:t>‹#›</a:t>
            </a:fld>
            <a:endParaRPr kumimoji="0" lang="en-US" dirty="0"/>
          </a:p>
        </p:txBody>
      </p:sp>
    </p:spTree>
    <p:extLst>
      <p:ext uri="{BB962C8B-B14F-4D97-AF65-F5344CB8AC3E}">
        <p14:creationId xmlns:p14="http://schemas.microsoft.com/office/powerpoint/2010/main" val="2744642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9D21D778-B565-4D7E-94D7-64010A445B68}" type="datetimeFigureOut">
              <a:rPr lang="en-US" smtClean="0"/>
              <a:pPr eaLnBrk="1" latinLnBrk="0" hangingPunct="1"/>
              <a:t>7/6/20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1FF6-39B9-40F5-8B67-33C6354A3D4F}" type="slidenum">
              <a:rPr kumimoji="0" lang="en-US" smtClean="0"/>
              <a:pPr eaLnBrk="1" latinLnBrk="0" hangingPunct="1"/>
              <a:t>‹#›</a:t>
            </a:fld>
            <a:endParaRPr kumimoji="0" lang="en-US" dirty="0"/>
          </a:p>
        </p:txBody>
      </p:sp>
    </p:spTree>
    <p:extLst>
      <p:ext uri="{BB962C8B-B14F-4D97-AF65-F5344CB8AC3E}">
        <p14:creationId xmlns:p14="http://schemas.microsoft.com/office/powerpoint/2010/main" val="2798779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9D21D778-B565-4D7E-94D7-64010A445B68}" type="datetimeFigureOut">
              <a:rPr lang="en-US" smtClean="0"/>
              <a:pPr eaLnBrk="1" latinLnBrk="0" hangingPunct="1"/>
              <a:t>7/6/20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1FF6-39B9-40F5-8B67-33C6354A3D4F}" type="slidenum">
              <a:rPr kumimoji="0" lang="en-US" smtClean="0"/>
              <a:pPr eaLnBrk="1" latinLnBrk="0" hangingPunct="1"/>
              <a:t>‹#›</a:t>
            </a:fld>
            <a:endParaRPr kumimoji="0" 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09211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9D21D778-B565-4D7E-94D7-64010A445B68}" type="datetimeFigureOut">
              <a:rPr lang="en-US" smtClean="0"/>
              <a:pPr eaLnBrk="1" latinLnBrk="0" hangingPunct="1"/>
              <a:t>7/6/20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1FF6-39B9-40F5-8B67-33C6354A3D4F}" type="slidenum">
              <a:rPr kumimoji="0" lang="en-US" smtClean="0"/>
              <a:pPr eaLnBrk="1" latinLnBrk="0" hangingPunct="1"/>
              <a:t>‹#›</a:t>
            </a:fld>
            <a:endParaRPr kumimoji="0" lang="en-US" dirty="0">
              <a:solidFill>
                <a:schemeClr val="accent3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060596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9D21D778-B565-4D7E-94D7-64010A445B68}" type="datetimeFigureOut">
              <a:rPr lang="en-US" smtClean="0"/>
              <a:pPr eaLnBrk="1" latinLnBrk="0" hangingPunct="1"/>
              <a:t>7/6/20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1FF6-39B9-40F5-8B67-33C6354A3D4F}" type="slidenum">
              <a:rPr kumimoji="0" lang="en-US" smtClean="0"/>
              <a:pPr eaLnBrk="1" latinLnBrk="0" hangingPunct="1"/>
              <a:t>‹#›</a:t>
            </a:fld>
            <a:endParaRPr kumimoji="0" lang="en-US" dirty="0"/>
          </a:p>
        </p:txBody>
      </p:sp>
    </p:spTree>
    <p:extLst>
      <p:ext uri="{BB962C8B-B14F-4D97-AF65-F5344CB8AC3E}">
        <p14:creationId xmlns:p14="http://schemas.microsoft.com/office/powerpoint/2010/main" val="23981587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algn="r" eaLnBrk="1" latinLnBrk="0" hangingPunct="1"/>
            <a:fld id="{9D21D778-B565-4D7E-94D7-64010A445B68}" type="datetimeFigureOut">
              <a:rPr lang="en-US" smtClean="0"/>
              <a:pPr algn="r" eaLnBrk="1" latinLnBrk="0" hangingPunct="1"/>
              <a:t>7/6/20</a:t>
            </a:fld>
            <a:endParaRPr lang="en-US" sz="1400" dirty="0">
              <a:solidFill>
                <a:srgbClr val="FFFFFF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algn="l" eaLnBrk="1" latinLnBrk="0" hangingPunct="1"/>
            <a:endParaRPr kumimoji="0" lang="en-US" dirty="0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algn="ctr" eaLnBrk="1" latinLnBrk="0" hangingPunct="1"/>
            <a:fld id="{2C6B1FF6-39B9-40F5-8B67-33C6354A3D4F}" type="slidenum">
              <a:rPr kumimoji="0" lang="en-US" smtClean="0"/>
              <a:pPr algn="ctr" eaLnBrk="1" latinLnBrk="0" hangingPunct="1"/>
              <a:t>‹#›</a:t>
            </a:fld>
            <a:endParaRPr kumimoji="0" lang="en-US" sz="1600" dirty="0">
              <a:solidFill>
                <a:schemeClr val="accent3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97299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Unit 5</a:t>
            </a:r>
          </a:p>
        </p:txBody>
      </p:sp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Quick Review </a:t>
            </a:r>
          </a:p>
          <a:p>
            <a:r>
              <a:rPr lang="en-US" dirty="0"/>
              <a:t>and </a:t>
            </a:r>
          </a:p>
          <a:p>
            <a:r>
              <a:rPr lang="en-US" dirty="0"/>
              <a:t>Ragtime to Present</a:t>
            </a:r>
          </a:p>
        </p:txBody>
      </p:sp>
    </p:spTree>
    <p:extLst>
      <p:ext uri="{BB962C8B-B14F-4D97-AF65-F5344CB8AC3E}">
        <p14:creationId xmlns:p14="http://schemas.microsoft.com/office/powerpoint/2010/main" val="290059888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670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533400"/>
            <a:ext cx="6096000" cy="1143000"/>
          </a:xfrm>
        </p:spPr>
        <p:txBody>
          <a:bodyPr/>
          <a:lstStyle/>
          <a:p>
            <a:pPr algn="ctr"/>
            <a:r>
              <a:rPr lang="en-US" sz="5400"/>
              <a:t>New Orleans Jazz</a:t>
            </a:r>
          </a:p>
        </p:txBody>
      </p:sp>
      <p:sp>
        <p:nvSpPr>
          <p:cNvPr id="4567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905000"/>
            <a:ext cx="8305800" cy="1600200"/>
          </a:xfrm>
        </p:spPr>
        <p:txBody>
          <a:bodyPr/>
          <a:lstStyle/>
          <a:p>
            <a:r>
              <a:rPr lang="en-US"/>
              <a:t>Also known as </a:t>
            </a:r>
            <a:r>
              <a:rPr lang="en-US" i="1"/>
              <a:t>Dixieland</a:t>
            </a:r>
          </a:p>
          <a:p>
            <a:pPr lvl="1"/>
            <a:r>
              <a:rPr lang="en-US"/>
              <a:t>Front line of horns supported by rhythm section</a:t>
            </a:r>
          </a:p>
        </p:txBody>
      </p:sp>
      <p:sp>
        <p:nvSpPr>
          <p:cNvPr id="456708" name="Rectangle 4"/>
          <p:cNvSpPr>
            <a:spLocks noChangeArrowheads="1"/>
          </p:cNvSpPr>
          <p:nvPr/>
        </p:nvSpPr>
        <p:spPr bwMode="auto">
          <a:xfrm>
            <a:off x="304800" y="3048000"/>
            <a:ext cx="4038600" cy="3352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742950" lvl="1" indent="-285750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Characteristics:</a:t>
            </a:r>
          </a:p>
          <a:p>
            <a:pPr marL="1143000" lvl="2" indent="-2286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 sz="2800" i="1"/>
              <a:t>Scat-singing</a:t>
            </a:r>
          </a:p>
          <a:p>
            <a:pPr marL="1143000" lvl="2" indent="-2286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 sz="2800"/>
              <a:t>Improvised arrangements</a:t>
            </a:r>
          </a:p>
          <a:p>
            <a:pPr marL="1143000" lvl="2" indent="-2286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 sz="2800"/>
              <a:t>Theme and variation form predominates</a:t>
            </a:r>
          </a:p>
        </p:txBody>
      </p:sp>
      <p:pic>
        <p:nvPicPr>
          <p:cNvPr id="456710" name="Picture 6" descr="Dixieland band"/>
          <p:cNvPicPr>
            <a:picLocks noChangeAspect="1" noChangeArrowheads="1"/>
          </p:cNvPicPr>
          <p:nvPr/>
        </p:nvPicPr>
        <p:blipFill>
          <a:blip r:embed="rId2">
            <a:lum bright="6000" contrast="12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6715" r="2744"/>
          <a:stretch>
            <a:fillRect/>
          </a:stretch>
        </p:blipFill>
        <p:spPr bwMode="auto">
          <a:xfrm>
            <a:off x="4038600" y="2980224"/>
            <a:ext cx="4800600" cy="352425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456711" name="Text Box 7"/>
          <p:cNvSpPr txBox="1">
            <a:spLocks noChangeArrowheads="1"/>
          </p:cNvSpPr>
          <p:nvPr/>
        </p:nvSpPr>
        <p:spPr bwMode="auto">
          <a:xfrm>
            <a:off x="5638800" y="6308725"/>
            <a:ext cx="137160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1800" b="1" dirty="0"/>
              <a:t>Louis Armstrong</a:t>
            </a:r>
          </a:p>
        </p:txBody>
      </p:sp>
      <p:sp>
        <p:nvSpPr>
          <p:cNvPr id="456712" name="Text Box 8"/>
          <p:cNvSpPr txBox="1">
            <a:spLocks noChangeArrowheads="1"/>
          </p:cNvSpPr>
          <p:nvPr/>
        </p:nvSpPr>
        <p:spPr bwMode="auto">
          <a:xfrm>
            <a:off x="7924800" y="2467187"/>
            <a:ext cx="106680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1800" b="1" dirty="0"/>
              <a:t>Lillian Hardin</a:t>
            </a:r>
          </a:p>
        </p:txBody>
      </p:sp>
    </p:spTree>
    <p:extLst>
      <p:ext uri="{BB962C8B-B14F-4D97-AF65-F5344CB8AC3E}">
        <p14:creationId xmlns:p14="http://schemas.microsoft.com/office/powerpoint/2010/main" val="38426346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67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5670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5670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5670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45670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2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67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" dur="500"/>
                                        <p:tgtEl>
                                          <p:spTgt spid="4567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 nodeType="afterGroup">
                            <p:stCondLst>
                              <p:cond delay="2500"/>
                            </p:stCondLst>
                            <p:childTnLst>
                              <p:par>
                                <p:cTn id="16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67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" dur="500"/>
                                        <p:tgtEl>
                                          <p:spTgt spid="4567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20" presetID="23" presetClass="entr" presetSubtype="16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67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567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4567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 nodeType="afterGroup">
                            <p:stCondLst>
                              <p:cond delay="5500"/>
                            </p:stCondLst>
                            <p:childTnLst>
                              <p:par>
                                <p:cTn id="25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670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45670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 nodeType="afterGroup">
                            <p:stCondLst>
                              <p:cond delay="8000"/>
                            </p:stCondLst>
                            <p:childTnLst>
                              <p:par>
                                <p:cTn id="29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670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500"/>
                                        <p:tgtEl>
                                          <p:spTgt spid="45670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 nodeType="afterGroup">
                            <p:stCondLst>
                              <p:cond delay="10500"/>
                            </p:stCondLst>
                            <p:childTnLst>
                              <p:par>
                                <p:cTn id="33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670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5" dur="500"/>
                                        <p:tgtEl>
                                          <p:spTgt spid="45670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 nodeType="afterGroup">
                            <p:stCondLst>
                              <p:cond delay="13000"/>
                            </p:stCondLst>
                            <p:childTnLst>
                              <p:par>
                                <p:cTn id="37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670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45670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 nodeType="clickPar">
                      <p:stCondLst>
                        <p:cond delay="indefinite"/>
                      </p:stCondLst>
                      <p:childTnLst>
                        <p:par>
                          <p:cTn id="4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2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67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4567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4567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47" presetID="2" presetClass="entr" presetSubtype="1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67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4567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4567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56706" grpId="0" autoUpdateAnimBg="0"/>
      <p:bldP spid="456707" grpId="0" build="p" bldLvl="4" autoUpdateAnimBg="0" advAuto="1000"/>
      <p:bldP spid="456708" grpId="0" build="p" bldLvl="4" autoUpdateAnimBg="0" advAuto="2000"/>
      <p:bldP spid="456711" grpId="0" autoUpdateAnimBg="0"/>
      <p:bldP spid="456712" grpId="0" autoUpdateAnimBg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7426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533400"/>
            <a:ext cx="3276600" cy="1143000"/>
          </a:xfrm>
        </p:spPr>
        <p:txBody>
          <a:bodyPr/>
          <a:lstStyle/>
          <a:p>
            <a:pPr algn="ctr"/>
            <a:r>
              <a:rPr lang="en-US" sz="5400"/>
              <a:t>Listening</a:t>
            </a:r>
          </a:p>
        </p:txBody>
      </p:sp>
      <p:sp>
        <p:nvSpPr>
          <p:cNvPr id="4874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209800"/>
            <a:ext cx="7772400" cy="44196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i="1" dirty="0"/>
              <a:t>Hotter than That</a:t>
            </a:r>
            <a:r>
              <a:rPr lang="en-US" dirty="0"/>
              <a:t> (1927)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dirty="0"/>
              <a:t>	by Lillian Hardin Armstrong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dirty="0"/>
              <a:t>	Performed by Louis Armstrong and His Hot House Five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dirty="0"/>
              <a:t>	</a:t>
            </a:r>
            <a:endParaRPr lang="en-US" sz="1400" dirty="0"/>
          </a:p>
          <a:p>
            <a:pPr>
              <a:lnSpc>
                <a:spcPct val="90000"/>
              </a:lnSpc>
              <a:buFontTx/>
              <a:buNone/>
            </a:pPr>
            <a:r>
              <a:rPr lang="en-US" dirty="0"/>
              <a:t>Note:  Interplay of front line instruments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dirty="0"/>
              <a:t>		  Call and response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dirty="0"/>
              <a:t>		  Scat singing</a:t>
            </a:r>
          </a:p>
        </p:txBody>
      </p:sp>
    </p:spTree>
    <p:extLst>
      <p:ext uri="{BB962C8B-B14F-4D97-AF65-F5344CB8AC3E}">
        <p14:creationId xmlns:p14="http://schemas.microsoft.com/office/powerpoint/2010/main" val="200709480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74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874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874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874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4874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2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74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" dur="500"/>
                                        <p:tgtEl>
                                          <p:spTgt spid="4874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 nodeType="afterGroup">
                            <p:stCondLst>
                              <p:cond delay="2500"/>
                            </p:stCondLst>
                            <p:childTnLst>
                              <p:par>
                                <p:cTn id="16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742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" dur="500"/>
                                        <p:tgtEl>
                                          <p:spTgt spid="48742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20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74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4874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 nodeType="afterGroup">
                            <p:stCondLst>
                              <p:cond delay="5500"/>
                            </p:stCondLst>
                            <p:childTnLst>
                              <p:par>
                                <p:cTn id="24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742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500"/>
                                        <p:tgtEl>
                                          <p:spTgt spid="48742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 nodeType="afterGroup">
                            <p:stCondLst>
                              <p:cond delay="7000"/>
                            </p:stCondLst>
                            <p:childTnLst>
                              <p:par>
                                <p:cTn id="28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742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0" dur="500"/>
                                        <p:tgtEl>
                                          <p:spTgt spid="48742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 nodeType="afterGroup">
                            <p:stCondLst>
                              <p:cond delay="8500"/>
                            </p:stCondLst>
                            <p:childTnLst>
                              <p:par>
                                <p:cTn id="32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742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4" dur="500"/>
                                        <p:tgtEl>
                                          <p:spTgt spid="48742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 nodeType="afterGroup">
                            <p:stCondLst>
                              <p:cond delay="10000"/>
                            </p:stCondLst>
                            <p:childTnLst>
                              <p:par>
                                <p:cTn id="36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742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8" dur="500"/>
                                        <p:tgtEl>
                                          <p:spTgt spid="48742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87426" grpId="0" autoUpdateAnimBg="0"/>
      <p:bldP spid="487427" grpId="0" build="p" bldLvl="4" autoUpdateAnimBg="0" advAuto="100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7970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533400"/>
            <a:ext cx="3505200" cy="1143000"/>
          </a:xfrm>
        </p:spPr>
        <p:txBody>
          <a:bodyPr/>
          <a:lstStyle/>
          <a:p>
            <a:pPr algn="ctr"/>
            <a:r>
              <a:rPr lang="en-US" sz="5400"/>
              <a:t>Swing Jazz</a:t>
            </a:r>
          </a:p>
        </p:txBody>
      </p:sp>
      <p:sp>
        <p:nvSpPr>
          <p:cNvPr id="4679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905000"/>
            <a:ext cx="7772400" cy="2286000"/>
          </a:xfrm>
        </p:spPr>
        <p:txBody>
          <a:bodyPr/>
          <a:lstStyle/>
          <a:p>
            <a:r>
              <a:rPr lang="en-US" sz="2800"/>
              <a:t>Popular 1935-45 (</a:t>
            </a:r>
            <a:r>
              <a:rPr lang="en-US" sz="2800" i="1"/>
              <a:t>Swing era</a:t>
            </a:r>
            <a:r>
              <a:rPr lang="en-US" sz="2800"/>
              <a:t>)</a:t>
            </a:r>
          </a:p>
          <a:p>
            <a:pPr lvl="1"/>
            <a:r>
              <a:rPr lang="en-US" sz="2400"/>
              <a:t>Written music</a:t>
            </a:r>
          </a:p>
          <a:p>
            <a:pPr lvl="1"/>
            <a:r>
              <a:rPr lang="en-US" sz="2400"/>
              <a:t>Primarily for dancing</a:t>
            </a:r>
          </a:p>
          <a:p>
            <a:pPr lvl="2"/>
            <a:r>
              <a:rPr lang="en-US" sz="2000"/>
              <a:t>The popular music of the time</a:t>
            </a:r>
          </a:p>
          <a:p>
            <a:pPr lvl="1"/>
            <a:r>
              <a:rPr lang="en-US" sz="2400"/>
              <a:t>The music of WWII</a:t>
            </a:r>
          </a:p>
        </p:txBody>
      </p:sp>
      <p:sp>
        <p:nvSpPr>
          <p:cNvPr id="467973" name="Rectangle 5"/>
          <p:cNvSpPr>
            <a:spLocks noChangeArrowheads="1"/>
          </p:cNvSpPr>
          <p:nvPr/>
        </p:nvSpPr>
        <p:spPr bwMode="auto">
          <a:xfrm>
            <a:off x="533400" y="4038600"/>
            <a:ext cx="6705600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342900" indent="-3429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 sz="2800"/>
              <a:t>Large bands (usually 15-20 players)</a:t>
            </a:r>
          </a:p>
        </p:txBody>
      </p:sp>
      <p:sp>
        <p:nvSpPr>
          <p:cNvPr id="467974" name="Rectangle 6"/>
          <p:cNvSpPr>
            <a:spLocks noChangeArrowheads="1"/>
          </p:cNvSpPr>
          <p:nvPr/>
        </p:nvSpPr>
        <p:spPr bwMode="auto">
          <a:xfrm>
            <a:off x="533400" y="4572000"/>
            <a:ext cx="32004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742950" lvl="1" indent="-285750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/>
              <a:t>Saxophones</a:t>
            </a:r>
          </a:p>
        </p:txBody>
      </p:sp>
      <p:grpSp>
        <p:nvGrpSpPr>
          <p:cNvPr id="467976" name="Group 8"/>
          <p:cNvGrpSpPr>
            <a:grpSpLocks/>
          </p:cNvGrpSpPr>
          <p:nvPr/>
        </p:nvGrpSpPr>
        <p:grpSpPr bwMode="auto">
          <a:xfrm>
            <a:off x="3657600" y="4267200"/>
            <a:ext cx="5410200" cy="2514600"/>
            <a:chOff x="2304" y="2688"/>
            <a:chExt cx="3408" cy="1584"/>
          </a:xfrm>
        </p:grpSpPr>
        <p:pic>
          <p:nvPicPr>
            <p:cNvPr id="467972" name="Picture 4" descr="Ellington Band"/>
            <p:cNvPicPr>
              <a:picLocks noChangeAspect="1" noChangeArrowheads="1"/>
            </p:cNvPicPr>
            <p:nvPr/>
          </p:nvPicPr>
          <p:blipFill>
            <a:blip r:embed="rId2">
              <a:lum contrast="12000"/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t="2652"/>
            <a:stretch>
              <a:fillRect/>
            </a:stretch>
          </p:blipFill>
          <p:spPr bwMode="auto">
            <a:xfrm>
              <a:off x="2304" y="2907"/>
              <a:ext cx="3360" cy="1365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</p:pic>
        <p:sp>
          <p:nvSpPr>
            <p:cNvPr id="467975" name="Text Box 7"/>
            <p:cNvSpPr txBox="1">
              <a:spLocks noChangeArrowheads="1"/>
            </p:cNvSpPr>
            <p:nvPr/>
          </p:nvSpPr>
          <p:spPr bwMode="auto">
            <a:xfrm>
              <a:off x="4128" y="2688"/>
              <a:ext cx="1584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 xmlns="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xmlns="" w="12700">
                  <a:solidFill>
                    <a:schemeClr val="tx1"/>
                  </a:solidFill>
                  <a:miter lim="800000"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algn="r">
                <a:spcBef>
                  <a:spcPct val="50000"/>
                </a:spcBef>
              </a:pPr>
              <a:r>
                <a:rPr lang="en-US" sz="2000"/>
                <a:t>Duke Ellington Band</a:t>
              </a:r>
            </a:p>
          </p:txBody>
        </p:sp>
      </p:grpSp>
      <p:sp>
        <p:nvSpPr>
          <p:cNvPr id="467977" name="Rectangle 9"/>
          <p:cNvSpPr>
            <a:spLocks noChangeArrowheads="1"/>
          </p:cNvSpPr>
          <p:nvPr/>
        </p:nvSpPr>
        <p:spPr bwMode="auto">
          <a:xfrm>
            <a:off x="533400" y="4953000"/>
            <a:ext cx="3200400" cy="1676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742950" lvl="1" indent="-285750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/>
              <a:t>Brass</a:t>
            </a:r>
          </a:p>
          <a:p>
            <a:pPr marL="1143000" lvl="2" indent="-2286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 sz="2000"/>
              <a:t>Trumpet</a:t>
            </a:r>
          </a:p>
          <a:p>
            <a:pPr marL="1143000" lvl="2" indent="-2286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 sz="2000"/>
              <a:t>Trombone</a:t>
            </a:r>
          </a:p>
          <a:p>
            <a:pPr marL="742950" lvl="1" indent="-285750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/>
              <a:t>Rhythm Section</a:t>
            </a:r>
          </a:p>
        </p:txBody>
      </p:sp>
    </p:spTree>
    <p:extLst>
      <p:ext uri="{BB962C8B-B14F-4D97-AF65-F5344CB8AC3E}">
        <p14:creationId xmlns:p14="http://schemas.microsoft.com/office/powerpoint/2010/main" val="10272668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79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6797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6797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6797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46797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2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79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" dur="500"/>
                                        <p:tgtEl>
                                          <p:spTgt spid="4679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 nodeType="afterGroup">
                            <p:stCondLst>
                              <p:cond delay="2500"/>
                            </p:stCondLst>
                            <p:childTnLst>
                              <p:par>
                                <p:cTn id="16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79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" dur="500"/>
                                        <p:tgtEl>
                                          <p:spTgt spid="4679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20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79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4679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 nodeType="afterGroup">
                            <p:stCondLst>
                              <p:cond delay="5500"/>
                            </p:stCondLst>
                            <p:childTnLst>
                              <p:par>
                                <p:cTn id="24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79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500"/>
                                        <p:tgtEl>
                                          <p:spTgt spid="4679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 nodeType="afterGroup">
                            <p:stCondLst>
                              <p:cond delay="7000"/>
                            </p:stCondLst>
                            <p:childTnLst>
                              <p:par>
                                <p:cTn id="28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79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0" dur="500"/>
                                        <p:tgtEl>
                                          <p:spTgt spid="4679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79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5" dur="500"/>
                                        <p:tgtEl>
                                          <p:spTgt spid="4679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37" presetID="23" presetClass="entr" presetSubtype="16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79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46797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46797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42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797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4" dur="500"/>
                                        <p:tgtEl>
                                          <p:spTgt spid="46797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 nodeType="afterGroup">
                            <p:stCondLst>
                              <p:cond delay="4500"/>
                            </p:stCondLst>
                            <p:childTnLst>
                              <p:par>
                                <p:cTn id="46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797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8" dur="500"/>
                                        <p:tgtEl>
                                          <p:spTgt spid="46797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 nodeType="afterGroup">
                            <p:stCondLst>
                              <p:cond delay="6000"/>
                            </p:stCondLst>
                            <p:childTnLst>
                              <p:par>
                                <p:cTn id="50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797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500"/>
                                        <p:tgtEl>
                                          <p:spTgt spid="46797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3" fill="hold" nodeType="afterGroup">
                            <p:stCondLst>
                              <p:cond delay="7500"/>
                            </p:stCondLst>
                            <p:childTnLst>
                              <p:par>
                                <p:cTn id="54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797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6" dur="500"/>
                                        <p:tgtEl>
                                          <p:spTgt spid="46797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7" fill="hold" nodeType="afterGroup">
                            <p:stCondLst>
                              <p:cond delay="9000"/>
                            </p:stCondLst>
                            <p:childTnLst>
                              <p:par>
                                <p:cTn id="58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797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0" dur="500"/>
                                        <p:tgtEl>
                                          <p:spTgt spid="46797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67970" grpId="0" autoUpdateAnimBg="0"/>
      <p:bldP spid="467971" grpId="0" build="p" bldLvl="4" autoUpdateAnimBg="0" advAuto="1000"/>
      <p:bldP spid="467973" grpId="0" autoUpdateAnimBg="0"/>
      <p:bldP spid="467974" grpId="0" build="p" bldLvl="3" autoUpdateAnimBg="0" advAuto="2000"/>
      <p:bldP spid="467977" grpId="0" build="p" bldLvl="3" autoUpdateAnimBg="0" advAuto="100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8450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533400"/>
            <a:ext cx="3276600" cy="1143000"/>
          </a:xfrm>
        </p:spPr>
        <p:txBody>
          <a:bodyPr/>
          <a:lstStyle/>
          <a:p>
            <a:pPr algn="ctr"/>
            <a:r>
              <a:rPr lang="en-US" sz="5400"/>
              <a:t>Listening</a:t>
            </a:r>
          </a:p>
        </p:txBody>
      </p:sp>
      <p:sp>
        <p:nvSpPr>
          <p:cNvPr id="4884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209800"/>
            <a:ext cx="7772400" cy="4419600"/>
          </a:xfrm>
        </p:spPr>
        <p:txBody>
          <a:bodyPr/>
          <a:lstStyle/>
          <a:p>
            <a:pPr>
              <a:buFontTx/>
              <a:buNone/>
            </a:pPr>
            <a:r>
              <a:rPr lang="en-US" sz="3600" i="1" dirty="0"/>
              <a:t>Take the A Train</a:t>
            </a:r>
            <a:r>
              <a:rPr lang="en-US" dirty="0"/>
              <a:t> (1941) by Billy </a:t>
            </a:r>
            <a:r>
              <a:rPr lang="en-US" dirty="0" err="1"/>
              <a:t>Strayhorn</a:t>
            </a:r>
            <a:endParaRPr lang="en-US" dirty="0"/>
          </a:p>
          <a:p>
            <a:pPr>
              <a:buFontTx/>
              <a:buNone/>
            </a:pPr>
            <a:r>
              <a:rPr lang="en-US" sz="2800" dirty="0"/>
              <a:t>	Performed by Duke Ellington</a:t>
            </a:r>
            <a:r>
              <a:rPr lang="ja-JP" altLang="en-US" sz="2800" dirty="0">
                <a:latin typeface="Arial"/>
              </a:rPr>
              <a:t>’</a:t>
            </a:r>
            <a:r>
              <a:rPr lang="en-US" sz="2800" dirty="0"/>
              <a:t>s Orchestra</a:t>
            </a:r>
          </a:p>
          <a:p>
            <a:pPr>
              <a:buFontTx/>
              <a:buNone/>
            </a:pPr>
            <a:r>
              <a:rPr lang="en-US" sz="2800" dirty="0"/>
              <a:t>	</a:t>
            </a:r>
            <a:endParaRPr lang="en-US" sz="1600" dirty="0"/>
          </a:p>
          <a:p>
            <a:pPr>
              <a:buFontTx/>
              <a:buNone/>
            </a:pPr>
            <a:r>
              <a:rPr lang="en-US" dirty="0"/>
              <a:t>Note:  32-bar format</a:t>
            </a:r>
          </a:p>
          <a:p>
            <a:pPr>
              <a:buFontTx/>
              <a:buNone/>
            </a:pPr>
            <a:r>
              <a:rPr lang="en-US" dirty="0"/>
              <a:t>			A A B A</a:t>
            </a:r>
          </a:p>
          <a:p>
            <a:pPr>
              <a:buFontTx/>
              <a:buNone/>
            </a:pPr>
            <a:r>
              <a:rPr lang="en-US" dirty="0"/>
              <a:t>			Surrounded by intro and coda</a:t>
            </a:r>
          </a:p>
          <a:p>
            <a:pPr>
              <a:buFontTx/>
              <a:buNone/>
            </a:pPr>
            <a:r>
              <a:rPr lang="en-US" dirty="0"/>
              <a:t>		  </a:t>
            </a:r>
            <a:r>
              <a:rPr lang="ja-JP" altLang="en-US" dirty="0">
                <a:latin typeface="Arial"/>
              </a:rPr>
              <a:t>“</a:t>
            </a:r>
            <a:r>
              <a:rPr lang="en-US" dirty="0"/>
              <a:t>Riff</a:t>
            </a:r>
            <a:r>
              <a:rPr lang="ja-JP" altLang="en-US" dirty="0">
                <a:latin typeface="Arial"/>
              </a:rPr>
              <a:t>”</a:t>
            </a:r>
            <a:r>
              <a:rPr lang="en-US" dirty="0"/>
              <a:t> backgrounds</a:t>
            </a:r>
          </a:p>
        </p:txBody>
      </p:sp>
    </p:spTree>
    <p:extLst>
      <p:ext uri="{BB962C8B-B14F-4D97-AF65-F5344CB8AC3E}">
        <p14:creationId xmlns:p14="http://schemas.microsoft.com/office/powerpoint/2010/main" val="6341625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84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8845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8845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884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4884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2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84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" dur="500"/>
                                        <p:tgtEl>
                                          <p:spTgt spid="4884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 nodeType="afterGroup">
                            <p:stCondLst>
                              <p:cond delay="2500"/>
                            </p:stCondLst>
                            <p:childTnLst>
                              <p:par>
                                <p:cTn id="16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84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" dur="500"/>
                                        <p:tgtEl>
                                          <p:spTgt spid="4884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20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845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48845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 nodeType="afterGroup">
                            <p:stCondLst>
                              <p:cond delay="5500"/>
                            </p:stCondLst>
                            <p:childTnLst>
                              <p:par>
                                <p:cTn id="24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845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500"/>
                                        <p:tgtEl>
                                          <p:spTgt spid="48845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 nodeType="afterGroup">
                            <p:stCondLst>
                              <p:cond delay="7000"/>
                            </p:stCondLst>
                            <p:childTnLst>
                              <p:par>
                                <p:cTn id="28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845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0" dur="500"/>
                                        <p:tgtEl>
                                          <p:spTgt spid="48845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 nodeType="afterGroup">
                            <p:stCondLst>
                              <p:cond delay="8500"/>
                            </p:stCondLst>
                            <p:childTnLst>
                              <p:par>
                                <p:cTn id="32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845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4" dur="500"/>
                                        <p:tgtEl>
                                          <p:spTgt spid="48845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 nodeType="afterGroup">
                            <p:stCondLst>
                              <p:cond delay="10000"/>
                            </p:stCondLst>
                            <p:childTnLst>
                              <p:par>
                                <p:cTn id="36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845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8" dur="500"/>
                                        <p:tgtEl>
                                          <p:spTgt spid="48845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88450" grpId="0" autoUpdateAnimBg="0"/>
      <p:bldP spid="488451" grpId="0" build="p" bldLvl="4" autoUpdateAnimBg="0" advAuto="100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7730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533400"/>
            <a:ext cx="3657600" cy="1143000"/>
          </a:xfrm>
        </p:spPr>
        <p:txBody>
          <a:bodyPr/>
          <a:lstStyle/>
          <a:p>
            <a:pPr algn="ctr"/>
            <a:r>
              <a:rPr lang="en-US" sz="5400"/>
              <a:t>Bebop Jazz</a:t>
            </a:r>
          </a:p>
        </p:txBody>
      </p:sp>
      <p:sp>
        <p:nvSpPr>
          <p:cNvPr id="4577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057400"/>
            <a:ext cx="7772400" cy="762000"/>
          </a:xfrm>
        </p:spPr>
        <p:txBody>
          <a:bodyPr/>
          <a:lstStyle/>
          <a:p>
            <a:r>
              <a:rPr lang="en-US"/>
              <a:t>1940</a:t>
            </a:r>
            <a:r>
              <a:rPr lang="ja-JP" altLang="en-US">
                <a:latin typeface="Arial"/>
              </a:rPr>
              <a:t>’</a:t>
            </a:r>
            <a:r>
              <a:rPr lang="en-US"/>
              <a:t>s and early 1950</a:t>
            </a:r>
            <a:r>
              <a:rPr lang="ja-JP" altLang="en-US">
                <a:latin typeface="Arial"/>
              </a:rPr>
              <a:t>’</a:t>
            </a:r>
            <a:r>
              <a:rPr lang="en-US"/>
              <a:t>s</a:t>
            </a:r>
          </a:p>
        </p:txBody>
      </p:sp>
      <p:sp>
        <p:nvSpPr>
          <p:cNvPr id="457732" name="Rectangle 4"/>
          <p:cNvSpPr>
            <a:spLocks noChangeArrowheads="1"/>
          </p:cNvSpPr>
          <p:nvPr/>
        </p:nvSpPr>
        <p:spPr bwMode="auto">
          <a:xfrm>
            <a:off x="685800" y="2743200"/>
            <a:ext cx="8229600" cy="3657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342900" indent="-3429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 sz="3200"/>
              <a:t>Meant for listening—not dancing</a:t>
            </a:r>
          </a:p>
          <a:p>
            <a:pPr marL="742950" lvl="1" indent="-285750">
              <a:lnSpc>
                <a:spcPct val="90000"/>
              </a:lnSpc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Frequently ultra-fast tempo and flying notes</a:t>
            </a:r>
          </a:p>
          <a:p>
            <a:pPr marL="742950" lvl="1" indent="-285750">
              <a:lnSpc>
                <a:spcPct val="90000"/>
              </a:lnSpc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Relied heavily upon extended improvisation</a:t>
            </a:r>
          </a:p>
          <a:p>
            <a:pPr marL="342900" indent="-3429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endParaRPr lang="en-US" sz="1200"/>
          </a:p>
          <a:p>
            <a:pPr marL="342900" indent="-3429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 sz="3200"/>
              <a:t>Ornate, fast, complicated</a:t>
            </a:r>
          </a:p>
          <a:p>
            <a:pPr marL="742950" lvl="1" indent="-285750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Inaccessible to most listeners</a:t>
            </a:r>
          </a:p>
          <a:p>
            <a:pPr marL="342900" indent="-3429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endParaRPr lang="en-US" sz="1200"/>
          </a:p>
          <a:p>
            <a:pPr marL="342900" indent="-3429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 sz="3200"/>
              <a:t>Caused jazz to fall out of general acceptance</a:t>
            </a:r>
          </a:p>
        </p:txBody>
      </p:sp>
    </p:spTree>
    <p:extLst>
      <p:ext uri="{BB962C8B-B14F-4D97-AF65-F5344CB8AC3E}">
        <p14:creationId xmlns:p14="http://schemas.microsoft.com/office/powerpoint/2010/main" val="34929354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77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5773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5773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577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4577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2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77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" dur="500"/>
                                        <p:tgtEl>
                                          <p:spTgt spid="4577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 nodeType="afterGroup">
                            <p:stCondLst>
                              <p:cond delay="2500"/>
                            </p:stCondLst>
                            <p:childTnLst>
                              <p:par>
                                <p:cTn id="16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77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" dur="500"/>
                                        <p:tgtEl>
                                          <p:spTgt spid="4577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 nodeType="afterGroup">
                            <p:stCondLst>
                              <p:cond delay="5000"/>
                            </p:stCondLst>
                            <p:childTnLst>
                              <p:par>
                                <p:cTn id="20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773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45773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 nodeType="afterGroup">
                            <p:stCondLst>
                              <p:cond delay="7500"/>
                            </p:stCondLst>
                            <p:childTnLst>
                              <p:par>
                                <p:cTn id="24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773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500"/>
                                        <p:tgtEl>
                                          <p:spTgt spid="45773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 nodeType="afterGroup">
                            <p:stCondLst>
                              <p:cond delay="10000"/>
                            </p:stCondLst>
                            <p:childTnLst>
                              <p:par>
                                <p:cTn id="28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773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0" dur="500"/>
                                        <p:tgtEl>
                                          <p:spTgt spid="45773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 nodeType="afterGroup">
                            <p:stCondLst>
                              <p:cond delay="12500"/>
                            </p:stCondLst>
                            <p:childTnLst>
                              <p:par>
                                <p:cTn id="32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773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4" dur="500"/>
                                        <p:tgtEl>
                                          <p:spTgt spid="45773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 nodeType="afterGroup">
                            <p:stCondLst>
                              <p:cond delay="15000"/>
                            </p:stCondLst>
                            <p:childTnLst>
                              <p:par>
                                <p:cTn id="36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773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8" dur="500"/>
                                        <p:tgtEl>
                                          <p:spTgt spid="45773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57730" grpId="0" autoUpdateAnimBg="0"/>
      <p:bldP spid="457731" grpId="0" build="p" bldLvl="4" autoUpdateAnimBg="0" advAuto="1000"/>
      <p:bldP spid="457732" grpId="0" build="p" bldLvl="4" autoUpdateAnimBg="0" advAuto="200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9474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533400"/>
            <a:ext cx="3276600" cy="1143000"/>
          </a:xfrm>
        </p:spPr>
        <p:txBody>
          <a:bodyPr/>
          <a:lstStyle/>
          <a:p>
            <a:pPr algn="ctr"/>
            <a:r>
              <a:rPr lang="en-US" sz="5400"/>
              <a:t>Listening</a:t>
            </a:r>
          </a:p>
        </p:txBody>
      </p:sp>
      <p:sp>
        <p:nvSpPr>
          <p:cNvPr id="4894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057400"/>
            <a:ext cx="8229600" cy="44958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3600" i="1" dirty="0" err="1"/>
              <a:t>Bloomdido</a:t>
            </a:r>
            <a:r>
              <a:rPr lang="en-US" dirty="0"/>
              <a:t> (1950)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dirty="0"/>
              <a:t>	Performed by Charlie Parker, Dizzy Gillespie, Curly Russell, </a:t>
            </a:r>
            <a:r>
              <a:rPr lang="en-US" sz="2800" dirty="0" err="1"/>
              <a:t>Thelonious</a:t>
            </a:r>
            <a:r>
              <a:rPr lang="en-US" sz="2800" dirty="0"/>
              <a:t> Monk, and Buddy Rich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dirty="0"/>
              <a:t>	</a:t>
            </a:r>
            <a:endParaRPr lang="en-US" sz="1800" dirty="0"/>
          </a:p>
          <a:p>
            <a:pPr>
              <a:lnSpc>
                <a:spcPct val="90000"/>
              </a:lnSpc>
              <a:buFontTx/>
              <a:buNone/>
            </a:pPr>
            <a:r>
              <a:rPr lang="en-US" dirty="0"/>
              <a:t>Note:  This song based upon 12-bar blues format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dirty="0"/>
              <a:t>		  Fast tempo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dirty="0"/>
              <a:t>		  Lots of notes</a:t>
            </a:r>
          </a:p>
        </p:txBody>
      </p:sp>
    </p:spTree>
    <p:extLst>
      <p:ext uri="{BB962C8B-B14F-4D97-AF65-F5344CB8AC3E}">
        <p14:creationId xmlns:p14="http://schemas.microsoft.com/office/powerpoint/2010/main" val="14986697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94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8947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8947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894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4894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2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94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" dur="500"/>
                                        <p:tgtEl>
                                          <p:spTgt spid="4894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 nodeType="afterGroup">
                            <p:stCondLst>
                              <p:cond delay="2500"/>
                            </p:stCondLst>
                            <p:childTnLst>
                              <p:par>
                                <p:cTn id="16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94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" dur="500"/>
                                        <p:tgtEl>
                                          <p:spTgt spid="4894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20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94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4894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 nodeType="afterGroup">
                            <p:stCondLst>
                              <p:cond delay="5500"/>
                            </p:stCondLst>
                            <p:childTnLst>
                              <p:par>
                                <p:cTn id="24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94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500"/>
                                        <p:tgtEl>
                                          <p:spTgt spid="4894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 nodeType="afterGroup">
                            <p:stCondLst>
                              <p:cond delay="7000"/>
                            </p:stCondLst>
                            <p:childTnLst>
                              <p:par>
                                <p:cTn id="28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947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0" dur="500"/>
                                        <p:tgtEl>
                                          <p:spTgt spid="48947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 nodeType="afterGroup">
                            <p:stCondLst>
                              <p:cond delay="8500"/>
                            </p:stCondLst>
                            <p:childTnLst>
                              <p:par>
                                <p:cTn id="32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947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4" dur="500"/>
                                        <p:tgtEl>
                                          <p:spTgt spid="48947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89474" grpId="0" autoUpdateAnimBg="0"/>
      <p:bldP spid="489475" grpId="0" build="p" bldLvl="4" autoUpdateAnimBg="0" advAuto="100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8994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533400"/>
            <a:ext cx="7086600" cy="1143000"/>
          </a:xfrm>
        </p:spPr>
        <p:txBody>
          <a:bodyPr/>
          <a:lstStyle/>
          <a:p>
            <a:pPr algn="ctr"/>
            <a:r>
              <a:rPr lang="en-US" sz="5400"/>
              <a:t>Cool Jazz and Free Jazz</a:t>
            </a:r>
          </a:p>
        </p:txBody>
      </p:sp>
      <p:sp>
        <p:nvSpPr>
          <p:cNvPr id="4689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05000"/>
            <a:ext cx="7772400" cy="2133600"/>
          </a:xfrm>
        </p:spPr>
        <p:txBody>
          <a:bodyPr/>
          <a:lstStyle/>
          <a:p>
            <a:r>
              <a:rPr lang="en-US"/>
              <a:t>Cool Jazz</a:t>
            </a:r>
          </a:p>
          <a:p>
            <a:pPr lvl="1"/>
            <a:r>
              <a:rPr lang="en-US"/>
              <a:t>1950</a:t>
            </a:r>
            <a:r>
              <a:rPr lang="ja-JP" altLang="en-US">
                <a:latin typeface="Arial"/>
              </a:rPr>
              <a:t>’</a:t>
            </a:r>
            <a:r>
              <a:rPr lang="en-US"/>
              <a:t>s</a:t>
            </a:r>
          </a:p>
          <a:p>
            <a:pPr lvl="1"/>
            <a:r>
              <a:rPr lang="en-US"/>
              <a:t>More calm and relaxed than Bebop</a:t>
            </a:r>
          </a:p>
          <a:p>
            <a:pPr lvl="1"/>
            <a:r>
              <a:rPr lang="en-US"/>
              <a:t>Relied more upon arrangements</a:t>
            </a:r>
          </a:p>
        </p:txBody>
      </p:sp>
      <p:sp>
        <p:nvSpPr>
          <p:cNvPr id="468996" name="Rectangle 4"/>
          <p:cNvSpPr>
            <a:spLocks noChangeArrowheads="1"/>
          </p:cNvSpPr>
          <p:nvPr/>
        </p:nvSpPr>
        <p:spPr bwMode="auto">
          <a:xfrm>
            <a:off x="685800" y="4114800"/>
            <a:ext cx="777240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342900" indent="-342900">
              <a:lnSpc>
                <a:spcPct val="90000"/>
              </a:lnSpc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 sz="3200"/>
              <a:t>Free Jazz</a:t>
            </a:r>
          </a:p>
        </p:txBody>
      </p:sp>
      <p:sp>
        <p:nvSpPr>
          <p:cNvPr id="468997" name="Rectangle 5"/>
          <p:cNvSpPr>
            <a:spLocks noChangeArrowheads="1"/>
          </p:cNvSpPr>
          <p:nvPr/>
        </p:nvSpPr>
        <p:spPr bwMode="auto">
          <a:xfrm>
            <a:off x="685800" y="4648200"/>
            <a:ext cx="7772400" cy="1981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742950" lvl="1" indent="-285750">
              <a:lnSpc>
                <a:spcPct val="90000"/>
              </a:lnSpc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1960</a:t>
            </a:r>
            <a:r>
              <a:rPr lang="ja-JP" altLang="en-US" sz="2800">
                <a:latin typeface="Arial"/>
              </a:rPr>
              <a:t>’</a:t>
            </a:r>
            <a:r>
              <a:rPr lang="en-US" sz="2800"/>
              <a:t>s</a:t>
            </a:r>
          </a:p>
          <a:p>
            <a:pPr marL="742950" lvl="1" indent="-285750">
              <a:lnSpc>
                <a:spcPct val="90000"/>
              </a:lnSpc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Similar to Chance Music</a:t>
            </a:r>
          </a:p>
          <a:p>
            <a:pPr marL="742950" lvl="1" indent="-285750">
              <a:lnSpc>
                <a:spcPct val="90000"/>
              </a:lnSpc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Solos sections of indeterminate length</a:t>
            </a:r>
          </a:p>
          <a:p>
            <a:pPr marL="742950" lvl="1" indent="-285750">
              <a:lnSpc>
                <a:spcPct val="90000"/>
              </a:lnSpc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Free improvisation by multiple players at once</a:t>
            </a:r>
          </a:p>
        </p:txBody>
      </p:sp>
    </p:spTree>
    <p:extLst>
      <p:ext uri="{BB962C8B-B14F-4D97-AF65-F5344CB8AC3E}">
        <p14:creationId xmlns:p14="http://schemas.microsoft.com/office/powerpoint/2010/main" val="32614332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89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6899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6899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6899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4689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2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89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" dur="500"/>
                                        <p:tgtEl>
                                          <p:spTgt spid="4689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 nodeType="afterGroup">
                            <p:stCondLst>
                              <p:cond delay="2500"/>
                            </p:stCondLst>
                            <p:childTnLst>
                              <p:par>
                                <p:cTn id="16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89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" dur="500"/>
                                        <p:tgtEl>
                                          <p:spTgt spid="4689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20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89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4689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 nodeType="afterGroup">
                            <p:stCondLst>
                              <p:cond delay="5500"/>
                            </p:stCondLst>
                            <p:childTnLst>
                              <p:par>
                                <p:cTn id="24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89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500"/>
                                        <p:tgtEl>
                                          <p:spTgt spid="4689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89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500"/>
                                        <p:tgtEl>
                                          <p:spTgt spid="4689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33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89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5" dur="500"/>
                                        <p:tgtEl>
                                          <p:spTgt spid="4689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37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899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46899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 nodeType="afterGroup">
                            <p:stCondLst>
                              <p:cond delay="3500"/>
                            </p:stCondLst>
                            <p:childTnLst>
                              <p:par>
                                <p:cTn id="41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899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" dur="500"/>
                                        <p:tgtEl>
                                          <p:spTgt spid="46899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 nodeType="afterGroup">
                            <p:stCondLst>
                              <p:cond delay="5000"/>
                            </p:stCondLst>
                            <p:childTnLst>
                              <p:par>
                                <p:cTn id="45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89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4689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68994" grpId="0" autoUpdateAnimBg="0"/>
      <p:bldP spid="468995" grpId="0" build="p" bldLvl="4" autoUpdateAnimBg="0" advAuto="1000"/>
      <p:bldP spid="468996" grpId="0" autoUpdateAnimBg="0"/>
      <p:bldP spid="468997" grpId="0" build="p" bldLvl="2" autoUpdateAnimBg="0" advAuto="100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8754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533400"/>
            <a:ext cx="3886200" cy="1143000"/>
          </a:xfrm>
        </p:spPr>
        <p:txBody>
          <a:bodyPr/>
          <a:lstStyle/>
          <a:p>
            <a:pPr algn="ctr"/>
            <a:r>
              <a:rPr lang="en-US" sz="5400"/>
              <a:t>Fusion Jazz</a:t>
            </a:r>
          </a:p>
        </p:txBody>
      </p:sp>
      <p:sp>
        <p:nvSpPr>
          <p:cNvPr id="4587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209800"/>
            <a:ext cx="7772400" cy="1219200"/>
          </a:xfrm>
        </p:spPr>
        <p:txBody>
          <a:bodyPr/>
          <a:lstStyle/>
          <a:p>
            <a:r>
              <a:rPr lang="en-US"/>
              <a:t>1960</a:t>
            </a:r>
            <a:r>
              <a:rPr lang="ja-JP" altLang="en-US">
                <a:latin typeface="Arial"/>
              </a:rPr>
              <a:t>’</a:t>
            </a:r>
            <a:r>
              <a:rPr lang="en-US"/>
              <a:t>s on…</a:t>
            </a:r>
          </a:p>
          <a:p>
            <a:r>
              <a:rPr lang="en-US"/>
              <a:t>Combines (fuses) jazz with other styles</a:t>
            </a:r>
          </a:p>
        </p:txBody>
      </p:sp>
      <p:sp>
        <p:nvSpPr>
          <p:cNvPr id="458756" name="Rectangle 4"/>
          <p:cNvSpPr>
            <a:spLocks noChangeArrowheads="1"/>
          </p:cNvSpPr>
          <p:nvPr/>
        </p:nvSpPr>
        <p:spPr bwMode="auto">
          <a:xfrm>
            <a:off x="685800" y="3352800"/>
            <a:ext cx="7772400" cy="990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742950" lvl="1" indent="-285750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Acoustic (possibly amplified) instruments mixed with electric/electronic instruments</a:t>
            </a:r>
          </a:p>
        </p:txBody>
      </p:sp>
      <p:sp>
        <p:nvSpPr>
          <p:cNvPr id="458757" name="Rectangle 5"/>
          <p:cNvSpPr>
            <a:spLocks noChangeArrowheads="1"/>
          </p:cNvSpPr>
          <p:nvPr/>
        </p:nvSpPr>
        <p:spPr bwMode="auto">
          <a:xfrm>
            <a:off x="685800" y="4267200"/>
            <a:ext cx="7772400" cy="990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742950" lvl="1" indent="-285750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Some popular music groups made use of fusion styles and concepts</a:t>
            </a:r>
          </a:p>
        </p:txBody>
      </p:sp>
      <p:sp>
        <p:nvSpPr>
          <p:cNvPr id="458758" name="Rectangle 6"/>
          <p:cNvSpPr>
            <a:spLocks noChangeArrowheads="1"/>
          </p:cNvSpPr>
          <p:nvPr/>
        </p:nvSpPr>
        <p:spPr bwMode="auto">
          <a:xfrm>
            <a:off x="685800" y="5181600"/>
            <a:ext cx="7772400" cy="1371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1143000" lvl="2" indent="-2286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/>
              <a:t>Chicago</a:t>
            </a:r>
          </a:p>
          <a:p>
            <a:pPr marL="1143000" lvl="2" indent="-2286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/>
              <a:t>Blood, Sweat, and Tears</a:t>
            </a:r>
          </a:p>
          <a:p>
            <a:pPr marL="1143000" lvl="2" indent="-2286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/>
              <a:t>Earth, Wind, and Fire</a:t>
            </a:r>
          </a:p>
        </p:txBody>
      </p:sp>
    </p:spTree>
    <p:extLst>
      <p:ext uri="{BB962C8B-B14F-4D97-AF65-F5344CB8AC3E}">
        <p14:creationId xmlns:p14="http://schemas.microsoft.com/office/powerpoint/2010/main" val="37602772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87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5875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5875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587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4587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2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87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" dur="500"/>
                                        <p:tgtEl>
                                          <p:spTgt spid="4587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 nodeType="afterGroup">
                            <p:stCondLst>
                              <p:cond delay="2500"/>
                            </p:stCondLst>
                            <p:childTnLst>
                              <p:par>
                                <p:cTn id="16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875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" dur="500"/>
                                        <p:tgtEl>
                                          <p:spTgt spid="45875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20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875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45875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875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45875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29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875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500"/>
                                        <p:tgtEl>
                                          <p:spTgt spid="45875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33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875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5" dur="500"/>
                                        <p:tgtEl>
                                          <p:spTgt spid="45875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 nodeType="afterGroup">
                            <p:stCondLst>
                              <p:cond delay="3500"/>
                            </p:stCondLst>
                            <p:childTnLst>
                              <p:par>
                                <p:cTn id="37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875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45875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58754" grpId="0" autoUpdateAnimBg="0"/>
      <p:bldP spid="458755" grpId="0" build="p" bldLvl="5" autoUpdateAnimBg="0" advAuto="1000"/>
      <p:bldP spid="458756" grpId="0" build="p" bldLvl="5" autoUpdateAnimBg="0" advAuto="2000"/>
      <p:bldP spid="458757" grpId="0" build="p" bldLvl="5" autoUpdateAnimBg="0"/>
      <p:bldP spid="458758" grpId="0" build="p" bldLvl="5" autoUpdateAnimBg="0" advAuto="100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38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sz="5400"/>
              <a:t>Elements of Rock</a:t>
            </a:r>
          </a:p>
        </p:txBody>
      </p:sp>
      <p:sp>
        <p:nvSpPr>
          <p:cNvPr id="4638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2209800"/>
            <a:ext cx="8686800" cy="1676400"/>
          </a:xfrm>
        </p:spPr>
        <p:txBody>
          <a:bodyPr/>
          <a:lstStyle/>
          <a:p>
            <a:r>
              <a:rPr lang="en-US"/>
              <a:t>Two commonly utilized forms (minor variation):</a:t>
            </a:r>
          </a:p>
          <a:p>
            <a:pPr lvl="1"/>
            <a:r>
              <a:rPr lang="en-US"/>
              <a:t>12-bar blues form</a:t>
            </a:r>
          </a:p>
          <a:p>
            <a:pPr lvl="1"/>
            <a:r>
              <a:rPr lang="en-US"/>
              <a:t>32-bar A A B A form</a:t>
            </a:r>
          </a:p>
        </p:txBody>
      </p:sp>
      <p:sp>
        <p:nvSpPr>
          <p:cNvPr id="463876" name="Rectangle 4"/>
          <p:cNvSpPr>
            <a:spLocks noChangeArrowheads="1"/>
          </p:cNvSpPr>
          <p:nvPr/>
        </p:nvSpPr>
        <p:spPr bwMode="auto">
          <a:xfrm>
            <a:off x="457200" y="3810000"/>
            <a:ext cx="6934200" cy="2057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342900" indent="-342900">
              <a:lnSpc>
                <a:spcPct val="90000"/>
              </a:lnSpc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 sz="3200"/>
              <a:t>Short, repeated melodic patterns</a:t>
            </a:r>
          </a:p>
          <a:p>
            <a:pPr marL="342900" indent="-342900">
              <a:lnSpc>
                <a:spcPct val="90000"/>
              </a:lnSpc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 sz="3200"/>
              <a:t>Frequently built on modes rather than major/minor scales</a:t>
            </a:r>
          </a:p>
          <a:p>
            <a:pPr marL="342900" indent="-342900">
              <a:lnSpc>
                <a:spcPct val="90000"/>
              </a:lnSpc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 sz="3200"/>
              <a:t>Harmonically simple</a:t>
            </a:r>
          </a:p>
        </p:txBody>
      </p:sp>
      <p:sp>
        <p:nvSpPr>
          <p:cNvPr id="463877" name="Rectangle 5"/>
          <p:cNvSpPr>
            <a:spLocks noChangeArrowheads="1"/>
          </p:cNvSpPr>
          <p:nvPr/>
        </p:nvSpPr>
        <p:spPr bwMode="auto">
          <a:xfrm>
            <a:off x="457200" y="5867400"/>
            <a:ext cx="571500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742950" lvl="1" indent="-285750">
              <a:lnSpc>
                <a:spcPct val="90000"/>
              </a:lnSpc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Usually 3 or 4 (or less) chords</a:t>
            </a:r>
          </a:p>
        </p:txBody>
      </p:sp>
    </p:spTree>
    <p:extLst>
      <p:ext uri="{BB962C8B-B14F-4D97-AF65-F5344CB8AC3E}">
        <p14:creationId xmlns:p14="http://schemas.microsoft.com/office/powerpoint/2010/main" val="42160081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38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4638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9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38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500"/>
                                        <p:tgtEl>
                                          <p:spTgt spid="4638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 nodeType="afterGroup">
                            <p:stCondLst>
                              <p:cond delay="3000"/>
                            </p:stCondLst>
                            <p:childTnLst>
                              <p:par>
                                <p:cTn id="13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38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4638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 nodeType="clickPar">
                      <p:stCondLst>
                        <p:cond delay="indefinite"/>
                      </p:stCondLst>
                      <p:childTnLst>
                        <p:par>
                          <p:cTn id="1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8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387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" dur="500"/>
                                        <p:tgtEl>
                                          <p:spTgt spid="46387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387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5" dur="500"/>
                                        <p:tgtEl>
                                          <p:spTgt spid="46387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 nodeType="clickPar">
                      <p:stCondLst>
                        <p:cond delay="indefinite"/>
                      </p:stCondLst>
                      <p:childTnLst>
                        <p:par>
                          <p:cTn id="2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8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387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0" dur="500"/>
                                        <p:tgtEl>
                                          <p:spTgt spid="46387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32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387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4" dur="500"/>
                                        <p:tgtEl>
                                          <p:spTgt spid="46387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63875" grpId="0" build="p" bldLvl="5" autoUpdateAnimBg="0" advAuto="1000"/>
      <p:bldP spid="463876" grpId="0" build="p" autoUpdateAnimBg="0"/>
      <p:bldP spid="463877" grpId="0" build="p" bldLvl="2" autoUpdateAnimBg="0" advAuto="100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2306" name="Text Box 2"/>
          <p:cNvSpPr txBox="1">
            <a:spLocks noChangeArrowheads="1"/>
          </p:cNvSpPr>
          <p:nvPr/>
        </p:nvSpPr>
        <p:spPr bwMode="auto">
          <a:xfrm>
            <a:off x="4038600" y="2909888"/>
            <a:ext cx="1143000" cy="5191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800"/>
              <a:t>End</a:t>
            </a:r>
          </a:p>
        </p:txBody>
      </p:sp>
    </p:spTree>
    <p:extLst>
      <p:ext uri="{BB962C8B-B14F-4D97-AF65-F5344CB8AC3E}">
        <p14:creationId xmlns:p14="http://schemas.microsoft.com/office/powerpoint/2010/main" val="535921342"/>
      </p:ext>
    </p:extLst>
  </p:cSld>
  <p:clrMapOvr>
    <a:masterClrMapping/>
  </p:clrMapOvr>
  <p:transition spd="slow">
    <p:dissolv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23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4823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82306" grpId="0" autoUpdateAnimBg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6466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533400"/>
            <a:ext cx="2209800" cy="1143000"/>
          </a:xfrm>
        </p:spPr>
        <p:txBody>
          <a:bodyPr/>
          <a:lstStyle/>
          <a:p>
            <a:pPr algn="ctr"/>
            <a:r>
              <a:rPr lang="en-US" sz="5400"/>
              <a:t>Jazz</a:t>
            </a:r>
          </a:p>
        </p:txBody>
      </p:sp>
      <p:sp>
        <p:nvSpPr>
          <p:cNvPr id="446467" name="Rectangle 3"/>
          <p:cNvSpPr>
            <a:spLocks noGrp="1" noChangeArrowheads="1"/>
          </p:cNvSpPr>
          <p:nvPr>
            <p:ph idx="1"/>
          </p:nvPr>
        </p:nvSpPr>
        <p:spPr>
          <a:xfrm>
            <a:off x="533400" y="1905000"/>
            <a:ext cx="7772400" cy="16002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/>
              <a:t>Developed in the United States</a:t>
            </a:r>
          </a:p>
          <a:p>
            <a:pPr lvl="1">
              <a:lnSpc>
                <a:spcPct val="90000"/>
              </a:lnSpc>
            </a:pPr>
            <a:r>
              <a:rPr lang="en-US"/>
              <a:t>Began around 1900 in New Orleans</a:t>
            </a:r>
          </a:p>
          <a:p>
            <a:pPr lvl="1">
              <a:lnSpc>
                <a:spcPct val="90000"/>
              </a:lnSpc>
            </a:pPr>
            <a:r>
              <a:rPr lang="en-US"/>
              <a:t>Was music for bars and brothels</a:t>
            </a:r>
          </a:p>
        </p:txBody>
      </p:sp>
      <p:sp>
        <p:nvSpPr>
          <p:cNvPr id="446468" name="Rectangle 4"/>
          <p:cNvSpPr>
            <a:spLocks noChangeArrowheads="1"/>
          </p:cNvSpPr>
          <p:nvPr/>
        </p:nvSpPr>
        <p:spPr bwMode="auto">
          <a:xfrm>
            <a:off x="533400" y="3429000"/>
            <a:ext cx="777240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342900" indent="-3429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 sz="3200"/>
              <a:t>Main characteristics</a:t>
            </a:r>
          </a:p>
        </p:txBody>
      </p:sp>
      <p:sp>
        <p:nvSpPr>
          <p:cNvPr id="446469" name="Rectangle 5"/>
          <p:cNvSpPr>
            <a:spLocks noChangeArrowheads="1"/>
          </p:cNvSpPr>
          <p:nvPr/>
        </p:nvSpPr>
        <p:spPr bwMode="auto">
          <a:xfrm>
            <a:off x="533400" y="6096000"/>
            <a:ext cx="777240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342900" indent="-3429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 sz="3200"/>
              <a:t>Originally performance music—not notated</a:t>
            </a:r>
          </a:p>
        </p:txBody>
      </p:sp>
      <p:sp>
        <p:nvSpPr>
          <p:cNvPr id="446470" name="Rectangle 6"/>
          <p:cNvSpPr>
            <a:spLocks noChangeArrowheads="1"/>
          </p:cNvSpPr>
          <p:nvPr/>
        </p:nvSpPr>
        <p:spPr bwMode="auto">
          <a:xfrm>
            <a:off x="533400" y="4038600"/>
            <a:ext cx="7772400" cy="2133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742950" lvl="1" indent="-285750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Improvisation</a:t>
            </a:r>
          </a:p>
          <a:p>
            <a:pPr marL="742950" lvl="1" indent="-285750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Syncopated rhythm</a:t>
            </a:r>
          </a:p>
          <a:p>
            <a:pPr marL="742950" lvl="1" indent="-285750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Steady beat</a:t>
            </a:r>
          </a:p>
          <a:p>
            <a:pPr marL="742950" lvl="1" indent="-285750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Call and response</a:t>
            </a:r>
          </a:p>
        </p:txBody>
      </p:sp>
    </p:spTree>
    <p:extLst>
      <p:ext uri="{BB962C8B-B14F-4D97-AF65-F5344CB8AC3E}">
        <p14:creationId xmlns:p14="http://schemas.microsoft.com/office/powerpoint/2010/main" val="312610966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64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4646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4646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464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4464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2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64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" dur="500"/>
                                        <p:tgtEl>
                                          <p:spTgt spid="4464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 nodeType="afterGroup">
                            <p:stCondLst>
                              <p:cond delay="2500"/>
                            </p:stCondLst>
                            <p:childTnLst>
                              <p:par>
                                <p:cTn id="16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64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" dur="500"/>
                                        <p:tgtEl>
                                          <p:spTgt spid="4464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20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64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4464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64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4464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29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647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500"/>
                                        <p:tgtEl>
                                          <p:spTgt spid="44647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33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647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5" dur="500"/>
                                        <p:tgtEl>
                                          <p:spTgt spid="44647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 nodeType="afterGroup">
                            <p:stCondLst>
                              <p:cond delay="3500"/>
                            </p:stCondLst>
                            <p:childTnLst>
                              <p:par>
                                <p:cTn id="37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647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44647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 nodeType="afterGroup">
                            <p:stCondLst>
                              <p:cond delay="5000"/>
                            </p:stCondLst>
                            <p:childTnLst>
                              <p:par>
                                <p:cTn id="41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647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" dur="500"/>
                                        <p:tgtEl>
                                          <p:spTgt spid="44647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 nodeType="clickPar">
                      <p:stCondLst>
                        <p:cond delay="indefinite"/>
                      </p:stCondLst>
                      <p:childTnLst>
                        <p:par>
                          <p:cTn id="4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6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64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8" dur="500"/>
                                        <p:tgtEl>
                                          <p:spTgt spid="4464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46466" grpId="0" autoUpdateAnimBg="0"/>
      <p:bldP spid="446467" grpId="0" build="p" bldLvl="3" autoUpdateAnimBg="0" advAuto="1000"/>
      <p:bldP spid="446468" grpId="0" autoUpdateAnimBg="0"/>
      <p:bldP spid="446469" grpId="0" autoUpdateAnimBg="0"/>
      <p:bldP spid="446470" grpId="0" build="p" bldLvl="2" autoUpdateAnimBg="0" advAuto="100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2610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533400"/>
            <a:ext cx="2209800" cy="1143000"/>
          </a:xfrm>
        </p:spPr>
        <p:txBody>
          <a:bodyPr/>
          <a:lstStyle/>
          <a:p>
            <a:pPr algn="ctr"/>
            <a:r>
              <a:rPr lang="en-US" sz="5400"/>
              <a:t>Jazz</a:t>
            </a:r>
          </a:p>
        </p:txBody>
      </p:sp>
      <p:sp>
        <p:nvSpPr>
          <p:cNvPr id="452611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209800"/>
            <a:ext cx="7772400" cy="1143000"/>
          </a:xfrm>
        </p:spPr>
        <p:txBody>
          <a:bodyPr/>
          <a:lstStyle/>
          <a:p>
            <a:r>
              <a:rPr lang="en-US"/>
              <a:t>Jazz has spread from New Orleans and America to the world</a:t>
            </a:r>
          </a:p>
        </p:txBody>
      </p:sp>
      <p:sp>
        <p:nvSpPr>
          <p:cNvPr id="452612" name="Rectangle 4"/>
          <p:cNvSpPr>
            <a:spLocks noChangeArrowheads="1"/>
          </p:cNvSpPr>
          <p:nvPr/>
        </p:nvSpPr>
        <p:spPr bwMode="auto">
          <a:xfrm>
            <a:off x="685800" y="3276600"/>
            <a:ext cx="7772400" cy="2209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342900" indent="-3429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 sz="3200"/>
              <a:t>Originally dancing music, since late 1940</a:t>
            </a:r>
            <a:r>
              <a:rPr lang="ja-JP" altLang="en-US" sz="3200">
                <a:latin typeface="Arial"/>
              </a:rPr>
              <a:t>’</a:t>
            </a:r>
            <a:r>
              <a:rPr lang="en-US" sz="3200"/>
              <a:t>s many listening styles have developed</a:t>
            </a:r>
          </a:p>
          <a:p>
            <a:pPr marL="342900" indent="-3429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 sz="3200"/>
              <a:t>Now an accepted form of music for serious study</a:t>
            </a:r>
          </a:p>
        </p:txBody>
      </p:sp>
      <p:sp>
        <p:nvSpPr>
          <p:cNvPr id="452613" name="Rectangle 5"/>
          <p:cNvSpPr>
            <a:spLocks noChangeArrowheads="1"/>
          </p:cNvSpPr>
          <p:nvPr/>
        </p:nvSpPr>
        <p:spPr bwMode="auto">
          <a:xfrm>
            <a:off x="685800" y="5410200"/>
            <a:ext cx="7772400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742950" lvl="1" indent="-285750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Many universities offer degrees in this style</a:t>
            </a:r>
          </a:p>
          <a:p>
            <a:pPr marL="742950" lvl="1" indent="-285750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U of M: BM and MM degrees</a:t>
            </a:r>
          </a:p>
        </p:txBody>
      </p:sp>
    </p:spTree>
    <p:extLst>
      <p:ext uri="{BB962C8B-B14F-4D97-AF65-F5344CB8AC3E}">
        <p14:creationId xmlns:p14="http://schemas.microsoft.com/office/powerpoint/2010/main" val="39577350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26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4526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26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4526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26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4526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19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26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1" dur="500"/>
                                        <p:tgtEl>
                                          <p:spTgt spid="4526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 nodeType="afterGroup">
                            <p:stCondLst>
                              <p:cond delay="3000"/>
                            </p:stCondLst>
                            <p:childTnLst>
                              <p:par>
                                <p:cTn id="23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26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5" dur="500"/>
                                        <p:tgtEl>
                                          <p:spTgt spid="4526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52611" grpId="0" build="p" autoUpdateAnimBg="0" advAuto="0"/>
      <p:bldP spid="452612" grpId="0" build="p" autoUpdateAnimBg="0"/>
      <p:bldP spid="452613" grpId="0" build="p" bldLvl="2" autoUpdateAnimBg="0" advAuto="200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3634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533400"/>
            <a:ext cx="3505200" cy="1143000"/>
          </a:xfrm>
        </p:spPr>
        <p:txBody>
          <a:bodyPr/>
          <a:lstStyle/>
          <a:p>
            <a:pPr algn="ctr"/>
            <a:r>
              <a:rPr lang="en-US" sz="5400"/>
              <a:t>Early Jazz</a:t>
            </a:r>
          </a:p>
        </p:txBody>
      </p:sp>
      <p:sp>
        <p:nvSpPr>
          <p:cNvPr id="453635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1981200"/>
            <a:ext cx="4495800" cy="2057400"/>
          </a:xfrm>
        </p:spPr>
        <p:txBody>
          <a:bodyPr/>
          <a:lstStyle/>
          <a:p>
            <a:r>
              <a:rPr lang="en-US"/>
              <a:t>Early evolution:</a:t>
            </a:r>
          </a:p>
          <a:p>
            <a:pPr lvl="1"/>
            <a:r>
              <a:rPr lang="en-US"/>
              <a:t>Ragtime—piano music with left hand </a:t>
            </a:r>
            <a:r>
              <a:rPr lang="ja-JP" altLang="en-US">
                <a:latin typeface="Arial"/>
              </a:rPr>
              <a:t>“</a:t>
            </a:r>
            <a:r>
              <a:rPr lang="en-US"/>
              <a:t>oom-pah</a:t>
            </a:r>
            <a:r>
              <a:rPr lang="ja-JP" altLang="en-US">
                <a:latin typeface="Arial"/>
              </a:rPr>
              <a:t>”</a:t>
            </a:r>
            <a:r>
              <a:rPr lang="en-US"/>
              <a:t> accompaniment</a:t>
            </a:r>
          </a:p>
        </p:txBody>
      </p:sp>
      <p:grpSp>
        <p:nvGrpSpPr>
          <p:cNvPr id="453645" name="Group 13"/>
          <p:cNvGrpSpPr>
            <a:grpSpLocks/>
          </p:cNvGrpSpPr>
          <p:nvPr/>
        </p:nvGrpSpPr>
        <p:grpSpPr bwMode="auto">
          <a:xfrm>
            <a:off x="5162550" y="2057400"/>
            <a:ext cx="3829050" cy="3276600"/>
            <a:chOff x="3204" y="1296"/>
            <a:chExt cx="2412" cy="2064"/>
          </a:xfrm>
        </p:grpSpPr>
        <p:pic>
          <p:nvPicPr>
            <p:cNvPr id="453637" name="Picture 5" descr="Scott Joplin"/>
            <p:cNvPicPr>
              <a:picLocks noChangeAspect="1" noChangeArrowheads="1"/>
            </p:cNvPicPr>
            <p:nvPr/>
          </p:nvPicPr>
          <p:blipFill>
            <a:blip r:embed="rId2">
              <a:lum contrast="12000"/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l="3789"/>
            <a:stretch>
              <a:fillRect/>
            </a:stretch>
          </p:blipFill>
          <p:spPr bwMode="auto">
            <a:xfrm>
              <a:off x="3204" y="1296"/>
              <a:ext cx="1679" cy="2064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</p:pic>
        <p:sp>
          <p:nvSpPr>
            <p:cNvPr id="453638" name="Text Box 6"/>
            <p:cNvSpPr txBox="1">
              <a:spLocks noChangeArrowheads="1"/>
            </p:cNvSpPr>
            <p:nvPr/>
          </p:nvSpPr>
          <p:spPr bwMode="auto">
            <a:xfrm>
              <a:off x="4848" y="2016"/>
              <a:ext cx="768" cy="82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 xmlns="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xmlns="" w="12700">
                  <a:solidFill>
                    <a:schemeClr val="tx1"/>
                  </a:solidFill>
                  <a:miter lim="800000"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US" sz="2000"/>
                <a:t>Scott Joplin: </a:t>
              </a:r>
              <a:r>
                <a:rPr lang="ja-JP" altLang="en-US" sz="2000">
                  <a:latin typeface="Arial"/>
                </a:rPr>
                <a:t>“</a:t>
              </a:r>
              <a:r>
                <a:rPr lang="en-US" sz="2000"/>
                <a:t>King of Ragtime</a:t>
              </a:r>
              <a:r>
                <a:rPr lang="ja-JP" altLang="en-US" sz="2000">
                  <a:latin typeface="Arial"/>
                </a:rPr>
                <a:t>”</a:t>
              </a:r>
              <a:endParaRPr lang="en-US" sz="2000"/>
            </a:p>
          </p:txBody>
        </p:sp>
      </p:grpSp>
      <p:sp>
        <p:nvSpPr>
          <p:cNvPr id="453641" name="Rectangle 9"/>
          <p:cNvSpPr>
            <a:spLocks noChangeArrowheads="1"/>
          </p:cNvSpPr>
          <p:nvPr/>
        </p:nvSpPr>
        <p:spPr bwMode="auto">
          <a:xfrm>
            <a:off x="685800" y="4876800"/>
            <a:ext cx="4114800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742950" lvl="1" indent="-285750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Characteristics:</a:t>
            </a:r>
          </a:p>
        </p:txBody>
      </p:sp>
      <p:sp>
        <p:nvSpPr>
          <p:cNvPr id="453644" name="Rectangle 12"/>
          <p:cNvSpPr>
            <a:spLocks noChangeArrowheads="1"/>
          </p:cNvSpPr>
          <p:nvPr/>
        </p:nvSpPr>
        <p:spPr bwMode="auto">
          <a:xfrm>
            <a:off x="685800" y="3962400"/>
            <a:ext cx="4495800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742950" lvl="1" indent="-285750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Dance hall and saloon music</a:t>
            </a:r>
          </a:p>
        </p:txBody>
      </p:sp>
      <p:sp>
        <p:nvSpPr>
          <p:cNvPr id="453646" name="Rectangle 14"/>
          <p:cNvSpPr>
            <a:spLocks noChangeArrowheads="1"/>
          </p:cNvSpPr>
          <p:nvPr/>
        </p:nvSpPr>
        <p:spPr bwMode="auto">
          <a:xfrm>
            <a:off x="685800" y="5334000"/>
            <a:ext cx="7924800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1143000" lvl="2" indent="-2286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/>
              <a:t>Usually in duple meter at moderate march tempo</a:t>
            </a:r>
          </a:p>
        </p:txBody>
      </p:sp>
      <p:sp>
        <p:nvSpPr>
          <p:cNvPr id="453647" name="Rectangle 15"/>
          <p:cNvSpPr>
            <a:spLocks noChangeArrowheads="1"/>
          </p:cNvSpPr>
          <p:nvPr/>
        </p:nvSpPr>
        <p:spPr bwMode="auto">
          <a:xfrm>
            <a:off x="685800" y="5791200"/>
            <a:ext cx="7924800" cy="914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1143000" lvl="2" indent="-2286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/>
              <a:t>Right hand part highly syncopated</a:t>
            </a:r>
          </a:p>
          <a:p>
            <a:pPr marL="1143000" lvl="2" indent="-2286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/>
              <a:t>Left hand keeps steady beat</a:t>
            </a:r>
          </a:p>
        </p:txBody>
      </p:sp>
    </p:spTree>
    <p:extLst>
      <p:ext uri="{BB962C8B-B14F-4D97-AF65-F5344CB8AC3E}">
        <p14:creationId xmlns:p14="http://schemas.microsoft.com/office/powerpoint/2010/main" val="214212036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36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5363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5363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536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4536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2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36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" dur="500"/>
                                        <p:tgtEl>
                                          <p:spTgt spid="4536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 nodeType="afterGroup">
                            <p:stCondLst>
                              <p:cond delay="2500"/>
                            </p:stCondLst>
                            <p:childTnLst>
                              <p:par>
                                <p:cTn id="16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36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" dur="500"/>
                                        <p:tgtEl>
                                          <p:spTgt spid="4536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20" presetID="23" presetClass="entr" presetSubtype="16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36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5364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45364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 nodeType="afterGroup">
                            <p:stCondLst>
                              <p:cond delay="5500"/>
                            </p:stCondLst>
                            <p:childTnLst>
                              <p:par>
                                <p:cTn id="25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36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4536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 nodeType="clickPar">
                      <p:stCondLst>
                        <p:cond delay="indefinite"/>
                      </p:stCondLst>
                      <p:childTnLst>
                        <p:par>
                          <p:cTn id="2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36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4536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34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36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6" dur="500"/>
                                        <p:tgtEl>
                                          <p:spTgt spid="4536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38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36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0" dur="500"/>
                                        <p:tgtEl>
                                          <p:spTgt spid="4536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 nodeType="afterGroup">
                            <p:stCondLst>
                              <p:cond delay="4500"/>
                            </p:stCondLst>
                            <p:childTnLst>
                              <p:par>
                                <p:cTn id="42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36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4" dur="500"/>
                                        <p:tgtEl>
                                          <p:spTgt spid="4536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53634" grpId="0" autoUpdateAnimBg="0"/>
      <p:bldP spid="453635" grpId="0" build="p" bldLvl="3" autoUpdateAnimBg="0" advAuto="1000"/>
      <p:bldP spid="453641" grpId="0" build="p" bldLvl="3" autoUpdateAnimBg="0"/>
      <p:bldP spid="453644" grpId="0" build="p" bldLvl="3" autoUpdateAnimBg="0" advAuto="2000"/>
      <p:bldP spid="453646" grpId="0" build="p" bldLvl="3" autoUpdateAnimBg="0" advAuto="1000"/>
      <p:bldP spid="453647" grpId="0" build="p" bldLvl="3" autoUpdateAnimBg="0" advAuto="200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25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sz="5400"/>
              <a:t>Listening</a:t>
            </a:r>
          </a:p>
        </p:txBody>
      </p:sp>
      <p:sp>
        <p:nvSpPr>
          <p:cNvPr id="492547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1981200"/>
            <a:ext cx="7772400" cy="46482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3600" i="1" dirty="0"/>
              <a:t>Maple Leaf Rag</a:t>
            </a:r>
            <a:endParaRPr lang="en-US" dirty="0"/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dirty="0"/>
              <a:t>	by Scott Joplin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dirty="0"/>
              <a:t>	</a:t>
            </a:r>
            <a:endParaRPr lang="en-US" dirty="0"/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dirty="0"/>
              <a:t>Note:   Duple meter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dirty="0"/>
              <a:t>		  March tempo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dirty="0"/>
              <a:t>		  Right hand syncopation against left hand 			steady beat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dirty="0"/>
              <a:t>		  </a:t>
            </a:r>
            <a:r>
              <a:rPr lang="ja-JP" altLang="en-US" sz="2800" dirty="0">
                <a:latin typeface="Arial"/>
              </a:rPr>
              <a:t>“</a:t>
            </a:r>
            <a:r>
              <a:rPr lang="en-US" sz="2800" dirty="0" err="1"/>
              <a:t>Oom-pah</a:t>
            </a:r>
            <a:r>
              <a:rPr lang="ja-JP" altLang="en-US" sz="2800" dirty="0">
                <a:latin typeface="Arial"/>
              </a:rPr>
              <a:t>”</a:t>
            </a:r>
            <a:r>
              <a:rPr lang="en-US" sz="2800" dirty="0"/>
              <a:t> accompaniment</a:t>
            </a:r>
          </a:p>
        </p:txBody>
      </p:sp>
    </p:spTree>
    <p:extLst>
      <p:ext uri="{BB962C8B-B14F-4D97-AF65-F5344CB8AC3E}">
        <p14:creationId xmlns:p14="http://schemas.microsoft.com/office/powerpoint/2010/main" val="37093093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25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9254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9254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925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4925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2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25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" dur="500"/>
                                        <p:tgtEl>
                                          <p:spTgt spid="4925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 nodeType="afterGroup">
                            <p:stCondLst>
                              <p:cond delay="2500"/>
                            </p:stCondLst>
                            <p:childTnLst>
                              <p:par>
                                <p:cTn id="16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25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" dur="500"/>
                                        <p:tgtEl>
                                          <p:spTgt spid="4925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20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25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4925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 nodeType="afterGroup">
                            <p:stCondLst>
                              <p:cond delay="5500"/>
                            </p:stCondLst>
                            <p:childTnLst>
                              <p:par>
                                <p:cTn id="24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25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500"/>
                                        <p:tgtEl>
                                          <p:spTgt spid="4925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 nodeType="afterGroup">
                            <p:stCondLst>
                              <p:cond delay="7000"/>
                            </p:stCondLst>
                            <p:childTnLst>
                              <p:par>
                                <p:cTn id="28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25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0" dur="500"/>
                                        <p:tgtEl>
                                          <p:spTgt spid="4925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 nodeType="afterGroup">
                            <p:stCondLst>
                              <p:cond delay="8500"/>
                            </p:stCondLst>
                            <p:childTnLst>
                              <p:par>
                                <p:cTn id="32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254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4" dur="500"/>
                                        <p:tgtEl>
                                          <p:spTgt spid="49254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 nodeType="afterGroup">
                            <p:stCondLst>
                              <p:cond delay="10000"/>
                            </p:stCondLst>
                            <p:childTnLst>
                              <p:par>
                                <p:cTn id="36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254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8" dur="500"/>
                                        <p:tgtEl>
                                          <p:spTgt spid="49254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92546" grpId="0" autoUpdateAnimBg="0"/>
      <p:bldP spid="492547" grpId="0" build="p" bldLvl="3" autoUpdateAnimBg="0" advAuto="100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3570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533400"/>
            <a:ext cx="4419600" cy="1143000"/>
          </a:xfrm>
        </p:spPr>
        <p:txBody>
          <a:bodyPr/>
          <a:lstStyle/>
          <a:p>
            <a:pPr algn="ctr"/>
            <a:r>
              <a:rPr lang="en-US" sz="5400"/>
              <a:t>Jazz Evolution</a:t>
            </a:r>
          </a:p>
        </p:txBody>
      </p:sp>
      <p:sp>
        <p:nvSpPr>
          <p:cNvPr id="493571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209800"/>
            <a:ext cx="7239000" cy="1752600"/>
          </a:xfrm>
        </p:spPr>
        <p:txBody>
          <a:bodyPr/>
          <a:lstStyle/>
          <a:p>
            <a:r>
              <a:rPr lang="en-US"/>
              <a:t>Blues:</a:t>
            </a:r>
          </a:p>
          <a:p>
            <a:pPr lvl="1"/>
            <a:r>
              <a:rPr lang="en-US"/>
              <a:t>Vocal with instrumental accompaniment</a:t>
            </a:r>
          </a:p>
          <a:p>
            <a:pPr lvl="1"/>
            <a:r>
              <a:rPr lang="en-US"/>
              <a:t>12-bar phrase structure</a:t>
            </a:r>
          </a:p>
        </p:txBody>
      </p:sp>
      <p:sp>
        <p:nvSpPr>
          <p:cNvPr id="493576" name="Rectangle 8"/>
          <p:cNvSpPr>
            <a:spLocks noChangeArrowheads="1"/>
          </p:cNvSpPr>
          <p:nvPr/>
        </p:nvSpPr>
        <p:spPr bwMode="auto">
          <a:xfrm>
            <a:off x="533400" y="3962400"/>
            <a:ext cx="777240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342900" indent="-342900">
              <a:spcBef>
                <a:spcPct val="20000"/>
              </a:spcBef>
              <a:buClr>
                <a:schemeClr val="tx2"/>
              </a:buClr>
            </a:pPr>
            <a:r>
              <a:rPr lang="en-US" sz="320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		</a:t>
            </a:r>
            <a:r>
              <a:rPr lang="en-US" sz="3200">
                <a:solidFill>
                  <a:srgbClr val="CCFFFF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1   2   3   4   5   6   7   8   9   10   11   12</a:t>
            </a:r>
          </a:p>
        </p:txBody>
      </p:sp>
      <p:sp>
        <p:nvSpPr>
          <p:cNvPr id="493577" name="Rectangle 9"/>
          <p:cNvSpPr>
            <a:spLocks noChangeArrowheads="1"/>
          </p:cNvSpPr>
          <p:nvPr/>
        </p:nvSpPr>
        <p:spPr bwMode="auto">
          <a:xfrm>
            <a:off x="685800" y="5181600"/>
            <a:ext cx="5867400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742950" lvl="1" indent="-285750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Vocal line usually in AAB form</a:t>
            </a:r>
          </a:p>
        </p:txBody>
      </p:sp>
      <p:sp>
        <p:nvSpPr>
          <p:cNvPr id="493578" name="Rectangle 10"/>
          <p:cNvSpPr>
            <a:spLocks noChangeArrowheads="1"/>
          </p:cNvSpPr>
          <p:nvPr/>
        </p:nvSpPr>
        <p:spPr bwMode="auto">
          <a:xfrm>
            <a:off x="685800" y="5715000"/>
            <a:ext cx="7924800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1143000" lvl="2" indent="-228600">
              <a:lnSpc>
                <a:spcPct val="90000"/>
              </a:lnSpc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/>
              <a:t>Statement—repeat of statement—counterstatement</a:t>
            </a:r>
          </a:p>
        </p:txBody>
      </p:sp>
      <p:sp>
        <p:nvSpPr>
          <p:cNvPr id="493579" name="Rectangle 11"/>
          <p:cNvSpPr>
            <a:spLocks noChangeArrowheads="1"/>
          </p:cNvSpPr>
          <p:nvPr/>
        </p:nvSpPr>
        <p:spPr bwMode="auto">
          <a:xfrm>
            <a:off x="533400" y="4572000"/>
            <a:ext cx="190500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342900" indent="-342900">
              <a:spcBef>
                <a:spcPct val="20000"/>
              </a:spcBef>
              <a:buClr>
                <a:schemeClr val="tx2"/>
              </a:buClr>
            </a:pPr>
            <a:r>
              <a:rPr lang="en-US" sz="3200">
                <a:solidFill>
                  <a:srgbClr val="CCFFFF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		I</a:t>
            </a:r>
          </a:p>
        </p:txBody>
      </p:sp>
      <p:sp>
        <p:nvSpPr>
          <p:cNvPr id="493580" name="Rectangle 12"/>
          <p:cNvSpPr>
            <a:spLocks noChangeArrowheads="1"/>
          </p:cNvSpPr>
          <p:nvPr/>
        </p:nvSpPr>
        <p:spPr bwMode="auto">
          <a:xfrm>
            <a:off x="3429000" y="4572000"/>
            <a:ext cx="68580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342900" indent="-342900">
              <a:spcBef>
                <a:spcPct val="20000"/>
              </a:spcBef>
              <a:buClr>
                <a:schemeClr val="tx2"/>
              </a:buClr>
            </a:pPr>
            <a:r>
              <a:rPr lang="en-US" sz="3200">
                <a:solidFill>
                  <a:srgbClr val="CCFFFF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IV</a:t>
            </a:r>
          </a:p>
        </p:txBody>
      </p:sp>
      <p:sp>
        <p:nvSpPr>
          <p:cNvPr id="493581" name="Rectangle 13"/>
          <p:cNvSpPr>
            <a:spLocks noChangeArrowheads="1"/>
          </p:cNvSpPr>
          <p:nvPr/>
        </p:nvSpPr>
        <p:spPr bwMode="auto">
          <a:xfrm>
            <a:off x="4572000" y="4572000"/>
            <a:ext cx="53340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342900" indent="-342900">
              <a:spcBef>
                <a:spcPct val="20000"/>
              </a:spcBef>
              <a:buClr>
                <a:schemeClr val="tx2"/>
              </a:buClr>
            </a:pPr>
            <a:r>
              <a:rPr lang="en-US" sz="3200">
                <a:solidFill>
                  <a:srgbClr val="CCFFFF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I</a:t>
            </a:r>
          </a:p>
        </p:txBody>
      </p:sp>
      <p:sp>
        <p:nvSpPr>
          <p:cNvPr id="493582" name="Rectangle 14"/>
          <p:cNvSpPr>
            <a:spLocks noChangeArrowheads="1"/>
          </p:cNvSpPr>
          <p:nvPr/>
        </p:nvSpPr>
        <p:spPr bwMode="auto">
          <a:xfrm>
            <a:off x="5486400" y="4572000"/>
            <a:ext cx="53340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342900" indent="-342900">
              <a:spcBef>
                <a:spcPct val="20000"/>
              </a:spcBef>
              <a:buClr>
                <a:schemeClr val="tx2"/>
              </a:buClr>
            </a:pPr>
            <a:r>
              <a:rPr lang="en-US" sz="3200">
                <a:solidFill>
                  <a:srgbClr val="CCFFFF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V</a:t>
            </a:r>
          </a:p>
        </p:txBody>
      </p:sp>
      <p:sp>
        <p:nvSpPr>
          <p:cNvPr id="493583" name="Rectangle 15"/>
          <p:cNvSpPr>
            <a:spLocks noChangeArrowheads="1"/>
          </p:cNvSpPr>
          <p:nvPr/>
        </p:nvSpPr>
        <p:spPr bwMode="auto">
          <a:xfrm>
            <a:off x="6858000" y="4572000"/>
            <a:ext cx="30480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342900" indent="-342900">
              <a:spcBef>
                <a:spcPct val="20000"/>
              </a:spcBef>
              <a:buClr>
                <a:schemeClr val="tx2"/>
              </a:buClr>
            </a:pPr>
            <a:r>
              <a:rPr lang="en-US" sz="3200">
                <a:solidFill>
                  <a:srgbClr val="CCFFFF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I</a:t>
            </a:r>
          </a:p>
        </p:txBody>
      </p:sp>
    </p:spTree>
    <p:extLst>
      <p:ext uri="{BB962C8B-B14F-4D97-AF65-F5344CB8AC3E}">
        <p14:creationId xmlns:p14="http://schemas.microsoft.com/office/powerpoint/2010/main" val="15039234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35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9357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9357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9357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49357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2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35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" dur="500"/>
                                        <p:tgtEl>
                                          <p:spTgt spid="4935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 nodeType="afterGroup">
                            <p:stCondLst>
                              <p:cond delay="2500"/>
                            </p:stCondLst>
                            <p:childTnLst>
                              <p:par>
                                <p:cTn id="16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35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" dur="500"/>
                                        <p:tgtEl>
                                          <p:spTgt spid="4935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20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35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4935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 nodeType="afterGroup">
                            <p:stCondLst>
                              <p:cond delay="5500"/>
                            </p:stCondLst>
                            <p:childTnLst>
                              <p:par>
                                <p:cTn id="24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iterate type="lt">
                                    <p:tmPct val="100000"/>
                                  </p:iterate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357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75"/>
                                        <p:tgtEl>
                                          <p:spTgt spid="49357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 nodeType="afterGroup">
                            <p:stCondLst>
                              <p:cond delay="8625"/>
                            </p:stCondLst>
                            <p:childTnLst>
                              <p:par>
                                <p:cTn id="28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iterate type="lt">
                                    <p:tmPct val="100000"/>
                                  </p:iterate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357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0" dur="75"/>
                                        <p:tgtEl>
                                          <p:spTgt spid="49357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 nodeType="afterGroup">
                            <p:stCondLst>
                              <p:cond delay="10700"/>
                            </p:stCondLst>
                            <p:childTnLst>
                              <p:par>
                                <p:cTn id="32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iterate type="lt">
                                    <p:tmPct val="100000"/>
                                  </p:iterate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358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4" dur="75"/>
                                        <p:tgtEl>
                                          <p:spTgt spid="49358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 nodeType="afterGroup">
                            <p:stCondLst>
                              <p:cond delay="12850"/>
                            </p:stCondLst>
                            <p:childTnLst>
                              <p:par>
                                <p:cTn id="36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iterate type="lt">
                                    <p:tmPct val="100000"/>
                                  </p:iterate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358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8" dur="75"/>
                                        <p:tgtEl>
                                          <p:spTgt spid="49358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 nodeType="afterGroup">
                            <p:stCondLst>
                              <p:cond delay="14925"/>
                            </p:stCondLst>
                            <p:childTnLst>
                              <p:par>
                                <p:cTn id="40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iterate type="lt">
                                    <p:tmPct val="100000"/>
                                  </p:iterate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35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75"/>
                                        <p:tgtEl>
                                          <p:spTgt spid="4935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 nodeType="afterGroup">
                            <p:stCondLst>
                              <p:cond delay="17000"/>
                            </p:stCondLst>
                            <p:childTnLst>
                              <p:par>
                                <p:cTn id="44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iterate type="lt">
                                    <p:tmPct val="100000"/>
                                  </p:iterate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35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6" dur="75"/>
                                        <p:tgtEl>
                                          <p:spTgt spid="4935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 nodeType="clickPar">
                      <p:stCondLst>
                        <p:cond delay="indefinite"/>
                      </p:stCondLst>
                      <p:childTnLst>
                        <p:par>
                          <p:cTn id="4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9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357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1" dur="500"/>
                                        <p:tgtEl>
                                          <p:spTgt spid="49357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53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357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5" dur="500"/>
                                        <p:tgtEl>
                                          <p:spTgt spid="49357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93570" grpId="0" autoUpdateAnimBg="0"/>
      <p:bldP spid="493571" grpId="0" build="p" bldLvl="3" autoUpdateAnimBg="0" advAuto="1000"/>
      <p:bldP spid="493576" grpId="0" build="p" autoUpdateAnimBg="0" advAuto="2000"/>
      <p:bldP spid="493577" grpId="0" build="p" bldLvl="3" autoUpdateAnimBg="0"/>
      <p:bldP spid="493578" grpId="0" build="p" bldLvl="3" autoUpdateAnimBg="0" advAuto="1000"/>
      <p:bldP spid="493579" grpId="0" build="p" autoUpdateAnimBg="0" advAuto="2000"/>
      <p:bldP spid="493580" grpId="0" build="p" autoUpdateAnimBg="0" advAuto="2000"/>
      <p:bldP spid="493581" grpId="0" build="p" autoUpdateAnimBg="0" advAuto="2000"/>
      <p:bldP spid="493582" grpId="0" build="p" autoUpdateAnimBg="0" advAuto="2000"/>
      <p:bldP spid="493583" grpId="0" build="p" autoUpdateAnimBg="0" advAuto="200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64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sz="5400"/>
              <a:t>Listening</a:t>
            </a:r>
          </a:p>
        </p:txBody>
      </p:sp>
      <p:sp>
        <p:nvSpPr>
          <p:cNvPr id="486403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2057400"/>
            <a:ext cx="6553200" cy="2209800"/>
          </a:xfrm>
        </p:spPr>
        <p:txBody>
          <a:bodyPr/>
          <a:lstStyle/>
          <a:p>
            <a:pPr>
              <a:buFontTx/>
              <a:buNone/>
            </a:pPr>
            <a:r>
              <a:rPr lang="en-US" sz="3600" i="1" dirty="0"/>
              <a:t>Lost Your Head Blues</a:t>
            </a:r>
            <a:r>
              <a:rPr lang="en-US" dirty="0"/>
              <a:t> (1926)</a:t>
            </a:r>
          </a:p>
          <a:p>
            <a:pPr>
              <a:buFontTx/>
              <a:buNone/>
            </a:pPr>
            <a:r>
              <a:rPr lang="en-US" sz="2800" dirty="0"/>
              <a:t>	Performed by Bessie Smith</a:t>
            </a:r>
          </a:p>
          <a:p>
            <a:pPr>
              <a:buFontTx/>
              <a:buNone/>
            </a:pPr>
            <a:r>
              <a:rPr lang="en-US" sz="2800" dirty="0"/>
              <a:t>	</a:t>
            </a:r>
            <a:endParaRPr lang="en-US" sz="2000" dirty="0"/>
          </a:p>
        </p:txBody>
      </p:sp>
      <p:sp>
        <p:nvSpPr>
          <p:cNvPr id="486405" name="Rectangle 5"/>
          <p:cNvSpPr>
            <a:spLocks noChangeArrowheads="1"/>
          </p:cNvSpPr>
          <p:nvPr/>
        </p:nvSpPr>
        <p:spPr bwMode="auto">
          <a:xfrm>
            <a:off x="457200" y="4419600"/>
            <a:ext cx="5105400" cy="2133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342900" indent="-342900">
              <a:lnSpc>
                <a:spcPct val="9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sz="2800"/>
              <a:t>Note:   Strophic</a:t>
            </a:r>
          </a:p>
          <a:p>
            <a:pPr marL="342900" indent="-342900">
              <a:lnSpc>
                <a:spcPct val="9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sz="2800"/>
              <a:t>		  12 bar blues form</a:t>
            </a:r>
          </a:p>
          <a:p>
            <a:pPr marL="342900" indent="-342900">
              <a:lnSpc>
                <a:spcPct val="9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sz="2800"/>
              <a:t>		  Trumpet answers	vocalist</a:t>
            </a:r>
          </a:p>
          <a:p>
            <a:pPr marL="342900" indent="-342900">
              <a:lnSpc>
                <a:spcPct val="9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/>
              <a:t>			Call and response</a:t>
            </a:r>
          </a:p>
        </p:txBody>
      </p:sp>
      <p:grpSp>
        <p:nvGrpSpPr>
          <p:cNvPr id="486407" name="Group 7"/>
          <p:cNvGrpSpPr>
            <a:grpSpLocks/>
          </p:cNvGrpSpPr>
          <p:nvPr/>
        </p:nvGrpSpPr>
        <p:grpSpPr bwMode="auto">
          <a:xfrm>
            <a:off x="5867400" y="2209800"/>
            <a:ext cx="3065463" cy="4495800"/>
            <a:chOff x="3733" y="1392"/>
            <a:chExt cx="1931" cy="2832"/>
          </a:xfrm>
        </p:grpSpPr>
        <p:pic>
          <p:nvPicPr>
            <p:cNvPr id="486404" name="Picture 4" descr="Bessie Smith"/>
            <p:cNvPicPr>
              <a:picLocks noChangeAspect="1" noChangeArrowheads="1"/>
            </p:cNvPicPr>
            <p:nvPr/>
          </p:nvPicPr>
          <p:blipFill>
            <a:blip r:embed="rId2">
              <a:lum bright="6000" contrast="6000"/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3733" y="1392"/>
              <a:ext cx="1931" cy="2640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</p:pic>
        <p:sp>
          <p:nvSpPr>
            <p:cNvPr id="486406" name="Text Box 6"/>
            <p:cNvSpPr txBox="1">
              <a:spLocks noChangeArrowheads="1"/>
            </p:cNvSpPr>
            <p:nvPr/>
          </p:nvSpPr>
          <p:spPr bwMode="auto">
            <a:xfrm>
              <a:off x="4224" y="3974"/>
              <a:ext cx="960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 xmlns="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xmlns="" w="12700">
                  <a:solidFill>
                    <a:schemeClr val="tx1"/>
                  </a:solidFill>
                  <a:miter lim="800000"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US" sz="2000"/>
                <a:t>Bessie Smith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08014407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64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8640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8640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8640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48640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2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64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" dur="500"/>
                                        <p:tgtEl>
                                          <p:spTgt spid="4864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 nodeType="afterGroup">
                            <p:stCondLst>
                              <p:cond delay="2500"/>
                            </p:stCondLst>
                            <p:childTnLst>
                              <p:par>
                                <p:cTn id="16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640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" dur="500"/>
                                        <p:tgtEl>
                                          <p:spTgt spid="48640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20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64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4864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 nodeType="afterGroup">
                            <p:stCondLst>
                              <p:cond delay="5500"/>
                            </p:stCondLst>
                            <p:childTnLst>
                              <p:par>
                                <p:cTn id="24" presetID="23" presetClass="entr" presetSubtype="16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64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48640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48640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 nodeType="afterGroup">
                            <p:stCondLst>
                              <p:cond delay="7000"/>
                            </p:stCondLst>
                            <p:childTnLst>
                              <p:par>
                                <p:cTn id="29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640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500"/>
                                        <p:tgtEl>
                                          <p:spTgt spid="48640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 nodeType="afterGroup">
                            <p:stCondLst>
                              <p:cond delay="8500"/>
                            </p:stCondLst>
                            <p:childTnLst>
                              <p:par>
                                <p:cTn id="33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640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5" dur="500"/>
                                        <p:tgtEl>
                                          <p:spTgt spid="48640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 nodeType="afterGroup">
                            <p:stCondLst>
                              <p:cond delay="10000"/>
                            </p:stCondLst>
                            <p:childTnLst>
                              <p:par>
                                <p:cTn id="37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640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48640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 nodeType="afterGroup">
                            <p:stCondLst>
                              <p:cond delay="11500"/>
                            </p:stCondLst>
                            <p:childTnLst>
                              <p:par>
                                <p:cTn id="41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640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" dur="500"/>
                                        <p:tgtEl>
                                          <p:spTgt spid="48640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86402" grpId="0" autoUpdateAnimBg="0"/>
      <p:bldP spid="486403" grpId="0" build="p" bldLvl="3" autoUpdateAnimBg="0" advAuto="1000"/>
      <p:bldP spid="486405" grpId="0" build="p" bldLvl="3" autoUpdateAnimBg="0" advAuto="100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4658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533400"/>
            <a:ext cx="4495800" cy="1143000"/>
          </a:xfrm>
        </p:spPr>
        <p:txBody>
          <a:bodyPr/>
          <a:lstStyle/>
          <a:p>
            <a:pPr algn="ctr"/>
            <a:r>
              <a:rPr lang="en-US" sz="5400"/>
              <a:t>Jazz Elements</a:t>
            </a:r>
          </a:p>
        </p:txBody>
      </p:sp>
      <p:sp>
        <p:nvSpPr>
          <p:cNvPr id="4546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057400"/>
            <a:ext cx="7772400" cy="609600"/>
          </a:xfrm>
        </p:spPr>
        <p:txBody>
          <a:bodyPr/>
          <a:lstStyle/>
          <a:p>
            <a:r>
              <a:rPr lang="en-US"/>
              <a:t>Usually performed by </a:t>
            </a:r>
            <a:r>
              <a:rPr lang="en-US" i="1"/>
              <a:t>combo</a:t>
            </a:r>
            <a:r>
              <a:rPr lang="en-US"/>
              <a:t> of 3-8 players</a:t>
            </a:r>
          </a:p>
        </p:txBody>
      </p:sp>
      <p:sp>
        <p:nvSpPr>
          <p:cNvPr id="454660" name="Text Box 4"/>
          <p:cNvSpPr txBox="1">
            <a:spLocks noChangeArrowheads="1"/>
          </p:cNvSpPr>
          <p:nvPr/>
        </p:nvSpPr>
        <p:spPr bwMode="auto">
          <a:xfrm>
            <a:off x="4419600" y="4495800"/>
            <a:ext cx="3124200" cy="1416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>
            <a:lvl1pPr marL="342900" indent="-34290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9pPr>
          </a:lstStyle>
          <a:p>
            <a:pPr lvl="1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Clarinet</a:t>
            </a:r>
          </a:p>
          <a:p>
            <a:pPr lvl="1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Vibraphone</a:t>
            </a:r>
          </a:p>
          <a:p>
            <a:pPr lvl="1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Trombone</a:t>
            </a:r>
          </a:p>
        </p:txBody>
      </p:sp>
      <p:sp>
        <p:nvSpPr>
          <p:cNvPr id="454661" name="Rectangle 5"/>
          <p:cNvSpPr>
            <a:spLocks noChangeArrowheads="1"/>
          </p:cNvSpPr>
          <p:nvPr/>
        </p:nvSpPr>
        <p:spPr bwMode="auto">
          <a:xfrm>
            <a:off x="685800" y="2743200"/>
            <a:ext cx="777240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342900" indent="-3429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 sz="3200"/>
              <a:t>Backbone is rhythm section</a:t>
            </a:r>
          </a:p>
        </p:txBody>
      </p:sp>
      <p:sp>
        <p:nvSpPr>
          <p:cNvPr id="454662" name="Rectangle 6"/>
          <p:cNvSpPr>
            <a:spLocks noChangeArrowheads="1"/>
          </p:cNvSpPr>
          <p:nvPr/>
        </p:nvSpPr>
        <p:spPr bwMode="auto">
          <a:xfrm>
            <a:off x="685800" y="3276600"/>
            <a:ext cx="777240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742950" lvl="1" indent="-285750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Similar to Baroque basso continuo</a:t>
            </a:r>
          </a:p>
        </p:txBody>
      </p:sp>
      <p:sp>
        <p:nvSpPr>
          <p:cNvPr id="454663" name="Rectangle 7"/>
          <p:cNvSpPr>
            <a:spLocks noChangeArrowheads="1"/>
          </p:cNvSpPr>
          <p:nvPr/>
        </p:nvSpPr>
        <p:spPr bwMode="auto">
          <a:xfrm>
            <a:off x="685800" y="3886200"/>
            <a:ext cx="777240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342900" indent="-3429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 sz="3200"/>
              <a:t>Main solo instruments:</a:t>
            </a:r>
          </a:p>
        </p:txBody>
      </p:sp>
      <p:sp>
        <p:nvSpPr>
          <p:cNvPr id="454664" name="Rectangle 8"/>
          <p:cNvSpPr>
            <a:spLocks noChangeArrowheads="1"/>
          </p:cNvSpPr>
          <p:nvPr/>
        </p:nvSpPr>
        <p:spPr bwMode="auto">
          <a:xfrm>
            <a:off x="685800" y="4495800"/>
            <a:ext cx="3276600" cy="152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742950" lvl="1" indent="-285750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Trumpet</a:t>
            </a:r>
          </a:p>
          <a:p>
            <a:pPr marL="742950" lvl="1" indent="-285750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Saxophone</a:t>
            </a:r>
          </a:p>
          <a:p>
            <a:pPr marL="742950" lvl="1" indent="-285750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Piano</a:t>
            </a:r>
          </a:p>
        </p:txBody>
      </p:sp>
      <p:sp>
        <p:nvSpPr>
          <p:cNvPr id="454665" name="Rectangle 9"/>
          <p:cNvSpPr>
            <a:spLocks noChangeArrowheads="1"/>
          </p:cNvSpPr>
          <p:nvPr/>
        </p:nvSpPr>
        <p:spPr bwMode="auto">
          <a:xfrm>
            <a:off x="685800" y="6096000"/>
            <a:ext cx="777240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342900" indent="-3429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 sz="3200"/>
              <a:t>Emphasis on beats 2 &amp; 4</a:t>
            </a:r>
          </a:p>
        </p:txBody>
      </p:sp>
    </p:spTree>
    <p:extLst>
      <p:ext uri="{BB962C8B-B14F-4D97-AF65-F5344CB8AC3E}">
        <p14:creationId xmlns:p14="http://schemas.microsoft.com/office/powerpoint/2010/main" val="3456560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46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546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546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546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4546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2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46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" dur="500"/>
                                        <p:tgtEl>
                                          <p:spTgt spid="4546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46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500"/>
                                        <p:tgtEl>
                                          <p:spTgt spid="4546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21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46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500"/>
                                        <p:tgtEl>
                                          <p:spTgt spid="4546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 nodeType="clickPar">
                      <p:stCondLst>
                        <p:cond delay="indefinite"/>
                      </p:stCondLst>
                      <p:childTnLst>
                        <p:par>
                          <p:cTn id="2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6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46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8" dur="500"/>
                                        <p:tgtEl>
                                          <p:spTgt spid="4546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30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466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45466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34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466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6" dur="500"/>
                                        <p:tgtEl>
                                          <p:spTgt spid="45466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 nodeType="afterGroup">
                            <p:stCondLst>
                              <p:cond delay="3500"/>
                            </p:stCondLst>
                            <p:childTnLst>
                              <p:par>
                                <p:cTn id="38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466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0" dur="500"/>
                                        <p:tgtEl>
                                          <p:spTgt spid="45466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 nodeType="afterGroup">
                            <p:stCondLst>
                              <p:cond delay="5000"/>
                            </p:stCondLst>
                            <p:childTnLst>
                              <p:par>
                                <p:cTn id="42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46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4" dur="500"/>
                                        <p:tgtEl>
                                          <p:spTgt spid="4546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 nodeType="afterGroup">
                            <p:stCondLst>
                              <p:cond delay="6500"/>
                            </p:stCondLst>
                            <p:childTnLst>
                              <p:par>
                                <p:cTn id="46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466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8" dur="500"/>
                                        <p:tgtEl>
                                          <p:spTgt spid="45466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 nodeType="afterGroup">
                            <p:stCondLst>
                              <p:cond delay="8000"/>
                            </p:stCondLst>
                            <p:childTnLst>
                              <p:par>
                                <p:cTn id="50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466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500"/>
                                        <p:tgtEl>
                                          <p:spTgt spid="45466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 nodeType="clickPar">
                      <p:stCondLst>
                        <p:cond delay="indefinite"/>
                      </p:stCondLst>
                      <p:childTnLst>
                        <p:par>
                          <p:cTn id="5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46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7" dur="500"/>
                                        <p:tgtEl>
                                          <p:spTgt spid="4546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54658" grpId="0" autoUpdateAnimBg="0"/>
      <p:bldP spid="454659" grpId="0" build="p" autoUpdateAnimBg="0" advAuto="1000"/>
      <p:bldP spid="454660" grpId="0" build="p" bldLvl="2" autoUpdateAnimBg="0" advAuto="1000"/>
      <p:bldP spid="454661" grpId="0" autoUpdateAnimBg="0"/>
      <p:bldP spid="454662" grpId="0" autoUpdateAnimBg="0"/>
      <p:bldP spid="454663" grpId="0" autoUpdateAnimBg="0"/>
      <p:bldP spid="454664" grpId="0" build="p" bldLvl="2" autoUpdateAnimBg="0" advAuto="1000"/>
      <p:bldP spid="454665" grpId="0" autoUpdateAnimBg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56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209800"/>
            <a:ext cx="7772400" cy="1600200"/>
          </a:xfrm>
        </p:spPr>
        <p:txBody>
          <a:bodyPr/>
          <a:lstStyle/>
          <a:p>
            <a:r>
              <a:rPr lang="en-US"/>
              <a:t>Improvisation</a:t>
            </a:r>
          </a:p>
          <a:p>
            <a:pPr lvl="1"/>
            <a:r>
              <a:rPr lang="en-US"/>
              <a:t>Usually in theme and variations form on a song in 32-bar, A A B A format</a:t>
            </a:r>
          </a:p>
        </p:txBody>
      </p:sp>
      <p:sp>
        <p:nvSpPr>
          <p:cNvPr id="455684" name="Rectangle 4"/>
          <p:cNvSpPr>
            <a:spLocks noChangeArrowheads="1"/>
          </p:cNvSpPr>
          <p:nvPr/>
        </p:nvSpPr>
        <p:spPr bwMode="auto">
          <a:xfrm>
            <a:off x="685800" y="3962400"/>
            <a:ext cx="777240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342900" indent="-342900">
              <a:spcBef>
                <a:spcPct val="20000"/>
              </a:spcBef>
              <a:buClr>
                <a:schemeClr val="tx2"/>
              </a:buClr>
              <a:buFontTx/>
              <a:buChar char="•"/>
            </a:pPr>
            <a:r>
              <a:rPr lang="en-US" sz="3200"/>
              <a:t>Rhythm</a:t>
            </a:r>
          </a:p>
        </p:txBody>
      </p:sp>
      <p:sp>
        <p:nvSpPr>
          <p:cNvPr id="455685" name="Rectangle 5"/>
          <p:cNvSpPr>
            <a:spLocks noChangeArrowheads="1"/>
          </p:cNvSpPr>
          <p:nvPr/>
        </p:nvSpPr>
        <p:spPr bwMode="auto">
          <a:xfrm>
            <a:off x="685800" y="4495800"/>
            <a:ext cx="7772400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742950" lvl="1" indent="-285750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Syncopation</a:t>
            </a:r>
          </a:p>
          <a:p>
            <a:pPr marL="742950" lvl="1" indent="-285750">
              <a:spcBef>
                <a:spcPct val="20000"/>
              </a:spcBef>
              <a:buClr>
                <a:schemeClr val="tx2"/>
              </a:buClr>
              <a:buFontTx/>
              <a:buChar char="–"/>
            </a:pPr>
            <a:r>
              <a:rPr lang="en-US" sz="2800"/>
              <a:t>Triplet eighth-note</a:t>
            </a:r>
          </a:p>
        </p:txBody>
      </p:sp>
      <p:sp>
        <p:nvSpPr>
          <p:cNvPr id="455687" name="Rectangle 7"/>
          <p:cNvSpPr>
            <a:spLocks noGrp="1" noChangeArrowheads="1"/>
          </p:cNvSpPr>
          <p:nvPr>
            <p:ph type="title"/>
          </p:nvPr>
        </p:nvSpPr>
        <p:spPr>
          <a:xfrm>
            <a:off x="609600" y="533400"/>
            <a:ext cx="4495800" cy="1143000"/>
          </a:xfrm>
          <a:noFill/>
          <a:ln/>
        </p:spPr>
        <p:txBody>
          <a:bodyPr/>
          <a:lstStyle/>
          <a:p>
            <a:pPr algn="ctr"/>
            <a:r>
              <a:rPr lang="en-US" sz="5400"/>
              <a:t>Jazz Elements</a:t>
            </a:r>
          </a:p>
        </p:txBody>
      </p:sp>
    </p:spTree>
    <p:extLst>
      <p:ext uri="{BB962C8B-B14F-4D97-AF65-F5344CB8AC3E}">
        <p14:creationId xmlns:p14="http://schemas.microsoft.com/office/powerpoint/2010/main" val="230185303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56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4556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9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56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500"/>
                                        <p:tgtEl>
                                          <p:spTgt spid="4556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 nodeType="clickPar">
                      <p:stCondLst>
                        <p:cond delay="indefinite"/>
                      </p:stCondLst>
                      <p:childTnLst>
                        <p:par>
                          <p:cTn id="1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4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56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6" dur="500"/>
                                        <p:tgtEl>
                                          <p:spTgt spid="4556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18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568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" dur="500"/>
                                        <p:tgtEl>
                                          <p:spTgt spid="45568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22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568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4" dur="500"/>
                                        <p:tgtEl>
                                          <p:spTgt spid="45568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55683" grpId="0" build="p" bldLvl="3" autoUpdateAnimBg="0" advAuto="1000"/>
      <p:bldP spid="455684" grpId="0" autoUpdateAnimBg="0"/>
      <p:bldP spid="455685" grpId="0" build="p" bldLvl="2" autoUpdateAnimBg="0" advAuto="100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46</TotalTime>
  <Words>704</Words>
  <Application>Microsoft Macintosh PowerPoint</Application>
  <PresentationFormat>On-screen Show (4:3)</PresentationFormat>
  <Paragraphs>158</Paragraphs>
  <Slides>19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3" baseType="lpstr">
      <vt:lpstr>Arial</vt:lpstr>
      <vt:lpstr>Calibri</vt:lpstr>
      <vt:lpstr>Times New Roman</vt:lpstr>
      <vt:lpstr>Office Theme</vt:lpstr>
      <vt:lpstr>Unit 5</vt:lpstr>
      <vt:lpstr>Jazz</vt:lpstr>
      <vt:lpstr>Jazz</vt:lpstr>
      <vt:lpstr>Early Jazz</vt:lpstr>
      <vt:lpstr>Listening</vt:lpstr>
      <vt:lpstr>Jazz Evolution</vt:lpstr>
      <vt:lpstr>Listening</vt:lpstr>
      <vt:lpstr>Jazz Elements</vt:lpstr>
      <vt:lpstr>Jazz Elements</vt:lpstr>
      <vt:lpstr>New Orleans Jazz</vt:lpstr>
      <vt:lpstr>Listening</vt:lpstr>
      <vt:lpstr>Swing Jazz</vt:lpstr>
      <vt:lpstr>Listening</vt:lpstr>
      <vt:lpstr>Bebop Jazz</vt:lpstr>
      <vt:lpstr>Listening</vt:lpstr>
      <vt:lpstr>Cool Jazz and Free Jazz</vt:lpstr>
      <vt:lpstr>Fusion Jazz</vt:lpstr>
      <vt:lpstr>Elements of Rock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Unit 5</dc:title>
  <dc:creator>Jeremy Grall</dc:creator>
  <cp:lastModifiedBy>Grall, Jeremy Noel</cp:lastModifiedBy>
  <cp:revision>2</cp:revision>
  <dcterms:created xsi:type="dcterms:W3CDTF">2015-11-05T14:13:01Z</dcterms:created>
  <dcterms:modified xsi:type="dcterms:W3CDTF">2020-07-06T16:24:08Z</dcterms:modified>
</cp:coreProperties>
</file>

<file path=docProps/thumbnail.jpeg>
</file>