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notesMasterIdLst>
    <p:notesMasterId r:id="rId49"/>
  </p:notes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58" r:id="rId22"/>
    <p:sldId id="293" r:id="rId23"/>
    <p:sldId id="259" r:id="rId24"/>
    <p:sldId id="257" r:id="rId25"/>
    <p:sldId id="264" r:id="rId26"/>
    <p:sldId id="260" r:id="rId27"/>
    <p:sldId id="265" r:id="rId28"/>
    <p:sldId id="261" r:id="rId29"/>
    <p:sldId id="263" r:id="rId30"/>
    <p:sldId id="262" r:id="rId31"/>
    <p:sldId id="295" r:id="rId32"/>
    <p:sldId id="294" r:id="rId33"/>
    <p:sldId id="296" r:id="rId34"/>
    <p:sldId id="297" r:id="rId35"/>
    <p:sldId id="298" r:id="rId36"/>
    <p:sldId id="299" r:id="rId37"/>
    <p:sldId id="310" r:id="rId38"/>
    <p:sldId id="312" r:id="rId39"/>
    <p:sldId id="311" r:id="rId40"/>
    <p:sldId id="313" r:id="rId41"/>
    <p:sldId id="314" r:id="rId42"/>
    <p:sldId id="300" r:id="rId43"/>
    <p:sldId id="308" r:id="rId44"/>
    <p:sldId id="309" r:id="rId45"/>
    <p:sldId id="301" r:id="rId46"/>
    <p:sldId id="302" r:id="rId47"/>
    <p:sldId id="317" r:id="rId4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508A5-7F33-7040-BF8F-00029F3A9C07}" type="datetimeFigureOut">
              <a:rPr lang="en-US" smtClean="0"/>
              <a:t>7/6/20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791A1-FDF5-2F4C-A27C-E73D9E0729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861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D72D24-6D2B-0343-9E9F-EEA6ED1454BA}" type="slidenum">
              <a:rPr lang="en-US"/>
              <a:pPr/>
              <a:t>2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51569D-E25E-A546-A82A-338BB3477385}" type="slidenum">
              <a:rPr lang="en-US"/>
              <a:pPr/>
              <a:t>11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81C8B6-1655-F645-8B3C-D20C8A567D5F}" type="slidenum">
              <a:rPr lang="en-US"/>
              <a:pPr/>
              <a:t>12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2B1845-DD43-C54E-B3D7-351A2386E7C0}" type="slidenum">
              <a:rPr lang="en-US"/>
              <a:pPr/>
              <a:t>13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36CD51-56B5-B242-816D-FBB1650EC908}" type="slidenum">
              <a:rPr lang="en-US"/>
              <a:pPr/>
              <a:t>14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D2CF8F-EDED-C34C-908A-337EE99038E6}" type="slidenum">
              <a:rPr lang="en-US"/>
              <a:pPr/>
              <a:t>15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925F03-7D95-6E4B-B69B-38046F1F4944}" type="slidenum">
              <a:rPr lang="en-US"/>
              <a:pPr/>
              <a:t>16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F5BD19-4C95-B744-A7DE-090119A58F41}" type="slidenum">
              <a:rPr lang="en-US"/>
              <a:pPr/>
              <a:t>17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F8573F-AB13-B74F-98DF-AA58C30A89FD}" type="slidenum">
              <a:rPr lang="en-US"/>
              <a:pPr/>
              <a:t>18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B20EA0-1BD6-714A-AEFA-959BBB4522C8}" type="slidenum">
              <a:rPr lang="en-US"/>
              <a:pPr/>
              <a:t>19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E7EBAC-AA52-F749-AC2E-DD93757265CB}" type="slidenum">
              <a:rPr lang="en-US"/>
              <a:pPr/>
              <a:t>20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1039E6-D2E6-074F-8CE1-39AEDCD302B7}" type="slidenum">
              <a:rPr lang="en-US"/>
              <a:pPr/>
              <a:t>3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2943" indent="-232943">
              <a:buAutoNum type="arabicPeriod"/>
            </a:pPr>
            <a:r>
              <a:rPr lang="en-US" dirty="0"/>
              <a:t>Scott Joplin</a:t>
            </a:r>
          </a:p>
          <a:p>
            <a:pPr marL="232943" indent="-232943">
              <a:buAutoNum type="arabicPeriod"/>
            </a:pPr>
            <a:r>
              <a:rPr lang="en-US" dirty="0"/>
              <a:t>“A cry for release, and ode to movement and</a:t>
            </a:r>
            <a:r>
              <a:rPr lang="en-US" baseline="0" dirty="0"/>
              <a:t> mobility, a blend of hope and despair” </a:t>
            </a:r>
          </a:p>
          <a:p>
            <a:pPr marL="232943" indent="-232943">
              <a:buAutoNum type="arabicPeriod"/>
            </a:pPr>
            <a:r>
              <a:rPr lang="en-US" dirty="0"/>
              <a:t>More of a rigid</a:t>
            </a:r>
            <a:r>
              <a:rPr lang="en-US" baseline="0" dirty="0"/>
              <a:t> style for Mississippi Blues: Harmonically ambiguous, melodically limited, “unrelenting” driving guitar whereas Texas has many different styles: Use of Field </a:t>
            </a:r>
            <a:r>
              <a:rPr lang="en-US" baseline="0" dirty="0" err="1"/>
              <a:t>Hollar</a:t>
            </a:r>
            <a:endParaRPr lang="en-US" baseline="0" dirty="0"/>
          </a:p>
          <a:p>
            <a:pPr marL="232943" indent="-232943">
              <a:buAutoNum type="arabicPeriod"/>
            </a:pPr>
            <a:r>
              <a:rPr lang="en-US" baseline="0" dirty="0"/>
              <a:t>No, he was classically trained.</a:t>
            </a:r>
          </a:p>
          <a:p>
            <a:pPr marL="232943" indent="-232943">
              <a:buAutoNum type="arabicPeriod"/>
            </a:pPr>
            <a:r>
              <a:rPr lang="en-US" baseline="0" dirty="0"/>
              <a:t>Mr. Crump, for his mayoral campaign.</a:t>
            </a:r>
          </a:p>
          <a:p>
            <a:pPr marL="232943" indent="-232943">
              <a:buAutoNum type="arabicPeriod"/>
            </a:pPr>
            <a:r>
              <a:rPr lang="en-US" baseline="0" dirty="0"/>
              <a:t>Vaudeville and minstrel shows</a:t>
            </a:r>
          </a:p>
          <a:p>
            <a:pPr marL="232943" indent="-232943">
              <a:buAutoNum type="arabicPeriod"/>
            </a:pPr>
            <a:r>
              <a:rPr lang="en-US" baseline="0" dirty="0"/>
              <a:t>Clarksdale, MS on the same highway as the “crossroads.”</a:t>
            </a:r>
            <a:endParaRPr lang="en-US" dirty="0"/>
          </a:p>
          <a:p>
            <a:pPr marL="232943" indent="-232943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BB3E0-AB48-A344-9799-174049EC059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8571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How does ornamentation play a larger role within the seconda pratica, recitative, and more specifically as a method to intensify the affect to the text?</a:t>
            </a:r>
          </a:p>
          <a:p>
            <a:endParaRPr lang="en-US">
              <a:latin typeface="Calibri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3D0F6F5-B566-3942-8B8C-D421042FDB8C}" type="slidenum">
              <a:rPr lang="en-US" sz="1200"/>
              <a:pPr/>
              <a:t>43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BE176D-3635-CD4F-BEB3-7194654518EB}" type="slidenum">
              <a:rPr lang="en-US"/>
              <a:pPr/>
              <a:t>4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967289-EEE1-C44C-B555-F04253E78C96}" type="slidenum">
              <a:rPr lang="en-US"/>
              <a:pPr/>
              <a:t>5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183EE-7FE7-374A-8B1C-FFF087610E08}" type="slidenum">
              <a:rPr lang="en-US"/>
              <a:pPr/>
              <a:t>6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55E2DD-CFDA-6B45-BBBE-E77FA32CA690}" type="slidenum">
              <a:rPr lang="en-US"/>
              <a:pPr/>
              <a:t>7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27D60C-564C-B047-9C29-6F0A5176EB96}" type="slidenum">
              <a:rPr lang="en-US"/>
              <a:pPr/>
              <a:t>8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D2A80C-5257-264F-8D03-D528046403C9}" type="slidenum">
              <a:rPr lang="en-US"/>
              <a:pPr/>
              <a:t>9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DE91A-B597-8446-B899-4F4F385EE675}" type="slidenum">
              <a:rPr lang="en-US"/>
              <a:pPr/>
              <a:t>10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7/6/20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7/6/20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7/6/20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7/6/20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7/6/20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7/6/20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7/6/20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7/6/20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7/6/20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7/6/20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7/6/20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7/6/20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Wizard%20of%20Oz%20Scarecrow%20-%20If%20I%20only%20had%20a%20brain%20song%20with%20english%20lyric%20subtitle.mov" TargetMode="External"/><Relationship Id="rId1" Type="http://schemas.microsoft.com/office/2007/relationships/media" Target="Wizard%20of%20Oz%20Scarecrow%20-%20If%20I%20only%20had%20a%20brain%20song%20with%20english%20lyric%20subtitle.mov" TargetMode="Externa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Elvis%20Costello%20_amp;amp;%20Bill%20Frisell-%20_amp;quot;If%20I%20Only%20Had%20a%20Brain_amp;quot;.mov" TargetMode="External"/><Relationship Id="rId1" Type="http://schemas.microsoft.com/office/2007/relationships/media" Target="Elvis%20Costello%20_amp;amp;%20Bill%20Frisell-%20_amp;quot;If%20I%20Only%20Had%20a%20Brain_amp;quot;.mov" TargetMode="Externa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VABhvkyiB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maps/place/Congo+Square/@29.9609613,-90.0703651,17z/data=!3m1!4b1!4m5!3m4!1s0x8620a60f6b9db0cf:0xcfa0942951277e39!8m2!3d29.9609613!4d-90.0681764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6-UGlNyjn0" TargetMode="External"/><Relationship Id="rId2" Type="http://schemas.openxmlformats.org/officeDocument/2006/relationships/hyperlink" Target="https://www.youtube.com/watch?v=dgNaCcaSlow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n7YtjO6Mqc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duFU2dhJiw" TargetMode="External"/><Relationship Id="rId2" Type="http://schemas.openxmlformats.org/officeDocument/2006/relationships/hyperlink" Target="https://www.youtube.com/watch?v=KmmTMg3e5Uo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NQgrIcCtys0" TargetMode="External"/><Relationship Id="rId4" Type="http://schemas.openxmlformats.org/officeDocument/2006/relationships/hyperlink" Target="https://www.youtube.com/watch?v=r3gr1ghQExs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nXlXU5ACqI" TargetMode="External"/><Relationship Id="rId2" Type="http://schemas.openxmlformats.org/officeDocument/2006/relationships/hyperlink" Target="https://www.youtube.com/watch?v=cuICVsaxJx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p04Sk7l1Mxw" TargetMode="External"/><Relationship Id="rId4" Type="http://schemas.openxmlformats.org/officeDocument/2006/relationships/hyperlink" Target="https://www.youtube.com/watch?v=VU6eLg3GWuA&amp;list=PLCE5B8A3C3CEAADEF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PkCNKN0STs" TargetMode="External"/><Relationship Id="rId2" Type="http://schemas.openxmlformats.org/officeDocument/2006/relationships/hyperlink" Target="https://www.youtube.com/watch?v=zAH-lE71wE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Unit 5</a:t>
            </a:r>
            <a:r>
              <a:rPr lang="en-US"/>
              <a:t>: Lecture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What to Listen for in Jazz and Prehistory of Jazz</a:t>
            </a:r>
          </a:p>
        </p:txBody>
      </p:sp>
    </p:spTree>
    <p:extLst>
      <p:ext uri="{BB962C8B-B14F-4D97-AF65-F5344CB8AC3E}">
        <p14:creationId xmlns:p14="http://schemas.microsoft.com/office/powerpoint/2010/main" val="3921375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Arrangements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Note for note arrangements from other works</a:t>
            </a:r>
          </a:p>
          <a:p>
            <a:r>
              <a:rPr lang="en-US"/>
              <a:t>Elaborations on a piece</a:t>
            </a:r>
          </a:p>
          <a:p>
            <a:r>
              <a:rPr lang="en-US"/>
              <a:t>Orchestrations</a:t>
            </a:r>
          </a:p>
          <a:p>
            <a:r>
              <a:rPr lang="en-US"/>
              <a:t>Re-imagining of a piece</a:t>
            </a:r>
          </a:p>
        </p:txBody>
      </p:sp>
    </p:spTree>
    <p:extLst>
      <p:ext uri="{BB962C8B-B14F-4D97-AF65-F5344CB8AC3E}">
        <p14:creationId xmlns:p14="http://schemas.microsoft.com/office/powerpoint/2010/main" val="425839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Improvisation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Formulaic</a:t>
            </a:r>
          </a:p>
          <a:p>
            <a:pPr lvl="1"/>
            <a:r>
              <a:rPr lang="en-US"/>
              <a:t>Fragmentary</a:t>
            </a:r>
          </a:p>
          <a:p>
            <a:pPr lvl="1"/>
            <a:r>
              <a:rPr lang="en-US"/>
              <a:t>Motivic </a:t>
            </a:r>
          </a:p>
          <a:p>
            <a:r>
              <a:rPr lang="en-US"/>
              <a:t>Harmonic substitution</a:t>
            </a:r>
          </a:p>
          <a:p>
            <a:r>
              <a:rPr lang="en-US"/>
              <a:t>Paraphrase: embellishing an existing melody</a:t>
            </a:r>
          </a:p>
          <a:p>
            <a:r>
              <a:rPr lang="en-US"/>
              <a:t>Modal</a:t>
            </a:r>
          </a:p>
        </p:txBody>
      </p:sp>
    </p:spTree>
    <p:extLst>
      <p:ext uri="{BB962C8B-B14F-4D97-AF65-F5344CB8AC3E}">
        <p14:creationId xmlns:p14="http://schemas.microsoft.com/office/powerpoint/2010/main" val="2410211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Jazz as a style or a process?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Jazz as a historical style:</a:t>
            </a:r>
          </a:p>
          <a:p>
            <a:pPr lvl="1"/>
            <a:r>
              <a:rPr lang="en-US"/>
              <a:t>Historically established tunes known as </a:t>
            </a:r>
            <a:r>
              <a:rPr lang="ja-JP" altLang="en-US"/>
              <a:t>“</a:t>
            </a:r>
            <a:r>
              <a:rPr lang="en-US"/>
              <a:t>jazz</a:t>
            </a:r>
            <a:r>
              <a:rPr lang="ja-JP" altLang="en-US"/>
              <a:t>”</a:t>
            </a:r>
            <a:r>
              <a:rPr lang="en-US"/>
              <a:t> that are often performed or quoted 	</a:t>
            </a:r>
          </a:p>
          <a:p>
            <a:endParaRPr lang="en-US"/>
          </a:p>
          <a:p>
            <a:r>
              <a:rPr lang="en-US"/>
              <a:t>Jazz as process: </a:t>
            </a:r>
          </a:p>
          <a:p>
            <a:pPr lvl="1"/>
            <a:r>
              <a:rPr lang="en-US"/>
              <a:t>A way of making music through improvisation and experimentation</a:t>
            </a:r>
          </a:p>
        </p:txBody>
      </p:sp>
    </p:spTree>
    <p:extLst>
      <p:ext uri="{BB962C8B-B14F-4D97-AF65-F5344CB8AC3E}">
        <p14:creationId xmlns:p14="http://schemas.microsoft.com/office/powerpoint/2010/main" val="304611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Jazz as a style or a process?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1400" y="3048000"/>
            <a:ext cx="1828800" cy="7620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4000"/>
              <a:t>Both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2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 practice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8194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dirty="0"/>
              <a:t>Listen: If I only had a brain” from the Wizard of Oz</a:t>
            </a:r>
          </a:p>
          <a:p>
            <a:pPr>
              <a:buFont typeface="Arial" charset="0"/>
              <a:buNone/>
            </a:pPr>
            <a:endParaRPr lang="en-US" dirty="0"/>
          </a:p>
          <a:p>
            <a:pPr>
              <a:buFont typeface="Arial" charset="0"/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175919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Original Version</a:t>
            </a:r>
          </a:p>
        </p:txBody>
      </p:sp>
      <p:pic>
        <p:nvPicPr>
          <p:cNvPr id="47108" name="Wizard of Oz Scarecrow - If I only had a brain song with english lyric subtitle.mov" descr="Macintosh HD:Users:jeremygrall:Desktop:Wizard of Oz Scarecrow - If I only had a brain song with english lyric subtitle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81200"/>
            <a:ext cx="6097588" cy="40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01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960" fill="hold"/>
                                        <p:tgtEl>
                                          <p:spTgt spid="471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710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7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71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08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Bill Frisell and Elvis Costello Version</a:t>
            </a:r>
          </a:p>
        </p:txBody>
      </p:sp>
      <p:pic>
        <p:nvPicPr>
          <p:cNvPr id="48132" name="Elvis Costello _amp" descr="Macintosh HD:Users:jeremygrall:Desktop:Elvis Costello _amp;amp; Bill Frisell- _amp;quot;If I Only Had a Brain_amp;quot;.mov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76400"/>
            <a:ext cx="6097588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77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321" fill="hold"/>
                                        <p:tgtEl>
                                          <p:spTgt spid="481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813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8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81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do we here?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What type of arrangement?</a:t>
            </a:r>
          </a:p>
          <a:p>
            <a:pPr lvl="1"/>
            <a:r>
              <a:rPr lang="en-US" sz="2400"/>
              <a:t>Elaboration of a piece</a:t>
            </a:r>
          </a:p>
          <a:p>
            <a:r>
              <a:rPr lang="en-US" sz="2800"/>
              <a:t>Is it generally the same form and what type?</a:t>
            </a:r>
          </a:p>
          <a:p>
            <a:pPr lvl="1"/>
            <a:r>
              <a:rPr lang="en-US" sz="2400"/>
              <a:t>Yes, song form</a:t>
            </a:r>
          </a:p>
          <a:p>
            <a:r>
              <a:rPr lang="en-US" sz="2800"/>
              <a:t>What types of improvisation are heard?</a:t>
            </a:r>
          </a:p>
          <a:p>
            <a:pPr lvl="1"/>
            <a:r>
              <a:rPr lang="en-US" sz="2400"/>
              <a:t>Motivic and fragmentary in the guitar, slightly paraphrase in the voice but mostly note for note.</a:t>
            </a:r>
          </a:p>
        </p:txBody>
      </p:sp>
    </p:spTree>
    <p:extLst>
      <p:ext uri="{BB962C8B-B14F-4D97-AF65-F5344CB8AC3E}">
        <p14:creationId xmlns:p14="http://schemas.microsoft.com/office/powerpoint/2010/main" val="400865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Continued…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type of rhythm?</a:t>
            </a:r>
          </a:p>
          <a:p>
            <a:pPr lvl="1"/>
            <a:r>
              <a:rPr lang="en-US"/>
              <a:t>Song is mostly two beat but the solo and ending is free</a:t>
            </a:r>
          </a:p>
          <a:p>
            <a:pPr lvl="1"/>
            <a:r>
              <a:rPr lang="en-US"/>
              <a:t>Harmony</a:t>
            </a:r>
          </a:p>
          <a:p>
            <a:pPr lvl="2"/>
            <a:r>
              <a:rPr lang="en-US"/>
              <a:t>Chord extension and substitution</a:t>
            </a:r>
          </a:p>
          <a:p>
            <a:pPr lvl="2"/>
            <a:r>
              <a:rPr lang="en-US"/>
              <a:t>Sounds: Voice and solo guitar	</a:t>
            </a:r>
          </a:p>
          <a:p>
            <a:pPr lvl="3"/>
            <a:r>
              <a:rPr lang="en-US"/>
              <a:t>Guitar with delay effect possibly a stereo effect.</a:t>
            </a:r>
          </a:p>
        </p:txBody>
      </p:sp>
    </p:spTree>
    <p:extLst>
      <p:ext uri="{BB962C8B-B14F-4D97-AF65-F5344CB8AC3E}">
        <p14:creationId xmlns:p14="http://schemas.microsoft.com/office/powerpoint/2010/main" val="36633708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 we define Bill Frisell</a:t>
            </a:r>
            <a:r>
              <a:rPr lang="ja-JP" altLang="en-US"/>
              <a:t>’</a:t>
            </a:r>
            <a:r>
              <a:rPr lang="en-US"/>
              <a:t>s style?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Bill Frisell defines jazz as a process</a:t>
            </a:r>
          </a:p>
          <a:p>
            <a:pPr>
              <a:lnSpc>
                <a:spcPct val="90000"/>
              </a:lnSpc>
            </a:pPr>
            <a:r>
              <a:rPr lang="en-US"/>
              <a:t>Hard to define</a:t>
            </a:r>
          </a:p>
          <a:p>
            <a:pPr lvl="1">
              <a:lnSpc>
                <a:spcPct val="90000"/>
              </a:lnSpc>
            </a:pPr>
            <a:r>
              <a:rPr lang="en-US"/>
              <a:t>Fusion of styles: Jazz, Americana, Country, </a:t>
            </a:r>
            <a:r>
              <a:rPr lang="ja-JP" altLang="en-US"/>
              <a:t>“</a:t>
            </a:r>
            <a:r>
              <a:rPr lang="en-US"/>
              <a:t>ethereal,</a:t>
            </a:r>
            <a:r>
              <a:rPr lang="ja-JP" altLang="en-US"/>
              <a:t>”</a:t>
            </a:r>
            <a:r>
              <a:rPr lang="en-US"/>
              <a:t> sometimes traditional </a:t>
            </a:r>
          </a:p>
          <a:p>
            <a:pPr lvl="1">
              <a:lnSpc>
                <a:spcPct val="90000"/>
              </a:lnSpc>
            </a:pPr>
            <a:r>
              <a:rPr lang="en-US"/>
              <a:t>Plays a telecaster giving a different tone than the typical Gibson hollow body jazz guitar</a:t>
            </a:r>
          </a:p>
          <a:p>
            <a:pPr lvl="1">
              <a:lnSpc>
                <a:spcPct val="90000"/>
              </a:lnSpc>
            </a:pPr>
            <a:r>
              <a:rPr lang="en-US"/>
              <a:t>Interesting use of effects: echo, loops, stereo chorus</a:t>
            </a:r>
          </a:p>
        </p:txBody>
      </p:sp>
    </p:spTree>
    <p:extLst>
      <p:ext uri="{BB962C8B-B14F-4D97-AF65-F5344CB8AC3E}">
        <p14:creationId xmlns:p14="http://schemas.microsoft.com/office/powerpoint/2010/main" val="1019061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What to Listen for in Jazz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367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Summary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What is the musical elements we are listening to?</a:t>
            </a:r>
          </a:p>
          <a:p>
            <a:pPr>
              <a:lnSpc>
                <a:spcPct val="90000"/>
              </a:lnSpc>
            </a:pPr>
            <a:r>
              <a:rPr lang="en-US" sz="2800"/>
              <a:t>Is the music derived from other works</a:t>
            </a:r>
          </a:p>
          <a:p>
            <a:pPr>
              <a:lnSpc>
                <a:spcPct val="90000"/>
              </a:lnSpc>
            </a:pPr>
            <a:r>
              <a:rPr lang="en-US" sz="2800"/>
              <a:t>How is the music changed?</a:t>
            </a:r>
          </a:p>
          <a:p>
            <a:pPr>
              <a:lnSpc>
                <a:spcPct val="90000"/>
              </a:lnSpc>
            </a:pPr>
            <a:r>
              <a:rPr lang="en-US" sz="2800"/>
              <a:t>What is the types of improvisation being used?</a:t>
            </a:r>
          </a:p>
          <a:p>
            <a:pPr>
              <a:lnSpc>
                <a:spcPct val="90000"/>
              </a:lnSpc>
            </a:pPr>
            <a:r>
              <a:rPr lang="en-US" sz="2800"/>
              <a:t>Most importantly, how do all these elements change the emotional content of a piece?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80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585809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Congo Square 1819: Kimble Rendering 1860s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635" b="26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2312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Prehistory of Jazz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Eighteenth Century New Orleans</a:t>
            </a:r>
          </a:p>
        </p:txBody>
      </p:sp>
    </p:spTree>
    <p:extLst>
      <p:ext uri="{BB962C8B-B14F-4D97-AF65-F5344CB8AC3E}">
        <p14:creationId xmlns:p14="http://schemas.microsoft.com/office/powerpoint/2010/main" val="41042740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Painting: </a:t>
            </a:r>
            <a:r>
              <a:rPr lang="en-US" dirty="0" err="1"/>
              <a:t>Bamboula</a:t>
            </a:r>
            <a:r>
              <a:rPr lang="en-US" dirty="0"/>
              <a:t> Dance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Modern Re-creation: African and Caribbean </a:t>
            </a:r>
          </a:p>
          <a:p>
            <a:r>
              <a:rPr lang="en-US" dirty="0">
                <a:hlinkClick r:id="rId2"/>
              </a:rPr>
              <a:t>https://www.youtube.com/watch?v=gVABhvkyiBg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8384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Congo Square: 1819 until about ca. 1870-85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Congo Square in New Orleans: Area where slave dances were performed</a:t>
            </a:r>
          </a:p>
          <a:p>
            <a:endParaRPr lang="en-US" dirty="0"/>
          </a:p>
          <a:p>
            <a:r>
              <a:rPr lang="en-US" dirty="0"/>
              <a:t>First Described by Henry Latrobe in 1819</a:t>
            </a:r>
          </a:p>
          <a:p>
            <a:endParaRPr lang="en-US" dirty="0"/>
          </a:p>
          <a:p>
            <a:r>
              <a:rPr lang="en-US" dirty="0"/>
              <a:t>Demographics of New Orleans: Mix of African, French, Spanish, Haitian, Creole (Spanish/French)</a:t>
            </a:r>
          </a:p>
          <a:p>
            <a:endParaRPr lang="en-US" dirty="0"/>
          </a:p>
          <a:p>
            <a:r>
              <a:rPr lang="en-US" dirty="0"/>
              <a:t>West African drumming styles openly performed—not permitted in most placed</a:t>
            </a:r>
          </a:p>
          <a:p>
            <a:pPr lvl="1"/>
            <a:r>
              <a:rPr lang="en-US" dirty="0"/>
              <a:t>African customs tamped down</a:t>
            </a:r>
          </a:p>
          <a:p>
            <a:pPr lvl="2"/>
            <a:r>
              <a:rPr lang="en-US" dirty="0"/>
              <a:t>“Savage,” “Primitive,” and/or “Non-Christian”</a:t>
            </a:r>
          </a:p>
          <a:p>
            <a:pPr lvl="1"/>
            <a:r>
              <a:rPr lang="en-US" dirty="0"/>
              <a:t>Control</a:t>
            </a:r>
          </a:p>
          <a:p>
            <a:pPr lvl="1"/>
            <a:r>
              <a:rPr lang="en-US" dirty="0"/>
              <a:t>Spanish and French were less restrictive with the slaves</a:t>
            </a:r>
          </a:p>
          <a:p>
            <a:pPr marL="411480" lvl="1" indent="0">
              <a:buNone/>
            </a:pPr>
            <a:endParaRPr lang="en-US" dirty="0"/>
          </a:p>
          <a:p>
            <a:pPr lvl="1"/>
            <a:r>
              <a:rPr lang="en-US" dirty="0"/>
              <a:t>Location: </a:t>
            </a:r>
            <a:r>
              <a:rPr lang="nl-NL" dirty="0">
                <a:hlinkClick r:id="rId2"/>
              </a:rPr>
              <a:t>https://www.google.com/maps/place/Congo+Square/@29.9609613,-90.0703651,17z/data=!3m1!4b1!4m5!3m4!1s0x8620a60f6b9db0cf:0xcfa0942951277e39!8m2!3d29.9609613!4d-90.0681764</a:t>
            </a:r>
            <a:r>
              <a:rPr lang="nl-NL" dirty="0"/>
              <a:t> </a:t>
            </a:r>
            <a:endParaRPr lang="en-US" dirty="0"/>
          </a:p>
          <a:p>
            <a:pPr lvl="1"/>
            <a:endParaRPr lang="en-US" dirty="0"/>
          </a:p>
          <a:p>
            <a:pPr marL="11430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6439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Latrobe Said: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“In going up St. Peters Street &amp; approaching the common I heard a most extraordinary noise, which I supposed to proceed from some horse mill, the horses tramping on a wooden floor. I found, however, on emerging from the houses onto the Common, that it proceeded form a crowd of 5 or 600 persons assembled in an open space or public square. I went to the spot &amp; crowded near enough to see the performance. All those who were engaged in the business seemed to be blacks. I did not observe a dozen yellow faces. They were formed into circular </a:t>
            </a:r>
            <a:r>
              <a:rPr lang="en-US" dirty="0" err="1"/>
              <a:t>groupes</a:t>
            </a:r>
            <a:r>
              <a:rPr lang="en-US" dirty="0"/>
              <a:t> [sic] in the midst of four of which, which I examined (but there were more of them), was a ring, the largest not 10 feet in diameter. In the first were two women dancing. They held each a coarse handkerchief extended by the corners in their hands, &amp; set  to each other in a miserably dull &amp; slow figure, hardly moving their feet or their bodies. The music consisted of two drums and a stringed instrument. An old man sat astride of a cylindrical drum about a foot in diameter, &amp; beat it with incredible quickness with the edge of his hand &amp; fingers. The other drum was an open staved thing held between the knees &amp; beaten in the same manner. They made an incredible noise. The most curious instrument, however, was a stringed instrument which no doubt was imported from Africa. On top of the finger board was the rude figure of a man in a sitting posture, &amp; two pegs behind him to which the strings were fastened. The body was a calabash. It was played upon by a very little old man, apparently 80 or 90 years old.”</a:t>
            </a:r>
          </a:p>
        </p:txBody>
      </p:sp>
    </p:spTree>
    <p:extLst>
      <p:ext uri="{BB962C8B-B14F-4D97-AF65-F5344CB8AC3E}">
        <p14:creationId xmlns:p14="http://schemas.microsoft.com/office/powerpoint/2010/main" val="10984764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Congo Square: </a:t>
            </a:r>
            <a:r>
              <a:rPr lang="en-US" dirty="0" err="1"/>
              <a:t>Calinda</a:t>
            </a:r>
            <a:r>
              <a:rPr lang="en-US" dirty="0"/>
              <a:t> Dance</a:t>
            </a:r>
            <a:br>
              <a:rPr lang="en-US" dirty="0"/>
            </a:br>
            <a:r>
              <a:rPr lang="en-US" dirty="0"/>
              <a:t>African-Caribbean dance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9470" b="94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656575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Latrobe Sketches of Instruments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77" t="-3803" r="15"/>
          <a:stretch/>
        </p:blipFill>
        <p:spPr>
          <a:xfrm>
            <a:off x="647700" y="1265238"/>
            <a:ext cx="3302000" cy="49831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899" y="1549400"/>
            <a:ext cx="3664059" cy="29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7341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Calinda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https://www.youtube.com/watch?v=dgNaCcaSlow</a:t>
            </a:r>
            <a:endParaRPr lang="en-US" dirty="0"/>
          </a:p>
          <a:p>
            <a:endParaRPr lang="en-US" dirty="0"/>
          </a:p>
          <a:p>
            <a:r>
              <a:rPr lang="en-US" dirty="0"/>
              <a:t>French composers fascinated with exotic African, Asian, and Spanish idioms:</a:t>
            </a:r>
          </a:p>
          <a:p>
            <a:pPr lvl="1"/>
            <a:r>
              <a:rPr lang="en-US" dirty="0"/>
              <a:t>Delius </a:t>
            </a:r>
            <a:r>
              <a:rPr lang="en-US" dirty="0" err="1"/>
              <a:t>Calinda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https://www.youtube.com/watch?v=x6-UGlNyjn0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Also found in 20</a:t>
            </a:r>
            <a:r>
              <a:rPr lang="en-US" baseline="30000" dirty="0"/>
              <a:t>th</a:t>
            </a:r>
            <a:r>
              <a:rPr lang="en-US" dirty="0"/>
              <a:t> century jazz and big band tunes: </a:t>
            </a:r>
          </a:p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=-</a:t>
            </a:r>
            <a:r>
              <a:rPr lang="en-US" dirty="0" err="1"/>
              <a:t>bC_MUCzwzA</a:t>
            </a:r>
            <a:endParaRPr lang="en-US" dirty="0"/>
          </a:p>
          <a:p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=DiUdC96stDM</a:t>
            </a:r>
          </a:p>
        </p:txBody>
      </p:sp>
    </p:spTree>
    <p:extLst>
      <p:ext uri="{BB962C8B-B14F-4D97-AF65-F5344CB8AC3E}">
        <p14:creationId xmlns:p14="http://schemas.microsoft.com/office/powerpoint/2010/main" val="9706473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Congo Square Today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787" b="27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581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Similarities between musical styles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/>
              <a:t>Music is often derivative</a:t>
            </a:r>
          </a:p>
          <a:p>
            <a:pPr>
              <a:buFont typeface="Arial" charset="0"/>
              <a:buNone/>
            </a:pPr>
            <a:endParaRPr lang="en-US" sz="2000"/>
          </a:p>
          <a:p>
            <a:r>
              <a:rPr lang="en-US" sz="2000"/>
              <a:t>Classical and Popular Music constantly borrow from their predecessors</a:t>
            </a:r>
          </a:p>
          <a:p>
            <a:endParaRPr lang="en-US" sz="2000"/>
          </a:p>
          <a:p>
            <a:r>
              <a:rPr lang="en-US" sz="2000"/>
              <a:t>Music is based on common language, forms, and themes </a:t>
            </a:r>
          </a:p>
          <a:p>
            <a:endParaRPr lang="en-US" sz="2000"/>
          </a:p>
          <a:p>
            <a:r>
              <a:rPr lang="en-US" sz="2000"/>
              <a:t>Not always </a:t>
            </a:r>
            <a:r>
              <a:rPr lang="en-US" sz="2000" i="1"/>
              <a:t>what</a:t>
            </a:r>
            <a:r>
              <a:rPr lang="en-US" sz="2000"/>
              <a:t> you say but </a:t>
            </a:r>
            <a:r>
              <a:rPr lang="en-US" sz="2000" i="1"/>
              <a:t>how </a:t>
            </a:r>
            <a:r>
              <a:rPr lang="en-US" sz="2000"/>
              <a:t>you say it</a:t>
            </a:r>
          </a:p>
          <a:p>
            <a:endParaRPr lang="en-US" sz="2000"/>
          </a:p>
          <a:p>
            <a:endParaRPr lang="en-US" sz="2000" i="1"/>
          </a:p>
        </p:txBody>
      </p:sp>
    </p:spTree>
    <p:extLst>
      <p:ext uri="{BB962C8B-B14F-4D97-AF65-F5344CB8AC3E}">
        <p14:creationId xmlns:p14="http://schemas.microsoft.com/office/powerpoint/2010/main" val="412184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West African Drumming: What is different about this music?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Polyrhythm: Use of different meters at the same time</a:t>
            </a:r>
          </a:p>
          <a:p>
            <a:endParaRPr lang="en-US" dirty="0"/>
          </a:p>
          <a:p>
            <a:r>
              <a:rPr lang="en-US" dirty="0"/>
              <a:t>Meter: Organization of beats typically in two or three (simple vs. compound time)</a:t>
            </a:r>
          </a:p>
          <a:p>
            <a:endParaRPr lang="en-US" dirty="0"/>
          </a:p>
          <a:p>
            <a:r>
              <a:rPr lang="en-US" dirty="0"/>
              <a:t>Demonstration: </a:t>
            </a:r>
            <a:r>
              <a:rPr lang="en-US" dirty="0">
                <a:hlinkClick r:id="rId2"/>
              </a:rPr>
              <a:t>https://www.youtube.com/watch?v=Zn7YtjO6Mqc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0762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Ring Shout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Religious dance ritual</a:t>
            </a:r>
          </a:p>
          <a:p>
            <a:r>
              <a:rPr lang="en-US" dirty="0"/>
              <a:t>Clapping, praying, and shouting while circling counter clockwise</a:t>
            </a:r>
          </a:p>
          <a:p>
            <a:r>
              <a:rPr lang="en-US" dirty="0"/>
              <a:t>Elements: Cries/</a:t>
            </a:r>
            <a:r>
              <a:rPr lang="en-US" dirty="0" err="1"/>
              <a:t>hollars</a:t>
            </a:r>
            <a:r>
              <a:rPr lang="en-US" dirty="0"/>
              <a:t>; use of “blue notes,” and Call-response</a:t>
            </a:r>
          </a:p>
          <a:p>
            <a:r>
              <a:rPr lang="en-US" dirty="0"/>
              <a:t>May be the foundation of work songs, field </a:t>
            </a:r>
            <a:r>
              <a:rPr lang="en-US" dirty="0" err="1"/>
              <a:t>hollars</a:t>
            </a:r>
            <a:r>
              <a:rPr lang="en-US" dirty="0"/>
              <a:t>, and funeral processional</a:t>
            </a:r>
          </a:p>
          <a:p>
            <a:r>
              <a:rPr lang="en-US" dirty="0"/>
              <a:t>Documentary:</a:t>
            </a:r>
          </a:p>
          <a:p>
            <a:r>
              <a:rPr lang="en-US" dirty="0">
                <a:hlinkClick r:id="rId2"/>
              </a:rPr>
              <a:t>https://www.youtube.com/watch?v=KmmTMg3e5Uo</a:t>
            </a:r>
            <a:endParaRPr lang="en-US" dirty="0"/>
          </a:p>
          <a:p>
            <a:r>
              <a:rPr lang="en-US" dirty="0"/>
              <a:t>Reenactments </a:t>
            </a:r>
          </a:p>
          <a:p>
            <a:pPr lvl="1"/>
            <a:r>
              <a:rPr lang="en-US" dirty="0">
                <a:hlinkClick r:id="rId3"/>
              </a:rPr>
              <a:t>https://www.youtube.com/watch?v=WduFU2dhJiw</a:t>
            </a:r>
            <a:r>
              <a:rPr lang="en-US" dirty="0"/>
              <a:t> </a:t>
            </a:r>
          </a:p>
          <a:p>
            <a:pPr lvl="1"/>
            <a:r>
              <a:rPr lang="en-US" dirty="0">
                <a:hlinkClick r:id="rId4"/>
              </a:rPr>
              <a:t>https://www.youtube.com/watch?v=r3gr1ghQExs</a:t>
            </a:r>
            <a:r>
              <a:rPr lang="en-US" dirty="0"/>
              <a:t> </a:t>
            </a:r>
          </a:p>
          <a:p>
            <a:pPr lvl="1"/>
            <a:r>
              <a:rPr lang="en-US" dirty="0">
                <a:hlinkClick r:id="rId5"/>
              </a:rPr>
              <a:t>https://www.youtube.com/watch?v=NQgrIcCtys0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494640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Syncretism: The blending of separate cultures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Jazz is the Americanization of African and European Music</a:t>
            </a:r>
          </a:p>
          <a:p>
            <a:r>
              <a:rPr lang="en-US" dirty="0"/>
              <a:t>Blending of styles actually predates Congo Square and the founding of New Orleans (1718) by over 1000 years</a:t>
            </a:r>
          </a:p>
          <a:p>
            <a:pPr lvl="1"/>
            <a:r>
              <a:rPr lang="en-US" dirty="0"/>
              <a:t>Moors in Spain (718)</a:t>
            </a:r>
          </a:p>
          <a:p>
            <a:pPr lvl="1"/>
            <a:r>
              <a:rPr lang="en-US" dirty="0"/>
              <a:t>Spanish and French styles were particularly influenced by this</a:t>
            </a:r>
          </a:p>
          <a:p>
            <a:pPr lvl="1"/>
            <a:r>
              <a:rPr lang="en-US" dirty="0"/>
              <a:t>Spanish Explorers in the New World</a:t>
            </a:r>
          </a:p>
          <a:p>
            <a:r>
              <a:rPr lang="en-US" dirty="0"/>
              <a:t>This seems to encourage a “Latin tinge” in jazz</a:t>
            </a:r>
          </a:p>
          <a:p>
            <a:pPr lvl="1"/>
            <a:r>
              <a:rPr lang="en-US" dirty="0"/>
              <a:t>Afro-Cuban and Afro-Caribbean styles prevalent in jazz (Samba, Habanera etc..)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8205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Spanish and French Culture in New Orleans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Unlike the rest of the US, slaves were allowed:</a:t>
            </a:r>
          </a:p>
          <a:p>
            <a:pPr lvl="1"/>
            <a:r>
              <a:rPr lang="en-US" dirty="0"/>
              <a:t>To be set free without official permission</a:t>
            </a:r>
          </a:p>
          <a:p>
            <a:pPr lvl="1"/>
            <a:r>
              <a:rPr lang="en-US" dirty="0"/>
              <a:t>To own land</a:t>
            </a:r>
          </a:p>
          <a:p>
            <a:pPr lvl="1"/>
            <a:r>
              <a:rPr lang="en-US" dirty="0"/>
              <a:t>Could buy their freedom</a:t>
            </a:r>
          </a:p>
          <a:p>
            <a:r>
              <a:rPr lang="en-US" dirty="0"/>
              <a:t>Influx of both Caribbean slaves and immigrants from Italy, Great Britain, and Germany</a:t>
            </a:r>
          </a:p>
          <a:p>
            <a:r>
              <a:rPr lang="en-US" dirty="0"/>
              <a:t>Culture was freer than the rest of the US: Laissez-faire</a:t>
            </a:r>
          </a:p>
        </p:txBody>
      </p:sp>
    </p:spTree>
    <p:extLst>
      <p:ext uri="{BB962C8B-B14F-4D97-AF65-F5344CB8AC3E}">
        <p14:creationId xmlns:p14="http://schemas.microsoft.com/office/powerpoint/2010/main" val="23087889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Slave Labor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By 1807, over 400,000 Africans were brought to the Americas (largely West African)</a:t>
            </a:r>
          </a:p>
          <a:p>
            <a:r>
              <a:rPr lang="en-US" dirty="0"/>
              <a:t>New Orleans allowed slave music to be performed, but other cities and states did not</a:t>
            </a:r>
          </a:p>
          <a:p>
            <a:pPr lvl="1"/>
            <a:r>
              <a:rPr lang="en-US" dirty="0"/>
              <a:t>Slave rebellions sometimes used drums as signaling devices</a:t>
            </a:r>
          </a:p>
          <a:p>
            <a:pPr lvl="1"/>
            <a:r>
              <a:rPr lang="en-US" dirty="0"/>
              <a:t>Control </a:t>
            </a:r>
          </a:p>
          <a:p>
            <a:r>
              <a:rPr lang="en-US" dirty="0"/>
              <a:t>Some states tried to force assimilation with enforcement of European religious and musical traditions</a:t>
            </a:r>
          </a:p>
          <a:p>
            <a:pPr lvl="1"/>
            <a:r>
              <a:rPr lang="en-US" dirty="0"/>
              <a:t>“taming the savage”</a:t>
            </a:r>
          </a:p>
          <a:p>
            <a:pPr lvl="1"/>
            <a:r>
              <a:rPr lang="en-US" dirty="0"/>
              <a:t>Also, complex use of polyrhythm befuddled European musicians—Sometimes almost impossible to notate in traditional notation</a:t>
            </a:r>
          </a:p>
        </p:txBody>
      </p:sp>
    </p:spTree>
    <p:extLst>
      <p:ext uri="{BB962C8B-B14F-4D97-AF65-F5344CB8AC3E}">
        <p14:creationId xmlns:p14="http://schemas.microsoft.com/office/powerpoint/2010/main" val="17975026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 the natural world, but transformed</a:t>
            </a:r>
          </a:p>
          <a:p>
            <a:endParaRPr lang="en-US" dirty="0"/>
          </a:p>
          <a:p>
            <a:r>
              <a:rPr lang="en-US" dirty="0"/>
              <a:t>Use of animal shells, skins, trees, etc..</a:t>
            </a:r>
          </a:p>
          <a:p>
            <a:endParaRPr lang="en-US" dirty="0"/>
          </a:p>
          <a:p>
            <a:r>
              <a:rPr lang="en-US" dirty="0"/>
              <a:t>Common trait of African music: Music is about reliving and transforming</a:t>
            </a:r>
          </a:p>
          <a:p>
            <a:endParaRPr lang="en-US" dirty="0"/>
          </a:p>
          <a:p>
            <a:r>
              <a:rPr lang="en-US" dirty="0"/>
              <a:t>Use of European Instruments often occurs without training: development of new techniques of performance</a:t>
            </a:r>
          </a:p>
        </p:txBody>
      </p:sp>
    </p:spTree>
    <p:extLst>
      <p:ext uri="{BB962C8B-B14F-4D97-AF65-F5344CB8AC3E}">
        <p14:creationId xmlns:p14="http://schemas.microsoft.com/office/powerpoint/2010/main" val="26016205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Country and Classic Blues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What are the blues?</a:t>
            </a:r>
          </a:p>
        </p:txBody>
      </p:sp>
    </p:spTree>
    <p:extLst>
      <p:ext uri="{BB962C8B-B14F-4D97-AF65-F5344CB8AC3E}">
        <p14:creationId xmlns:p14="http://schemas.microsoft.com/office/powerpoint/2010/main" val="25072048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Early Blues Figures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W.C. Handy “creator” of the blues (Memphis Blues/Mr. Crump, 1912)</a:t>
            </a:r>
          </a:p>
          <a:p>
            <a:pPr lvl="1">
              <a:defRPr/>
            </a:pPr>
            <a:r>
              <a:rPr lang="en-US" dirty="0"/>
              <a:t>From Florence, AL, also lived in Birmingham and Bessemer</a:t>
            </a:r>
          </a:p>
          <a:p>
            <a:pPr>
              <a:defRPr/>
            </a:pPr>
            <a:r>
              <a:rPr lang="en-US" dirty="0"/>
              <a:t>Bessie Smith</a:t>
            </a:r>
          </a:p>
          <a:p>
            <a:pPr>
              <a:defRPr/>
            </a:pPr>
            <a:r>
              <a:rPr lang="en-US" dirty="0"/>
              <a:t>Ma Rainey</a:t>
            </a:r>
          </a:p>
          <a:p>
            <a:pPr>
              <a:defRPr/>
            </a:pPr>
            <a:r>
              <a:rPr lang="en-US" dirty="0"/>
              <a:t>Lead Belly</a:t>
            </a:r>
          </a:p>
          <a:p>
            <a:pPr>
              <a:defRPr/>
            </a:pPr>
            <a:r>
              <a:rPr lang="en-US" dirty="0"/>
              <a:t>Robert Johnson</a:t>
            </a:r>
          </a:p>
          <a:p>
            <a:pPr>
              <a:defRPr/>
            </a:pPr>
            <a:r>
              <a:rPr lang="en-US" dirty="0"/>
              <a:t>Charley Patton</a:t>
            </a:r>
          </a:p>
        </p:txBody>
      </p:sp>
    </p:spTree>
    <p:extLst>
      <p:ext uri="{BB962C8B-B14F-4D97-AF65-F5344CB8AC3E}">
        <p14:creationId xmlns:p14="http://schemas.microsoft.com/office/powerpoint/2010/main" val="12671114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</a:t>
            </a:r>
            <a:r>
              <a:rPr lang="en-US"/>
              <a:t>of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Similarities between Blues and Spirituals:</a:t>
            </a:r>
          </a:p>
          <a:p>
            <a:pPr lvl="1"/>
            <a:r>
              <a:rPr lang="en-US" dirty="0"/>
              <a:t>“A cry for release, and ode to movement and mobility, a blend of hope and despair” </a:t>
            </a:r>
          </a:p>
          <a:p>
            <a:r>
              <a:rPr lang="en-US" dirty="0"/>
              <a:t>2. What is the difference between Mississippi/Delta Blues and Texas Blues?</a:t>
            </a:r>
          </a:p>
          <a:p>
            <a:pPr lvl="1"/>
            <a:r>
              <a:rPr lang="en-US" dirty="0"/>
              <a:t>More of a rigid style for Mississippi Blues: Harmonically ambiguous, melodically limited, “unrelenting” driving guitar whereas Texas has many different styles: Use of Field </a:t>
            </a:r>
            <a:r>
              <a:rPr lang="en-US" dirty="0" err="1"/>
              <a:t>Hollar</a:t>
            </a:r>
            <a:endParaRPr lang="en-US" dirty="0"/>
          </a:p>
          <a:p>
            <a:r>
              <a:rPr lang="en-US" dirty="0"/>
              <a:t>3. Was W.C. Handy really the originator of the blues? What was his training?</a:t>
            </a:r>
          </a:p>
          <a:p>
            <a:pPr lvl="1"/>
            <a:r>
              <a:rPr lang="en-US" dirty="0"/>
              <a:t>No</a:t>
            </a:r>
          </a:p>
          <a:p>
            <a:pPr lvl="1"/>
            <a:r>
              <a:rPr lang="en-US" dirty="0"/>
              <a:t>Classical Trained</a:t>
            </a:r>
          </a:p>
          <a:p>
            <a:r>
              <a:rPr lang="en-US" dirty="0"/>
              <a:t>Ma Rainey and Bessie Smith made their early living in vaudeville and minstrel shows</a:t>
            </a:r>
          </a:p>
          <a:p>
            <a:r>
              <a:rPr lang="en-US" dirty="0"/>
              <a:t>Bessie Smith died in an accident near Clarksdale, MS…near the crossroads</a:t>
            </a:r>
          </a:p>
        </p:txBody>
      </p:sp>
    </p:spTree>
    <p:extLst>
      <p:ext uri="{BB962C8B-B14F-4D97-AF65-F5344CB8AC3E}">
        <p14:creationId xmlns:p14="http://schemas.microsoft.com/office/powerpoint/2010/main" val="21534280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Charley Patton and Dockery Farms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57791" r="-577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28423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Traits of Popular Music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Often passed through oral tradition.</a:t>
            </a:r>
          </a:p>
          <a:p>
            <a:pPr>
              <a:buFont typeface="Arial" charset="0"/>
              <a:buNone/>
            </a:pPr>
            <a:r>
              <a:rPr lang="en-US" sz="2800"/>
              <a:t>			 </a:t>
            </a:r>
            <a:r>
              <a:rPr lang="en-US" sz="1800" i="1"/>
              <a:t>Now passed through recordings </a:t>
            </a:r>
            <a:endParaRPr lang="en-US" sz="2800" i="1"/>
          </a:p>
          <a:p>
            <a:r>
              <a:rPr lang="en-US" sz="2800"/>
              <a:t>Folk elements</a:t>
            </a:r>
          </a:p>
          <a:p>
            <a:r>
              <a:rPr lang="en-US" sz="2800"/>
              <a:t>Often reflect common culture and societal values</a:t>
            </a:r>
          </a:p>
          <a:p>
            <a:r>
              <a:rPr lang="en-US" sz="2800"/>
              <a:t>Improvisatory</a:t>
            </a:r>
          </a:p>
          <a:p>
            <a:r>
              <a:rPr lang="en-US" sz="2800"/>
              <a:t>Constantly changes and evolves</a:t>
            </a:r>
          </a:p>
        </p:txBody>
      </p:sp>
    </p:spTree>
    <p:extLst>
      <p:ext uri="{BB962C8B-B14F-4D97-AF65-F5344CB8AC3E}">
        <p14:creationId xmlns:p14="http://schemas.microsoft.com/office/powerpoint/2010/main" val="251801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Dockery Farms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Plantation in Cleveland, MS (technically Dockery, MS)</a:t>
            </a:r>
          </a:p>
          <a:p>
            <a:r>
              <a:rPr lang="en-US" dirty="0"/>
              <a:t>“Birthplace of the Delta Blues”</a:t>
            </a:r>
          </a:p>
          <a:p>
            <a:r>
              <a:rPr lang="en-US" dirty="0"/>
              <a:t>Over 2000 laborers and sharecroppers</a:t>
            </a:r>
          </a:p>
          <a:p>
            <a:r>
              <a:rPr lang="en-US" dirty="0"/>
              <a:t>Musicians:</a:t>
            </a:r>
          </a:p>
          <a:p>
            <a:pPr lvl="1"/>
            <a:r>
              <a:rPr lang="en-US" dirty="0"/>
              <a:t>Charley Patton (beginning 1900)</a:t>
            </a:r>
          </a:p>
          <a:p>
            <a:pPr lvl="1"/>
            <a:r>
              <a:rPr lang="en-US" dirty="0"/>
              <a:t>Tommy Johnson</a:t>
            </a:r>
          </a:p>
          <a:p>
            <a:pPr lvl="1"/>
            <a:r>
              <a:rPr lang="en-US" dirty="0"/>
              <a:t>Eddie “Son” House</a:t>
            </a:r>
          </a:p>
          <a:p>
            <a:pPr lvl="1"/>
            <a:r>
              <a:rPr lang="en-US" dirty="0"/>
              <a:t>Robert Johnson</a:t>
            </a:r>
          </a:p>
          <a:p>
            <a:r>
              <a:rPr lang="en-US" dirty="0"/>
              <a:t>Howling Wolf</a:t>
            </a:r>
          </a:p>
          <a:p>
            <a:r>
              <a:rPr lang="en-US" dirty="0"/>
              <a:t>Weekend “parties” with a lot of music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3758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Charley Patton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“Father of Delta Blues”</a:t>
            </a:r>
          </a:p>
          <a:p>
            <a:r>
              <a:rPr lang="en-US" dirty="0"/>
              <a:t>Could play:</a:t>
            </a:r>
          </a:p>
          <a:p>
            <a:r>
              <a:rPr lang="en-US" dirty="0"/>
              <a:t> Blues</a:t>
            </a:r>
          </a:p>
          <a:p>
            <a:r>
              <a:rPr lang="en-US" dirty="0"/>
              <a:t>Hillbilly Music</a:t>
            </a:r>
          </a:p>
          <a:p>
            <a:r>
              <a:rPr lang="en-US" dirty="0"/>
              <a:t>19</a:t>
            </a:r>
            <a:r>
              <a:rPr lang="en-US" baseline="30000" dirty="0"/>
              <a:t>th</a:t>
            </a:r>
            <a:r>
              <a:rPr lang="en-US" dirty="0"/>
              <a:t> century ballads</a:t>
            </a:r>
          </a:p>
          <a:p>
            <a:r>
              <a:rPr lang="en-US" dirty="0"/>
              <a:t>White Country Styles</a:t>
            </a:r>
          </a:p>
          <a:p>
            <a:r>
              <a:rPr lang="en-US" dirty="0"/>
              <a:t>Examples:</a:t>
            </a:r>
          </a:p>
          <a:p>
            <a:pPr lvl="2"/>
            <a:r>
              <a:rPr lang="en-US" dirty="0">
                <a:hlinkClick r:id="rId2"/>
              </a:rPr>
              <a:t>https://www.youtube.com/watch?v=cuICVsaxJxc</a:t>
            </a:r>
            <a:endParaRPr lang="en-US" dirty="0"/>
          </a:p>
          <a:p>
            <a:r>
              <a:rPr lang="en-US" dirty="0"/>
              <a:t>Howling Wolf: </a:t>
            </a:r>
          </a:p>
          <a:p>
            <a:pPr lvl="2"/>
            <a:r>
              <a:rPr lang="en-US" dirty="0">
                <a:hlinkClick r:id="rId3"/>
              </a:rPr>
              <a:t>https://www.youtube.com/watch?v=_nXlXU5ACqI</a:t>
            </a:r>
            <a:endParaRPr lang="en-US" dirty="0"/>
          </a:p>
          <a:p>
            <a:r>
              <a:rPr lang="en-US" dirty="0"/>
              <a:t>Tommy Johnson:</a:t>
            </a:r>
          </a:p>
          <a:p>
            <a:pPr lvl="2"/>
            <a:r>
              <a:rPr lang="en-US" dirty="0">
                <a:hlinkClick r:id="rId4"/>
              </a:rPr>
              <a:t>https://www.youtube.com/watch?v=VU6eLg3GWuA&amp;list=PLCE5B8A3C3CEAADEF</a:t>
            </a:r>
            <a:r>
              <a:rPr lang="en-US" dirty="0"/>
              <a:t> </a:t>
            </a:r>
          </a:p>
          <a:p>
            <a:r>
              <a:rPr lang="en-US" dirty="0"/>
              <a:t>Robert Johnson</a:t>
            </a:r>
          </a:p>
          <a:p>
            <a:pPr lvl="2"/>
            <a:r>
              <a:rPr lang="en-US" dirty="0">
                <a:hlinkClick r:id="rId5"/>
              </a:rPr>
              <a:t>https://www.youtube.com/watch?v=p04Sk7l1Mxw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8984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Country Blues-more of a folk style (rural), classic (city) blues (newer)</a:t>
            </a:r>
          </a:p>
          <a:p>
            <a:r>
              <a:rPr lang="en-US" dirty="0"/>
              <a:t>More recognized by 1920 but many early precursors</a:t>
            </a:r>
          </a:p>
          <a:p>
            <a:r>
              <a:rPr lang="en-US" dirty="0"/>
              <a:t>Musical Traits:</a:t>
            </a:r>
          </a:p>
          <a:p>
            <a:r>
              <a:rPr lang="en-US" dirty="0" err="1"/>
              <a:t>Aab</a:t>
            </a:r>
            <a:r>
              <a:rPr lang="en-US" dirty="0"/>
              <a:t> Lyric Scheme</a:t>
            </a:r>
          </a:p>
          <a:p>
            <a:r>
              <a:rPr lang="en-US" dirty="0"/>
              <a:t>12-Bar Blues</a:t>
            </a:r>
          </a:p>
          <a:p>
            <a:r>
              <a:rPr lang="en-US" dirty="0"/>
              <a:t>Pentatonic and use of “blue notes”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4305300"/>
            <a:ext cx="4051300" cy="109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9401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Secular Song Form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12 Bar Blues lyric form is AAB</a:t>
            </a:r>
          </a:p>
          <a:p>
            <a:pPr>
              <a:defRPr/>
            </a:pPr>
            <a:r>
              <a:rPr lang="en-US" dirty="0"/>
              <a:t>Song form adds an additional A (AABA)</a:t>
            </a:r>
          </a:p>
          <a:p>
            <a:pPr>
              <a:defRPr/>
            </a:pPr>
            <a:r>
              <a:rPr lang="en-US" dirty="0"/>
              <a:t>Parts</a:t>
            </a:r>
          </a:p>
          <a:p>
            <a:pPr lvl="1">
              <a:defRPr/>
            </a:pPr>
            <a:r>
              <a:rPr lang="en-US" dirty="0"/>
              <a:t>Intro/</a:t>
            </a:r>
          </a:p>
          <a:p>
            <a:pPr lvl="1">
              <a:defRPr/>
            </a:pPr>
            <a:r>
              <a:rPr lang="en-US" dirty="0"/>
              <a:t>Verse</a:t>
            </a:r>
          </a:p>
          <a:p>
            <a:pPr lvl="1">
              <a:defRPr/>
            </a:pPr>
            <a:r>
              <a:rPr lang="en-US" dirty="0"/>
              <a:t>Chorus</a:t>
            </a:r>
          </a:p>
          <a:p>
            <a:pPr lvl="1">
              <a:defRPr/>
            </a:pPr>
            <a:r>
              <a:rPr lang="en-US" dirty="0"/>
              <a:t>Bridge (transition or contrasting section)</a:t>
            </a:r>
          </a:p>
          <a:p>
            <a:pPr lvl="1">
              <a:defRPr/>
            </a:pPr>
            <a:r>
              <a:rPr lang="en-US" dirty="0"/>
              <a:t>Solo</a:t>
            </a:r>
          </a:p>
          <a:p>
            <a:pPr lvl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58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Song 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Often 32 Bars—8 measures each</a:t>
            </a:r>
          </a:p>
          <a:p>
            <a:pPr>
              <a:defRPr/>
            </a:pPr>
            <a:r>
              <a:rPr lang="en-US" dirty="0"/>
              <a:t>Many variants of the order</a:t>
            </a:r>
          </a:p>
          <a:p>
            <a:pPr>
              <a:defRPr/>
            </a:pPr>
            <a:r>
              <a:rPr lang="en-US" dirty="0"/>
              <a:t>Strophic—same music, different text</a:t>
            </a:r>
          </a:p>
          <a:p>
            <a:pPr>
              <a:defRPr/>
            </a:pPr>
            <a:r>
              <a:rPr lang="en-US" dirty="0"/>
              <a:t>AABA: Yesterday</a:t>
            </a:r>
          </a:p>
          <a:p>
            <a:pPr>
              <a:defRPr/>
            </a:pPr>
            <a:r>
              <a:rPr lang="en-US" dirty="0"/>
              <a:t>AAA: House of Rising Sun</a:t>
            </a:r>
          </a:p>
          <a:p>
            <a:pPr>
              <a:defRPr/>
            </a:pPr>
            <a:r>
              <a:rPr lang="en-US" dirty="0"/>
              <a:t>ABABCB: Ticket to Ride</a:t>
            </a:r>
          </a:p>
        </p:txBody>
      </p:sp>
    </p:spTree>
    <p:extLst>
      <p:ext uri="{BB962C8B-B14F-4D97-AF65-F5344CB8AC3E}">
        <p14:creationId xmlns:p14="http://schemas.microsoft.com/office/powerpoint/2010/main" val="5484040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often:</a:t>
            </a:r>
          </a:p>
          <a:p>
            <a:r>
              <a:rPr lang="en-US" dirty="0"/>
              <a:t>Voice</a:t>
            </a:r>
          </a:p>
          <a:p>
            <a:r>
              <a:rPr lang="en-US" dirty="0"/>
              <a:t>Guitar: Often played with a slide (bottle neck or butter knife)</a:t>
            </a:r>
          </a:p>
        </p:txBody>
      </p:sp>
    </p:spTree>
    <p:extLst>
      <p:ext uri="{BB962C8B-B14F-4D97-AF65-F5344CB8AC3E}">
        <p14:creationId xmlns:p14="http://schemas.microsoft.com/office/powerpoint/2010/main" val="428449371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44196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/>
              <a:t>Jazz Evolution</a:t>
            </a:r>
          </a:p>
        </p:txBody>
      </p:sp>
      <p:sp>
        <p:nvSpPr>
          <p:cNvPr id="4935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09800"/>
            <a:ext cx="7239000" cy="1752600"/>
          </a:xfrm>
        </p:spPr>
        <p:txBody>
          <a:bodyPr/>
          <a:lstStyle/>
          <a:p>
            <a:r>
              <a:rPr lang="en-US"/>
              <a:t>Blues:</a:t>
            </a:r>
          </a:p>
          <a:p>
            <a:pPr lvl="1"/>
            <a:r>
              <a:rPr lang="en-US"/>
              <a:t>Vocal with instrumental accompaniment</a:t>
            </a:r>
          </a:p>
          <a:p>
            <a:pPr lvl="1"/>
            <a:r>
              <a:rPr lang="en-US"/>
              <a:t>12-bar phrase structure</a:t>
            </a:r>
          </a:p>
        </p:txBody>
      </p:sp>
      <p:sp>
        <p:nvSpPr>
          <p:cNvPr id="493576" name="Rectangle 8"/>
          <p:cNvSpPr>
            <a:spLocks noChangeArrowheads="1"/>
          </p:cNvSpPr>
          <p:nvPr/>
        </p:nvSpPr>
        <p:spPr bwMode="auto">
          <a:xfrm>
            <a:off x="533400" y="39624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</a:pPr>
            <a:r>
              <a:rPr lang="en-US"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</a:t>
            </a:r>
            <a:r>
              <a:rPr lang="en-US" sz="320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1   2   3   4   5   6   7   8   9   10   11   12</a:t>
            </a:r>
          </a:p>
        </p:txBody>
      </p:sp>
      <p:sp>
        <p:nvSpPr>
          <p:cNvPr id="493577" name="Rectangle 9"/>
          <p:cNvSpPr>
            <a:spLocks noChangeArrowheads="1"/>
          </p:cNvSpPr>
          <p:nvPr/>
        </p:nvSpPr>
        <p:spPr bwMode="auto">
          <a:xfrm>
            <a:off x="685800" y="5181600"/>
            <a:ext cx="5867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Vocal line usually in AAB form</a:t>
            </a:r>
          </a:p>
        </p:txBody>
      </p:sp>
      <p:sp>
        <p:nvSpPr>
          <p:cNvPr id="493578" name="Rectangle 10"/>
          <p:cNvSpPr>
            <a:spLocks noChangeArrowheads="1"/>
          </p:cNvSpPr>
          <p:nvPr/>
        </p:nvSpPr>
        <p:spPr bwMode="auto">
          <a:xfrm>
            <a:off x="685800" y="5715000"/>
            <a:ext cx="7924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1143000" lvl="2" indent="-2286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/>
              <a:t>Statement—repeat of statement—counterstatement</a:t>
            </a:r>
          </a:p>
        </p:txBody>
      </p:sp>
      <p:sp>
        <p:nvSpPr>
          <p:cNvPr id="493579" name="Rectangle 11"/>
          <p:cNvSpPr>
            <a:spLocks noChangeArrowheads="1"/>
          </p:cNvSpPr>
          <p:nvPr/>
        </p:nvSpPr>
        <p:spPr bwMode="auto">
          <a:xfrm>
            <a:off x="533400" y="4572000"/>
            <a:ext cx="1905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</a:pPr>
            <a:r>
              <a:rPr lang="en-US" sz="320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I</a:t>
            </a:r>
          </a:p>
        </p:txBody>
      </p:sp>
      <p:sp>
        <p:nvSpPr>
          <p:cNvPr id="493580" name="Rectangle 12"/>
          <p:cNvSpPr>
            <a:spLocks noChangeArrowheads="1"/>
          </p:cNvSpPr>
          <p:nvPr/>
        </p:nvSpPr>
        <p:spPr bwMode="auto">
          <a:xfrm>
            <a:off x="3429000" y="4572000"/>
            <a:ext cx="68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</a:pPr>
            <a:r>
              <a:rPr lang="en-US" sz="320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IV</a:t>
            </a:r>
          </a:p>
        </p:txBody>
      </p:sp>
      <p:sp>
        <p:nvSpPr>
          <p:cNvPr id="493581" name="Rectangle 13"/>
          <p:cNvSpPr>
            <a:spLocks noChangeArrowheads="1"/>
          </p:cNvSpPr>
          <p:nvPr/>
        </p:nvSpPr>
        <p:spPr bwMode="auto">
          <a:xfrm>
            <a:off x="4572000" y="4572000"/>
            <a:ext cx="533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</a:pPr>
            <a:r>
              <a:rPr lang="en-US" sz="320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</p:txBody>
      </p:sp>
      <p:sp>
        <p:nvSpPr>
          <p:cNvPr id="493582" name="Rectangle 14"/>
          <p:cNvSpPr>
            <a:spLocks noChangeArrowheads="1"/>
          </p:cNvSpPr>
          <p:nvPr/>
        </p:nvSpPr>
        <p:spPr bwMode="auto">
          <a:xfrm>
            <a:off x="5486400" y="4572000"/>
            <a:ext cx="533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</a:pPr>
            <a:r>
              <a:rPr lang="en-US" sz="320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</a:t>
            </a:r>
          </a:p>
        </p:txBody>
      </p:sp>
      <p:sp>
        <p:nvSpPr>
          <p:cNvPr id="493583" name="Rectangle 15"/>
          <p:cNvSpPr>
            <a:spLocks noChangeArrowheads="1"/>
          </p:cNvSpPr>
          <p:nvPr/>
        </p:nvSpPr>
        <p:spPr bwMode="auto">
          <a:xfrm>
            <a:off x="6858000" y="4572000"/>
            <a:ext cx="304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</a:pPr>
            <a:r>
              <a:rPr lang="en-US" sz="320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376047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3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3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9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93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93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3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"/>
                                        <p:tgtEl>
                                          <p:spTgt spid="4935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8625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"/>
                                        <p:tgtEl>
                                          <p:spTgt spid="493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"/>
                                        <p:tgtEl>
                                          <p:spTgt spid="493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28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"/>
                                        <p:tgtEl>
                                          <p:spTgt spid="493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4925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"/>
                                        <p:tgtEl>
                                          <p:spTgt spid="493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"/>
                                        <p:tgtEl>
                                          <p:spTgt spid="493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9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93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3570" grpId="0" autoUpdateAnimBg="0"/>
      <p:bldP spid="493571" grpId="0" build="p" bldLvl="3" autoUpdateAnimBg="0" advAuto="1000"/>
      <p:bldP spid="493576" grpId="0" build="p" autoUpdateAnimBg="0" advAuto="2000"/>
      <p:bldP spid="493577" grpId="0" build="p" bldLvl="3" autoUpdateAnimBg="0"/>
      <p:bldP spid="493578" grpId="0" build="p" bldLvl="3" autoUpdateAnimBg="0" advAuto="1000"/>
      <p:bldP spid="493579" grpId="0" build="p" autoUpdateAnimBg="0" advAuto="2000"/>
      <p:bldP spid="493580" grpId="0" build="p" autoUpdateAnimBg="0" advAuto="2000"/>
      <p:bldP spid="493581" grpId="0" build="p" autoUpdateAnimBg="0" advAuto="2000"/>
      <p:bldP spid="493582" grpId="0" build="p" autoUpdateAnimBg="0" advAuto="2000"/>
      <p:bldP spid="493583" grpId="0" build="p" autoUpdateAnimBg="0" advAuto="200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Ragtime and the Ring Shout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Ring shout may have developed into the Funeral march:</a:t>
            </a:r>
          </a:p>
          <a:p>
            <a:r>
              <a:rPr lang="en-US" dirty="0">
                <a:hlinkClick r:id="rId2"/>
              </a:rPr>
              <a:t>https://www.youtube.com/watch?v=zAH-lE71wE4</a:t>
            </a:r>
            <a:r>
              <a:rPr lang="en-US" dirty="0"/>
              <a:t> </a:t>
            </a:r>
          </a:p>
          <a:p>
            <a:r>
              <a:rPr lang="en-US" dirty="0">
                <a:hlinkClick r:id="rId3"/>
              </a:rPr>
              <a:t>https://www.youtube.com/watch?v=9PkCNKN0STs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At the end of the procession, marchers were said to then “rag”</a:t>
            </a:r>
          </a:p>
          <a:p>
            <a:endParaRPr lang="en-US" dirty="0"/>
          </a:p>
          <a:p>
            <a:r>
              <a:rPr lang="en-US" dirty="0"/>
              <a:t>Often a march or players may be on a wagon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453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50838"/>
            <a:ext cx="7772400" cy="2316162"/>
          </a:xfrm>
        </p:spPr>
        <p:txBody>
          <a:bodyPr/>
          <a:lstStyle/>
          <a:p>
            <a:r>
              <a:rPr lang="en-US"/>
              <a:t>Listening to music:</a:t>
            </a:r>
            <a:br>
              <a:rPr lang="en-US"/>
            </a:br>
            <a:r>
              <a:rPr lang="en-US"/>
              <a:t>Opinion or Educated Critique?</a:t>
            </a:r>
          </a:p>
        </p:txBody>
      </p:sp>
      <p:pic>
        <p:nvPicPr>
          <p:cNvPr id="4099" name="Picture 3" descr="Kent Hom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4381500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876800" y="2362200"/>
            <a:ext cx="2624138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sz="2000"/>
              <a:t>Aw, people can come up with statistics to prove anything about music, Kent. </a:t>
            </a:r>
          </a:p>
          <a:p>
            <a:pPr eaLnBrk="1" hangingPunct="1"/>
            <a:r>
              <a:rPr lang="en-US" sz="2000" b="1"/>
              <a:t>Forfty percent</a:t>
            </a:r>
            <a:r>
              <a:rPr lang="en-US" sz="2000"/>
              <a:t> of all people know that."</a:t>
            </a:r>
            <a:r>
              <a:rPr lang="en-US" sz="1200">
                <a:solidFill>
                  <a:srgbClr val="676767"/>
                </a:solidFill>
              </a:rPr>
              <a:t> </a:t>
            </a:r>
            <a:endParaRPr lang="en-US" sz="1200">
              <a:latin typeface="Times New Roman" charset="0"/>
            </a:endParaRPr>
          </a:p>
          <a:p>
            <a:pPr eaLnBrk="1" hangingPunct="1"/>
            <a:endParaRPr lang="en-US">
              <a:latin typeface="Times New Roman" charset="0"/>
            </a:endParaRPr>
          </a:p>
          <a:p>
            <a:pPr eaLnBrk="1" hangingPunct="1"/>
            <a:endParaRPr lang="en-US">
              <a:latin typeface="Times New Roman" charset="0"/>
            </a:endParaRPr>
          </a:p>
          <a:p>
            <a:pPr eaLnBrk="1" hangingPunct="1"/>
            <a:endParaRPr lang="en-US">
              <a:latin typeface="Times New Roman" charset="0"/>
            </a:endParaRPr>
          </a:p>
          <a:p>
            <a:pPr eaLnBrk="1" hangingPunct="1"/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262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Aaron Copland</a:t>
            </a:r>
            <a:r>
              <a:rPr lang="ja-JP" altLang="en-US"/>
              <a:t>’</a:t>
            </a:r>
            <a:r>
              <a:rPr lang="en-US"/>
              <a:t>s three types of listening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/>
          </a:p>
          <a:p>
            <a:pPr lvl="1"/>
            <a:r>
              <a:rPr lang="en-US"/>
              <a:t>Sensuous plane (passive listening)</a:t>
            </a:r>
          </a:p>
          <a:p>
            <a:pPr lvl="1"/>
            <a:endParaRPr lang="en-US"/>
          </a:p>
          <a:p>
            <a:pPr lvl="1"/>
            <a:r>
              <a:rPr lang="en-US"/>
              <a:t>Expressive plane (highly subjective)</a:t>
            </a:r>
          </a:p>
          <a:p>
            <a:pPr lvl="1"/>
            <a:endParaRPr lang="en-US"/>
          </a:p>
          <a:p>
            <a:pPr lvl="1"/>
            <a:r>
              <a:rPr lang="en-US"/>
              <a:t>Musical plane (what is actually going on musically)</a:t>
            </a:r>
          </a:p>
          <a:p>
            <a:pPr lvl="1">
              <a:buFont typeface="Arial" charset="0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60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What Do We Hear?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8500" y="1665288"/>
            <a:ext cx="7772400" cy="45831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4000">
                <a:cs typeface="Times New Roman" charset="0"/>
              </a:rPr>
              <a:t>Often we rely on the sensory experience </a:t>
            </a:r>
          </a:p>
          <a:p>
            <a:pPr>
              <a:lnSpc>
                <a:spcPct val="80000"/>
              </a:lnSpc>
            </a:pPr>
            <a:r>
              <a:rPr lang="en-US" sz="4000">
                <a:cs typeface="Times New Roman" charset="0"/>
              </a:rPr>
              <a:t>Musical plane:</a:t>
            </a:r>
          </a:p>
          <a:p>
            <a:pPr lvl="1">
              <a:lnSpc>
                <a:spcPct val="80000"/>
              </a:lnSpc>
            </a:pPr>
            <a:r>
              <a:rPr lang="en-US" sz="3600">
                <a:cs typeface="Times New Roman" charset="0"/>
              </a:rPr>
              <a:t>Melody and harmony</a:t>
            </a:r>
          </a:p>
          <a:p>
            <a:pPr lvl="1">
              <a:lnSpc>
                <a:spcPct val="80000"/>
              </a:lnSpc>
            </a:pPr>
            <a:r>
              <a:rPr lang="en-US" sz="3600">
                <a:cs typeface="Times New Roman" charset="0"/>
              </a:rPr>
              <a:t>Tonal color</a:t>
            </a:r>
          </a:p>
          <a:p>
            <a:pPr lvl="1">
              <a:lnSpc>
                <a:spcPct val="80000"/>
              </a:lnSpc>
            </a:pPr>
            <a:r>
              <a:rPr lang="en-US" sz="3600">
                <a:cs typeface="Times New Roman" charset="0"/>
              </a:rPr>
              <a:t>Rhythms</a:t>
            </a:r>
          </a:p>
          <a:p>
            <a:pPr lvl="1">
              <a:lnSpc>
                <a:spcPct val="80000"/>
              </a:lnSpc>
            </a:pPr>
            <a:r>
              <a:rPr lang="en-US" sz="3600">
                <a:cs typeface="Times New Roman" charset="0"/>
              </a:rPr>
              <a:t>Form</a:t>
            </a:r>
          </a:p>
          <a:p>
            <a:pPr lvl="1">
              <a:lnSpc>
                <a:spcPct val="80000"/>
              </a:lnSpc>
            </a:pPr>
            <a:endParaRPr lang="en-US" sz="3600">
              <a:cs typeface="Times New Roman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85800" y="4800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endParaRPr lang="en-US" sz="4800">
              <a:latin typeface="Times New Roman" charset="0"/>
              <a:cs typeface="Times New Roman" charset="0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SzPct val="115000"/>
            </a:pPr>
            <a:endParaRPr lang="en-US" sz="4800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66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bldLvl="2" autoUpdateAnimBg="0" advAuto="1000"/>
      <p:bldP spid="5124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Rhythmic Characteristics</a:t>
            </a:r>
            <a:br>
              <a:rPr lang="en-US"/>
            </a:br>
            <a:r>
              <a:rPr lang="en-US" sz="1400"/>
              <a:t>From </a:t>
            </a:r>
            <a:r>
              <a:rPr lang="en-US" sz="1400" i="1"/>
              <a:t>What to Listen for in Jazz</a:t>
            </a:r>
            <a:r>
              <a:rPr lang="en-US" sz="1400"/>
              <a:t> by Barry Kernfeld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Four Beat Pattern</a:t>
            </a:r>
          </a:p>
          <a:p>
            <a:pPr>
              <a:lnSpc>
                <a:spcPct val="90000"/>
              </a:lnSpc>
            </a:pPr>
            <a:r>
              <a:rPr lang="en-US" sz="2800"/>
              <a:t>Two Beat Pattern: emphasis on 1 and 3</a:t>
            </a:r>
          </a:p>
          <a:p>
            <a:pPr>
              <a:lnSpc>
                <a:spcPct val="90000"/>
              </a:lnSpc>
            </a:pPr>
            <a:r>
              <a:rPr lang="en-US" sz="2800"/>
              <a:t>Back Beat: emphasis on 2 and 4</a:t>
            </a:r>
          </a:p>
          <a:p>
            <a:pPr>
              <a:lnSpc>
                <a:spcPct val="90000"/>
              </a:lnSpc>
            </a:pPr>
            <a:r>
              <a:rPr lang="en-US" sz="2800"/>
              <a:t>Double time: doubling the tempo</a:t>
            </a:r>
          </a:p>
          <a:p>
            <a:pPr>
              <a:lnSpc>
                <a:spcPct val="90000"/>
              </a:lnSpc>
            </a:pPr>
            <a:r>
              <a:rPr lang="en-US" sz="2800"/>
              <a:t>The </a:t>
            </a:r>
            <a:r>
              <a:rPr lang="ja-JP" altLang="en-US" sz="2800"/>
              <a:t>“</a:t>
            </a:r>
            <a:r>
              <a:rPr lang="en-US" sz="2800"/>
              <a:t>Break</a:t>
            </a:r>
            <a:r>
              <a:rPr lang="ja-JP" altLang="en-US" sz="2800"/>
              <a:t>”</a:t>
            </a:r>
            <a:r>
              <a:rPr lang="en-US" sz="2800"/>
              <a:t>: unexpected </a:t>
            </a:r>
            <a:r>
              <a:rPr lang="ja-JP" altLang="en-US" sz="2800"/>
              <a:t>“</a:t>
            </a:r>
            <a:r>
              <a:rPr lang="en-US" sz="2800"/>
              <a:t>break</a:t>
            </a:r>
            <a:r>
              <a:rPr lang="ja-JP" altLang="en-US" sz="2800"/>
              <a:t>”</a:t>
            </a:r>
            <a:r>
              <a:rPr lang="en-US" sz="2800"/>
              <a:t> in the accompaniment</a:t>
            </a:r>
          </a:p>
          <a:p>
            <a:pPr>
              <a:lnSpc>
                <a:spcPct val="90000"/>
              </a:lnSpc>
            </a:pPr>
            <a:r>
              <a:rPr lang="en-US" sz="2800"/>
              <a:t>Polyrhythm and free rhythm</a:t>
            </a:r>
          </a:p>
          <a:p>
            <a:pPr>
              <a:lnSpc>
                <a:spcPct val="90000"/>
              </a:lnSpc>
            </a:pPr>
            <a:r>
              <a:rPr lang="en-US" sz="2800"/>
              <a:t>Swing 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423790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Chorus form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Repeating chorus</a:t>
            </a:r>
          </a:p>
          <a:p>
            <a:pPr>
              <a:lnSpc>
                <a:spcPct val="90000"/>
              </a:lnSpc>
            </a:pPr>
            <a:r>
              <a:rPr lang="en-US" sz="2800"/>
              <a:t>Blues: 12 bar blues the most common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I–IV–I–V–I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Melody: aab</a:t>
            </a:r>
          </a:p>
          <a:p>
            <a:pPr>
              <a:lnSpc>
                <a:spcPct val="90000"/>
              </a:lnSpc>
            </a:pPr>
            <a:r>
              <a:rPr lang="en-US" sz="2800"/>
              <a:t>Song form: aaba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Sometimes the b section is called </a:t>
            </a:r>
            <a:r>
              <a:rPr lang="ja-JP" altLang="en-US" sz="2400"/>
              <a:t>“</a:t>
            </a:r>
            <a:r>
              <a:rPr lang="en-US" sz="2400"/>
              <a:t>the bridge</a:t>
            </a:r>
            <a:r>
              <a:rPr lang="ja-JP" altLang="en-US" sz="2400"/>
              <a:t>”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US" sz="2800"/>
              <a:t>Many other types: rags, marches, etc…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3621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6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5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 nodeType="clickPar">
                      <p:stCondLst>
                        <p:cond delay="indefinite"/>
                      </p:stCondLst>
                      <p:childTnLst>
                        <p:par>
                          <p:cTn id="1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  <p:bldP spid="16387" grpId="1" build="p"/>
      <p:bldP spid="16387" grpId="2" build="p"/>
      <p:bldP spid="16387" grpId="3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2191</TotalTime>
  <Words>2292</Words>
  <Application>Microsoft Macintosh PowerPoint</Application>
  <PresentationFormat>On-screen Show (4:3)</PresentationFormat>
  <Paragraphs>317</Paragraphs>
  <Slides>47</Slides>
  <Notes>21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2" baseType="lpstr">
      <vt:lpstr>Arial</vt:lpstr>
      <vt:lpstr>Calibri</vt:lpstr>
      <vt:lpstr>Cambria</vt:lpstr>
      <vt:lpstr>Times New Roman</vt:lpstr>
      <vt:lpstr>Adjacency</vt:lpstr>
      <vt:lpstr>Unit 5: Lecture 1</vt:lpstr>
      <vt:lpstr>What to Listen for in Jazz</vt:lpstr>
      <vt:lpstr>Similarities between musical styles</vt:lpstr>
      <vt:lpstr>Traits of Popular Music</vt:lpstr>
      <vt:lpstr>Listening to music: Opinion or Educated Critique?</vt:lpstr>
      <vt:lpstr>Aaron Copland’s three types of listening</vt:lpstr>
      <vt:lpstr>What Do We Hear?</vt:lpstr>
      <vt:lpstr>Rhythmic Characteristics From What to Listen for in Jazz by Barry Kernfeld</vt:lpstr>
      <vt:lpstr>Forms</vt:lpstr>
      <vt:lpstr>Arrangements</vt:lpstr>
      <vt:lpstr>Improvisation</vt:lpstr>
      <vt:lpstr>Jazz as a style or a process?</vt:lpstr>
      <vt:lpstr>Jazz as a style or a process?</vt:lpstr>
      <vt:lpstr>In practice</vt:lpstr>
      <vt:lpstr>Original Version</vt:lpstr>
      <vt:lpstr>Bill Frisell and Elvis Costello Version</vt:lpstr>
      <vt:lpstr>What do we here?</vt:lpstr>
      <vt:lpstr>Continued…</vt:lpstr>
      <vt:lpstr>How do we define Bill Frisell’s style?</vt:lpstr>
      <vt:lpstr>Quick Summary</vt:lpstr>
      <vt:lpstr>Congo Square 1819: Kimble Rendering 1860s</vt:lpstr>
      <vt:lpstr>Prehistory of Jazz</vt:lpstr>
      <vt:lpstr>Painting: Bamboula Dance</vt:lpstr>
      <vt:lpstr>Congo Square: 1819 until about ca. 1870-85</vt:lpstr>
      <vt:lpstr>What Latrobe Said:</vt:lpstr>
      <vt:lpstr>Congo Square: Calinda Dance African-Caribbean dance</vt:lpstr>
      <vt:lpstr>Latrobe Sketches of Instruments</vt:lpstr>
      <vt:lpstr>Calinda </vt:lpstr>
      <vt:lpstr>Congo Square Today</vt:lpstr>
      <vt:lpstr>West African Drumming: What is different about this music?</vt:lpstr>
      <vt:lpstr>The Ring Shout</vt:lpstr>
      <vt:lpstr>Syncretism: The blending of separate cultures</vt:lpstr>
      <vt:lpstr>Spanish and French Culture in New Orleans</vt:lpstr>
      <vt:lpstr>Slave Labor</vt:lpstr>
      <vt:lpstr>Instruments</vt:lpstr>
      <vt:lpstr>Country and Classic Blues</vt:lpstr>
      <vt:lpstr>Early Blues Figures</vt:lpstr>
      <vt:lpstr>List of Points</vt:lpstr>
      <vt:lpstr>Charley Patton and Dockery Farms </vt:lpstr>
      <vt:lpstr>Dockery Farms</vt:lpstr>
      <vt:lpstr>Charley Patton</vt:lpstr>
      <vt:lpstr>Blues</vt:lpstr>
      <vt:lpstr>Secular Song Form </vt:lpstr>
      <vt:lpstr>Song Form</vt:lpstr>
      <vt:lpstr>Instruments</vt:lpstr>
      <vt:lpstr>Jazz Evolution</vt:lpstr>
      <vt:lpstr>Ragtime and the Ring Shout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</dc:title>
  <dc:creator>Jeremy Grall</dc:creator>
  <cp:lastModifiedBy>Grall, Jeremy Noel</cp:lastModifiedBy>
  <cp:revision>21</cp:revision>
  <dcterms:created xsi:type="dcterms:W3CDTF">2017-01-01T19:07:39Z</dcterms:created>
  <dcterms:modified xsi:type="dcterms:W3CDTF">2020-07-06T16:25:03Z</dcterms:modified>
</cp:coreProperties>
</file>