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287" r:id="rId4"/>
    <p:sldId id="291" r:id="rId5"/>
    <p:sldId id="272" r:id="rId6"/>
    <p:sldId id="290" r:id="rId7"/>
    <p:sldId id="283" r:id="rId8"/>
    <p:sldId id="285" r:id="rId9"/>
    <p:sldId id="288" r:id="rId10"/>
    <p:sldId id="289" r:id="rId11"/>
    <p:sldId id="271" r:id="rId12"/>
    <p:sldId id="282" r:id="rId13"/>
    <p:sldId id="281" r:id="rId14"/>
    <p:sldId id="258" r:id="rId15"/>
    <p:sldId id="257" r:id="rId16"/>
    <p:sldId id="259" r:id="rId17"/>
    <p:sldId id="260" r:id="rId18"/>
    <p:sldId id="261" r:id="rId19"/>
    <p:sldId id="262" r:id="rId20"/>
    <p:sldId id="263" r:id="rId21"/>
    <p:sldId id="265" r:id="rId22"/>
    <p:sldId id="264" r:id="rId23"/>
    <p:sldId id="267" r:id="rId24"/>
    <p:sldId id="268" r:id="rId25"/>
    <p:sldId id="269" r:id="rId26"/>
    <p:sldId id="270" r:id="rId27"/>
    <p:sldId id="277" r:id="rId28"/>
    <p:sldId id="274" r:id="rId29"/>
    <p:sldId id="297" r:id="rId30"/>
    <p:sldId id="295" r:id="rId31"/>
    <p:sldId id="298" r:id="rId32"/>
    <p:sldId id="275" r:id="rId33"/>
    <p:sldId id="279" r:id="rId34"/>
    <p:sldId id="276" r:id="rId35"/>
    <p:sldId id="278" r:id="rId36"/>
    <p:sldId id="311" r:id="rId37"/>
    <p:sldId id="313" r:id="rId38"/>
    <p:sldId id="314" r:id="rId39"/>
    <p:sldId id="292" r:id="rId40"/>
    <p:sldId id="28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tabLst/>
              <a:defRPr sz="2000"/>
            </a:lvl6pPr>
            <a:lvl7pPr marL="2290763" indent="-461963">
              <a:tabLst/>
              <a:defRPr sz="2000"/>
            </a:lvl7pPr>
            <a:lvl8pPr marL="2290763" indent="-461963">
              <a:tabLst/>
              <a:defRPr sz="2000"/>
            </a:lvl8pPr>
            <a:lvl9pPr marL="2290763" indent="-461963">
              <a:tabLst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8F24D-EB19-4AE0-B015-2BEA6D5224F2}" type="datetimeFigureOut">
              <a:rPr lang="en-US" smtClean="0"/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326DgRahxc&amp;t=27s" TargetMode="External"/><Relationship Id="rId2" Type="http://schemas.openxmlformats.org/officeDocument/2006/relationships/hyperlink" Target="https://www.youtube.com/watch?v=U-ODoOHoNyQ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watch?v=Sls5ixhK_AU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duFU2dhJiw" TargetMode="External"/><Relationship Id="rId2" Type="http://schemas.openxmlformats.org/officeDocument/2006/relationships/hyperlink" Target="https://www.youtube.com/watch?v=KmmTMg3e5U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NQgrIcCtys0" TargetMode="External"/><Relationship Id="rId4" Type="http://schemas.openxmlformats.org/officeDocument/2006/relationships/hyperlink" Target="https://www.youtube.com/watch?v=r3gr1ghQExs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nXlXU5ACqI" TargetMode="External"/><Relationship Id="rId2" Type="http://schemas.openxmlformats.org/officeDocument/2006/relationships/hyperlink" Target="https://www.youtube.com/watch?v=cuICVsaxJx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p04Sk7l1Mxw" TargetMode="External"/><Relationship Id="rId4" Type="http://schemas.openxmlformats.org/officeDocument/2006/relationships/hyperlink" Target="https://www.youtube.com/watch?v=VU6eLg3GWuA&amp;list=PLCE5B8A3C3CEAADEF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OsIxXRWsP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SF-T5gwdxU" TargetMode="External"/><Relationship Id="rId2" Type="http://schemas.openxmlformats.org/officeDocument/2006/relationships/hyperlink" Target="https://www.youtube.com/watch?v=HXFw8ErFBj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U8xwobwKyN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Delta Blues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is the Blues?</a:t>
            </a:r>
          </a:p>
        </p:txBody>
      </p:sp>
    </p:spTree>
    <p:extLst>
      <p:ext uri="{BB962C8B-B14F-4D97-AF65-F5344CB8AC3E}">
        <p14:creationId xmlns:p14="http://schemas.microsoft.com/office/powerpoint/2010/main" val="1469654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57D2C-059A-7A4B-BD12-8B6AA0FBD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Doors: </a:t>
            </a:r>
            <a:br>
              <a:rPr lang="en-US" dirty="0"/>
            </a:br>
            <a:r>
              <a:rPr lang="en-US" dirty="0"/>
              <a:t>Love Me Two Times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6BDB2-5EFA-A349-88A0-750DFB2198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657600" cy="4203701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Love me two times, baby</a:t>
            </a:r>
            <a:br>
              <a:rPr lang="en-US" dirty="0"/>
            </a:br>
            <a:r>
              <a:rPr lang="en-US" dirty="0"/>
              <a:t>Love me twice today</a:t>
            </a:r>
            <a:br>
              <a:rPr lang="en-US" dirty="0"/>
            </a:br>
            <a:r>
              <a:rPr lang="en-US" dirty="0"/>
              <a:t>Love me two times, girl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r>
              <a:rPr lang="en-US" dirty="0"/>
              <a:t>Love me two times, girl</a:t>
            </a:r>
            <a:br>
              <a:rPr lang="en-US" dirty="0"/>
            </a:br>
            <a:r>
              <a:rPr lang="en-US" dirty="0"/>
              <a:t>One for tomorrow</a:t>
            </a:r>
            <a:br>
              <a:rPr lang="en-US" dirty="0"/>
            </a:br>
            <a:r>
              <a:rPr lang="en-US" dirty="0"/>
              <a:t>One just for today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Love me one time</a:t>
            </a:r>
            <a:br>
              <a:rPr lang="en-US" dirty="0"/>
            </a:br>
            <a:r>
              <a:rPr lang="en-US" dirty="0"/>
              <a:t>I could not speak</a:t>
            </a:r>
            <a:br>
              <a:rPr lang="en-US" dirty="0"/>
            </a:br>
            <a:r>
              <a:rPr lang="en-US" dirty="0"/>
              <a:t>Love me one time</a:t>
            </a:r>
            <a:br>
              <a:rPr lang="en-US" dirty="0"/>
            </a:br>
            <a:r>
              <a:rPr lang="en-US" dirty="0"/>
              <a:t>Yeah, my knees got weak</a:t>
            </a:r>
            <a:br>
              <a:rPr lang="en-US" dirty="0"/>
            </a:br>
            <a:r>
              <a:rPr lang="en-US" dirty="0"/>
              <a:t>But love me two times, girl</a:t>
            </a:r>
            <a:br>
              <a:rPr lang="en-US" dirty="0"/>
            </a:br>
            <a:r>
              <a:rPr lang="en-US" dirty="0"/>
              <a:t>Last me all through the week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D0E036-204E-F642-8BB6-E54057BA5C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00600" y="2209800"/>
            <a:ext cx="3657600" cy="44195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Love me one time</a:t>
            </a:r>
            <a:br>
              <a:rPr lang="en-US" dirty="0"/>
            </a:br>
            <a:r>
              <a:rPr lang="en-US" dirty="0"/>
              <a:t>I could not speak</a:t>
            </a:r>
            <a:br>
              <a:rPr lang="en-US" dirty="0"/>
            </a:br>
            <a:r>
              <a:rPr lang="en-US" dirty="0"/>
              <a:t>Love me one time, baby</a:t>
            </a:r>
            <a:br>
              <a:rPr lang="en-US" dirty="0"/>
            </a:br>
            <a:r>
              <a:rPr lang="en-US" dirty="0"/>
              <a:t>Yeah, my knees got weak</a:t>
            </a:r>
            <a:br>
              <a:rPr lang="en-US" dirty="0"/>
            </a:br>
            <a:r>
              <a:rPr lang="en-US" dirty="0"/>
              <a:t>But love me two times, girl</a:t>
            </a:r>
            <a:br>
              <a:rPr lang="en-US" dirty="0"/>
            </a:br>
            <a:r>
              <a:rPr lang="en-US" dirty="0"/>
              <a:t>Last me all through the week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Love me two times, babe</a:t>
            </a:r>
            <a:br>
              <a:rPr lang="en-US" dirty="0"/>
            </a:br>
            <a:r>
              <a:rPr lang="en-US" dirty="0"/>
              <a:t>Love me twice today</a:t>
            </a:r>
            <a:br>
              <a:rPr lang="en-US" dirty="0"/>
            </a:br>
            <a:r>
              <a:rPr lang="en-US" dirty="0"/>
              <a:t>Love me two times, babe</a:t>
            </a:r>
            <a:br>
              <a:rPr lang="en-US" dirty="0"/>
            </a:br>
            <a:r>
              <a:rPr lang="en-US" dirty="0" err="1"/>
              <a:t>'Cause</a:t>
            </a:r>
            <a:r>
              <a:rPr lang="en-US" dirty="0"/>
              <a:t> 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r>
              <a:rPr lang="en-US" dirty="0"/>
              <a:t>Love me two time, girl</a:t>
            </a:r>
            <a:br>
              <a:rPr lang="en-US" dirty="0"/>
            </a:br>
            <a:r>
              <a:rPr lang="en-US" dirty="0"/>
              <a:t>One for tomorrow</a:t>
            </a:r>
            <a:br>
              <a:rPr lang="en-US" dirty="0"/>
            </a:br>
            <a:r>
              <a:rPr lang="en-US" dirty="0"/>
              <a:t>One just for today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  <a:br>
              <a:rPr lang="en-US" dirty="0"/>
            </a:br>
            <a:r>
              <a:rPr lang="en-US" dirty="0"/>
              <a:t>Love me two times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away</a:t>
            </a:r>
          </a:p>
        </p:txBody>
      </p:sp>
    </p:spTree>
    <p:extLst>
      <p:ext uri="{BB962C8B-B14F-4D97-AF65-F5344CB8AC3E}">
        <p14:creationId xmlns:p14="http://schemas.microsoft.com/office/powerpoint/2010/main" val="601877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did the blues originate?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dirty="0"/>
          </a:p>
          <a:p>
            <a:pPr marL="0" indent="0" algn="ctr">
              <a:buNone/>
            </a:pPr>
            <a:r>
              <a:rPr lang="en-US" sz="4000" dirty="0"/>
              <a:t>Textbook Answer: W.C. Handy:</a:t>
            </a:r>
          </a:p>
          <a:p>
            <a:pPr marL="0" indent="0" algn="ctr">
              <a:buNone/>
            </a:pPr>
            <a:r>
              <a:rPr lang="en-US" sz="4000" dirty="0"/>
              <a:t>Mr. Crump/Memphis Blues in 1912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06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99394-7E56-3A49-9BAB-14CCC9261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Devil is in the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6316D-EB91-9C44-A541-C0453A6F6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Song itself is based on a Memphis blues trope</a:t>
            </a:r>
          </a:p>
          <a:p>
            <a:r>
              <a:rPr lang="en-US" dirty="0"/>
              <a:t>Possibly written as “Mama don’t allow” by the Two Sweets (Long Willie and Little Lula) and released in 1912 a week before Memphis Blues</a:t>
            </a:r>
          </a:p>
          <a:p>
            <a:pPr lvl="1"/>
            <a:r>
              <a:rPr lang="en-US" dirty="0"/>
              <a:t>Charles Cow Cow Davenport copy write 1929</a:t>
            </a:r>
          </a:p>
          <a:p>
            <a:r>
              <a:rPr lang="en-US" dirty="0"/>
              <a:t>Now often thought of as a bluegrass song</a:t>
            </a:r>
          </a:p>
          <a:p>
            <a:r>
              <a:rPr lang="en-US" dirty="0"/>
              <a:t>Based on even earlier Delta blues</a:t>
            </a:r>
          </a:p>
        </p:txBody>
      </p:sp>
    </p:spTree>
    <p:extLst>
      <p:ext uri="{BB962C8B-B14F-4D97-AF65-F5344CB8AC3E}">
        <p14:creationId xmlns:p14="http://schemas.microsoft.com/office/powerpoint/2010/main" val="1303382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D1F8-74E4-474E-AA7D-7775EFC0E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Mama Don’t Allow vs. Mr. Crump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D86D64-5887-0B4B-B0BF-08A9FA69D53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Yeah, Mama don't allow no guitar playing 'round here</a:t>
            </a:r>
            <a:br>
              <a:rPr lang="en-US" dirty="0"/>
            </a:br>
            <a:r>
              <a:rPr lang="en-US" dirty="0"/>
              <a:t>Yeah, Mama don't allow no guitar playing 'round here</a:t>
            </a:r>
            <a:br>
              <a:rPr lang="en-US" dirty="0"/>
            </a:br>
            <a:r>
              <a:rPr lang="en-US" dirty="0"/>
              <a:t>I don't care what mama don't allow </a:t>
            </a:r>
            <a:br>
              <a:rPr lang="en-US" dirty="0"/>
            </a:br>
            <a:r>
              <a:rPr lang="en-US" dirty="0"/>
              <a:t>I'll play my guitar anyhow</a:t>
            </a:r>
            <a:br>
              <a:rPr lang="en-US" dirty="0"/>
            </a:br>
            <a:r>
              <a:rPr lang="en-US" dirty="0"/>
              <a:t>Mama don't allow no guitar playing 'round here</a:t>
            </a:r>
            <a:br>
              <a:rPr lang="en-US" dirty="0"/>
            </a:br>
            <a:r>
              <a:rPr lang="en-US" dirty="0"/>
              <a:t>Hey, Mama don't allow no bass in this place</a:t>
            </a:r>
            <a:br>
              <a:rPr lang="en-US" dirty="0"/>
            </a:br>
            <a:r>
              <a:rPr lang="en-US" dirty="0"/>
              <a:t>Yeah, Mama don't allow no bass in this place</a:t>
            </a:r>
            <a:br>
              <a:rPr lang="en-US" dirty="0"/>
            </a:br>
            <a:r>
              <a:rPr lang="en-US" dirty="0"/>
              <a:t>I don't care what mama don't allow </a:t>
            </a:r>
            <a:br>
              <a:rPr lang="en-US" dirty="0"/>
            </a:br>
            <a:r>
              <a:rPr lang="en-US" dirty="0"/>
              <a:t>I'll play my bass anyhow</a:t>
            </a:r>
            <a:br>
              <a:rPr lang="en-US" dirty="0"/>
            </a:br>
            <a:r>
              <a:rPr lang="en-US" dirty="0"/>
              <a:t>Mama don't allow no bass in this place</a:t>
            </a:r>
            <a:br>
              <a:rPr lang="en-US" dirty="0"/>
            </a:br>
            <a:r>
              <a:rPr lang="en-US" dirty="0"/>
              <a:t>Yeah, Mama don't allow no drumming going on</a:t>
            </a:r>
            <a:br>
              <a:rPr lang="en-US" dirty="0"/>
            </a:br>
            <a:r>
              <a:rPr lang="en-US" dirty="0"/>
              <a:t>Yeah, Mama don't allow no drumming going on</a:t>
            </a:r>
            <a:br>
              <a:rPr lang="en-US" dirty="0"/>
            </a:br>
            <a:r>
              <a:rPr lang="en-US" dirty="0"/>
              <a:t>I don't care what mama don't allow</a:t>
            </a:r>
            <a:br>
              <a:rPr lang="en-US" dirty="0"/>
            </a:br>
            <a:r>
              <a:rPr lang="en-US" dirty="0" err="1"/>
              <a:t>Gonna</a:t>
            </a:r>
            <a:r>
              <a:rPr lang="en-US" dirty="0"/>
              <a:t> play my drums anyhow</a:t>
            </a:r>
            <a:br>
              <a:rPr lang="en-US" dirty="0"/>
            </a:br>
            <a:r>
              <a:rPr lang="en-US" dirty="0"/>
              <a:t>Mama don't allow no drumming going on</a:t>
            </a:r>
            <a:br>
              <a:rPr lang="en-US" dirty="0"/>
            </a:br>
            <a:r>
              <a:rPr lang="en-US" dirty="0"/>
              <a:t>Yeah, Mama don't allow no piano players in here</a:t>
            </a:r>
            <a:br>
              <a:rPr lang="en-US" dirty="0"/>
            </a:br>
            <a:r>
              <a:rPr lang="en-US" dirty="0"/>
              <a:t>Mama don't allow no piano players in here</a:t>
            </a:r>
            <a:br>
              <a:rPr lang="en-US" dirty="0"/>
            </a:br>
            <a:r>
              <a:rPr lang="en-US" dirty="0"/>
              <a:t>I don't care what mama don't allow</a:t>
            </a:r>
            <a:br>
              <a:rPr lang="en-US" dirty="0"/>
            </a:br>
            <a:r>
              <a:rPr lang="en-US" dirty="0" err="1"/>
              <a:t>Gonna</a:t>
            </a:r>
            <a:r>
              <a:rPr lang="en-US" dirty="0"/>
              <a:t> play my piano anyhow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176C15-AEB6-9049-9ED1-B45D45FA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924300" cy="36576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Mr. Crump don't like it, </a:t>
            </a:r>
            <a:r>
              <a:rPr lang="en-US" dirty="0" err="1"/>
              <a:t>ain't</a:t>
            </a:r>
            <a:r>
              <a:rPr lang="en-US" dirty="0"/>
              <a:t> </a:t>
            </a:r>
            <a:r>
              <a:rPr lang="en-US" dirty="0" err="1"/>
              <a:t>goin</a:t>
            </a:r>
            <a:r>
              <a:rPr lang="en-US" dirty="0"/>
              <a:t>' to have it here</a:t>
            </a:r>
            <a:br>
              <a:rPr lang="en-US" dirty="0"/>
            </a:br>
            <a:r>
              <a:rPr lang="en-US" dirty="0"/>
              <a:t>Mr. Crump don't like it, </a:t>
            </a:r>
            <a:r>
              <a:rPr lang="en-US" dirty="0" err="1"/>
              <a:t>ain't</a:t>
            </a:r>
            <a:r>
              <a:rPr lang="en-US" dirty="0"/>
              <a:t> </a:t>
            </a:r>
            <a:r>
              <a:rPr lang="en-US" dirty="0" err="1"/>
              <a:t>goin</a:t>
            </a:r>
            <a:r>
              <a:rPr lang="en-US" dirty="0"/>
              <a:t>' to have it here</a:t>
            </a:r>
            <a:br>
              <a:rPr lang="en-US" dirty="0"/>
            </a:br>
            <a:r>
              <a:rPr lang="en-US" dirty="0"/>
              <a:t>Mr. Crump don't like it, </a:t>
            </a:r>
            <a:r>
              <a:rPr lang="en-US" dirty="0" err="1"/>
              <a:t>ain't</a:t>
            </a:r>
            <a:r>
              <a:rPr lang="en-US" dirty="0"/>
              <a:t> </a:t>
            </a:r>
            <a:r>
              <a:rPr lang="en-US" dirty="0" err="1"/>
              <a:t>goin</a:t>
            </a:r>
            <a:r>
              <a:rPr lang="en-US" dirty="0"/>
              <a:t>' to have it here</a:t>
            </a:r>
            <a:br>
              <a:rPr lang="en-US" dirty="0"/>
            </a:br>
            <a:r>
              <a:rPr lang="en-US" dirty="0"/>
              <a:t>No barrelhouse women, cards 'n' </a:t>
            </a:r>
            <a:r>
              <a:rPr lang="en-US" dirty="0" err="1"/>
              <a:t>drinkin</a:t>
            </a:r>
            <a:r>
              <a:rPr lang="en-US" dirty="0"/>
              <a:t>' no beer</a:t>
            </a:r>
            <a:br>
              <a:rPr lang="en-US" dirty="0"/>
            </a:br>
            <a:r>
              <a:rPr lang="en-US" dirty="0"/>
              <a:t>Mr. Crump don't like it, </a:t>
            </a:r>
            <a:r>
              <a:rPr lang="en-US" dirty="0" err="1"/>
              <a:t>ain't</a:t>
            </a:r>
            <a:r>
              <a:rPr lang="en-US" dirty="0"/>
              <a:t> </a:t>
            </a:r>
            <a:r>
              <a:rPr lang="en-US" dirty="0" err="1"/>
              <a:t>goin</a:t>
            </a:r>
            <a:r>
              <a:rPr lang="en-US" dirty="0"/>
              <a:t>' to have it here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 told the Baptist sisters, jumped up an' began to shout</a:t>
            </a:r>
            <a:br>
              <a:rPr lang="en-US" dirty="0"/>
            </a:br>
            <a:r>
              <a:rPr lang="en-US" dirty="0"/>
              <a:t>I told the Baptist sisters, jumped up an' began to shout</a:t>
            </a:r>
            <a:br>
              <a:rPr lang="en-US" dirty="0"/>
            </a:br>
            <a:r>
              <a:rPr lang="en-US" dirty="0"/>
              <a:t>A-now the Baptist sisters jumped up an' begin to shout</a:t>
            </a:r>
            <a:br>
              <a:rPr lang="en-US" dirty="0"/>
            </a:br>
            <a:r>
              <a:rPr lang="en-US" dirty="0"/>
              <a:t>Brother I'm so glad a-that a-whiskey voted out</a:t>
            </a:r>
            <a:br>
              <a:rPr lang="en-US" dirty="0"/>
            </a:br>
            <a:r>
              <a:rPr lang="en-US" dirty="0"/>
              <a:t>Mr. Crump don't like it, </a:t>
            </a:r>
            <a:r>
              <a:rPr lang="en-US" dirty="0" err="1"/>
              <a:t>ain't</a:t>
            </a:r>
            <a:r>
              <a:rPr lang="en-US" dirty="0"/>
              <a:t> </a:t>
            </a:r>
            <a:r>
              <a:rPr lang="en-US" dirty="0" err="1"/>
              <a:t>goin</a:t>
            </a:r>
            <a:r>
              <a:rPr lang="en-US" dirty="0"/>
              <a:t>' to have it here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 told the Methodist sisters, jumped up an' they had a fit</a:t>
            </a:r>
            <a:br>
              <a:rPr lang="en-US" dirty="0"/>
            </a:br>
            <a:r>
              <a:rPr lang="en-US" dirty="0"/>
              <a:t>I told the Methodist sisters, jumped up an' they had a fit</a:t>
            </a:r>
            <a:br>
              <a:rPr lang="en-US" dirty="0"/>
            </a:br>
            <a:r>
              <a:rPr lang="en-US" dirty="0"/>
              <a:t>I told the Methodist sisters, jumped up an' they had a fit</a:t>
            </a:r>
            <a:br>
              <a:rPr lang="en-US" dirty="0"/>
            </a:br>
            <a:r>
              <a:rPr lang="en-US" dirty="0"/>
              <a:t>She was doggone sore we can't go in yet</a:t>
            </a:r>
            <a:br>
              <a:rPr lang="en-US" dirty="0"/>
            </a:br>
            <a:r>
              <a:rPr lang="en-US" dirty="0"/>
              <a:t>So Mr. Crump don't like it, </a:t>
            </a:r>
            <a:r>
              <a:rPr lang="en-US" dirty="0" err="1"/>
              <a:t>ain't</a:t>
            </a:r>
            <a:r>
              <a:rPr lang="en-US" dirty="0"/>
              <a:t> </a:t>
            </a:r>
            <a:r>
              <a:rPr lang="en-US" dirty="0" err="1"/>
              <a:t>goin</a:t>
            </a:r>
            <a:r>
              <a:rPr lang="en-US" dirty="0"/>
              <a:t>' to have it here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Stokes Version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E2BD0D-158D-1F41-B26F-5BE509D7E87D}"/>
              </a:ext>
            </a:extLst>
          </p:cNvPr>
          <p:cNvSpPr txBox="1"/>
          <p:nvPr/>
        </p:nvSpPr>
        <p:spPr>
          <a:xfrm>
            <a:off x="685800" y="6396335"/>
            <a:ext cx="346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2"/>
              </a:rPr>
              <a:t>https://www.youtube.com/watch?v=U-ODoOHoNyQ</a:t>
            </a:r>
            <a:r>
              <a:rPr lang="en-US" sz="12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8012CE-8027-4C48-9BEA-418FFC2C9112}"/>
              </a:ext>
            </a:extLst>
          </p:cNvPr>
          <p:cNvSpPr txBox="1"/>
          <p:nvPr/>
        </p:nvSpPr>
        <p:spPr>
          <a:xfrm>
            <a:off x="4800600" y="5221070"/>
            <a:ext cx="316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https://www.youtube.com/watch?v=g326DgRahxc&amp;t=27s</a:t>
            </a:r>
            <a:r>
              <a:rPr lang="en-US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CE73F2-6792-6843-8C07-836D13CAABCD}"/>
              </a:ext>
            </a:extLst>
          </p:cNvPr>
          <p:cNvSpPr txBox="1"/>
          <p:nvPr/>
        </p:nvSpPr>
        <p:spPr>
          <a:xfrm>
            <a:off x="88900" y="6422922"/>
            <a:ext cx="596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Watson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0BEE1D-6780-764C-9EDF-DEF2E5BF6AD2}"/>
              </a:ext>
            </a:extLst>
          </p:cNvPr>
          <p:cNvSpPr txBox="1"/>
          <p:nvPr/>
        </p:nvSpPr>
        <p:spPr>
          <a:xfrm>
            <a:off x="685800" y="5867401"/>
            <a:ext cx="25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4"/>
              </a:rPr>
              <a:t>https://www.youtube.com/watch?v=Sls5ixhK_AU</a:t>
            </a:r>
            <a:r>
              <a:rPr lang="en-US" sz="12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839FC9-8123-5B4A-BB9C-07290CDE8D6B}"/>
              </a:ext>
            </a:extLst>
          </p:cNvPr>
          <p:cNvSpPr txBox="1"/>
          <p:nvPr/>
        </p:nvSpPr>
        <p:spPr>
          <a:xfrm>
            <a:off x="40139" y="5893988"/>
            <a:ext cx="694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Tampa Red</a:t>
            </a:r>
          </a:p>
        </p:txBody>
      </p:sp>
    </p:spTree>
    <p:extLst>
      <p:ext uri="{BB962C8B-B14F-4D97-AF65-F5344CB8AC3E}">
        <p14:creationId xmlns:p14="http://schemas.microsoft.com/office/powerpoint/2010/main" val="3653043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“Delta” in Delta Blues?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376" b="33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2811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7235"/>
            <a:ext cx="3017752" cy="5048701"/>
          </a:xfrm>
        </p:spPr>
        <p:txBody>
          <a:bodyPr/>
          <a:lstStyle/>
          <a:p>
            <a:r>
              <a:rPr lang="en-US" dirty="0"/>
              <a:t>In actuality: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Vicksburg to Memphis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52" y="0"/>
            <a:ext cx="5264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24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322" y="208365"/>
            <a:ext cx="7770813" cy="1371600"/>
          </a:xfrm>
        </p:spPr>
        <p:txBody>
          <a:bodyPr/>
          <a:lstStyle/>
          <a:p>
            <a:r>
              <a:rPr lang="en-US" sz="3200" dirty="0">
                <a:effectLst/>
              </a:rPr>
              <a:t>“Begins at the lobby of the Peabody Hotel in Memphis and ends on Catfish Row in Vicksburg” 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6259" b="16259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757264" y="6174405"/>
            <a:ext cx="2449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Peabody Memphis</a:t>
            </a:r>
          </a:p>
        </p:txBody>
      </p:sp>
    </p:spTree>
    <p:extLst>
      <p:ext uri="{BB962C8B-B14F-4D97-AF65-F5344CB8AC3E}">
        <p14:creationId xmlns:p14="http://schemas.microsoft.com/office/powerpoint/2010/main" val="2872470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Vicksburg Catfish Row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15711" b="15711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3757265" y="6297893"/>
            <a:ext cx="225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SUCH PLACE!!</a:t>
            </a:r>
          </a:p>
        </p:txBody>
      </p:sp>
    </p:spTree>
    <p:extLst>
      <p:ext uri="{BB962C8B-B14F-4D97-AF65-F5344CB8AC3E}">
        <p14:creationId xmlns:p14="http://schemas.microsoft.com/office/powerpoint/2010/main" val="2632711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Catfish Row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setting George Gershwin's opera </a:t>
            </a:r>
            <a:r>
              <a:rPr lang="en-US" i="1" dirty="0"/>
              <a:t>Porgy and Bess</a:t>
            </a:r>
          </a:p>
          <a:p>
            <a:r>
              <a:rPr lang="en-US" i="1" dirty="0"/>
              <a:t>Porgy and Bess</a:t>
            </a:r>
            <a:r>
              <a:rPr lang="en-US" dirty="0"/>
              <a:t> is does not even take place in Mississippi—Charleston, South Carolina</a:t>
            </a:r>
          </a:p>
          <a:p>
            <a:r>
              <a:rPr lang="en-US" dirty="0"/>
              <a:t>No such place exists in Charleston either</a:t>
            </a:r>
          </a:p>
          <a:p>
            <a:pPr lvl="1"/>
            <a:r>
              <a:rPr lang="en-US" dirty="0"/>
              <a:t>There was a “Cabbage Row” but not Catfish Row</a:t>
            </a:r>
          </a:p>
          <a:p>
            <a:pPr lvl="1"/>
            <a:r>
              <a:rPr lang="en-US" dirty="0"/>
              <a:t>(http://</a:t>
            </a:r>
            <a:r>
              <a:rPr lang="en-US" dirty="0" err="1"/>
              <a:t>www.vicksburgpost.com</a:t>
            </a:r>
            <a:r>
              <a:rPr lang="en-US" dirty="0"/>
              <a:t>/2017/07/22/despite-what-you-may-have-heard-vicksburg-doesnt-have-a-catfish-row/)</a:t>
            </a:r>
          </a:p>
        </p:txBody>
      </p:sp>
    </p:spTree>
    <p:extLst>
      <p:ext uri="{BB962C8B-B14F-4D97-AF65-F5344CB8AC3E}">
        <p14:creationId xmlns:p14="http://schemas.microsoft.com/office/powerpoint/2010/main" val="766789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Delta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Fertile land (dense with forestry but today is flat and has been cleared)</a:t>
            </a:r>
          </a:p>
          <a:p>
            <a:r>
              <a:rPr lang="en-US" dirty="0"/>
              <a:t>Poor</a:t>
            </a:r>
          </a:p>
          <a:p>
            <a:r>
              <a:rPr lang="en-US" dirty="0"/>
              <a:t>5-1 African American in rural areas</a:t>
            </a:r>
          </a:p>
          <a:p>
            <a:r>
              <a:rPr lang="en-US" dirty="0"/>
              <a:t>2-1 White versus African American Cities</a:t>
            </a:r>
          </a:p>
          <a:p>
            <a:r>
              <a:rPr lang="en-US" dirty="0"/>
              <a:t>Sometimes this is called “country blues”</a:t>
            </a:r>
          </a:p>
        </p:txBody>
      </p:sp>
    </p:spTree>
    <p:extLst>
      <p:ext uri="{BB962C8B-B14F-4D97-AF65-F5344CB8AC3E}">
        <p14:creationId xmlns:p14="http://schemas.microsoft.com/office/powerpoint/2010/main" val="2402595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Country Blues-more of a folk style (rural), classic (city) blues (newer)</a:t>
            </a:r>
          </a:p>
          <a:p>
            <a:r>
              <a:rPr lang="en-US" dirty="0"/>
              <a:t>More recognized by 1920 but many early precursors</a:t>
            </a:r>
          </a:p>
          <a:p>
            <a:r>
              <a:rPr lang="en-US" dirty="0"/>
              <a:t>Musical Traits:</a:t>
            </a:r>
          </a:p>
          <a:p>
            <a:r>
              <a:rPr lang="en-US" dirty="0" err="1"/>
              <a:t>Aab</a:t>
            </a:r>
            <a:r>
              <a:rPr lang="en-US" dirty="0"/>
              <a:t> Lyric Scheme</a:t>
            </a:r>
          </a:p>
          <a:p>
            <a:r>
              <a:rPr lang="en-US" dirty="0"/>
              <a:t>12-Bar Blues</a:t>
            </a:r>
          </a:p>
          <a:p>
            <a:r>
              <a:rPr lang="en-US" dirty="0"/>
              <a:t>Pentatonic and use of “blue notes”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731" y="5696601"/>
            <a:ext cx="4051300" cy="109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60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Living Conditions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855" y="1438836"/>
            <a:ext cx="6071209" cy="45616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93291" y="6368458"/>
            <a:ext cx="3495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Just outside of Jackson, MS, 1937</a:t>
            </a:r>
          </a:p>
        </p:txBody>
      </p:sp>
    </p:spTree>
    <p:extLst>
      <p:ext uri="{BB962C8B-B14F-4D97-AF65-F5344CB8AC3E}">
        <p14:creationId xmlns:p14="http://schemas.microsoft.com/office/powerpoint/2010/main" val="1215007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Sharecroppers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7473" b="174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7437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Natchez, MS 1935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5175" b="151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04140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Instruments other than Guitar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521" b="14521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464098" y="6280252"/>
            <a:ext cx="285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Cigar Box Guitar or </a:t>
            </a:r>
            <a:r>
              <a:rPr lang="en-US" dirty="0" err="1"/>
              <a:t>Banjor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704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Pill Bottle Slide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305" r="13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36791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Bottleneck Slide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1746" r="-317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040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Homemade Cookie Tin Banjo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4887" r="48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864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Memphis Jug Band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3212" r="-33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6367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lvl="4">
              <a:spcBef>
                <a:spcPts val="2000"/>
              </a:spcBef>
            </a:pPr>
            <a:r>
              <a:rPr lang="en-US" sz="2800" dirty="0"/>
              <a:t>Encouraged: 1793 record of slave ships encouraging music and dance (common 1693-1859). Mortality was so high, it helped slaves to cope and stay healthy—avoid lost pay.</a:t>
            </a:r>
          </a:p>
          <a:p>
            <a:pPr marL="457200" lvl="4">
              <a:spcBef>
                <a:spcPts val="2000"/>
              </a:spcBef>
            </a:pPr>
            <a:r>
              <a:rPr lang="en-US" sz="2800" dirty="0"/>
              <a:t>But in America:</a:t>
            </a:r>
          </a:p>
          <a:p>
            <a:pPr marL="914400" lvl="5">
              <a:spcBef>
                <a:spcPts val="2000"/>
              </a:spcBef>
            </a:pPr>
            <a:r>
              <a:rPr lang="en-US" sz="2800" dirty="0"/>
              <a:t>Not always encouraged by slave owners once they got to America—considered sinful and large groups of slaves congregating made slave owners nervous.</a:t>
            </a:r>
          </a:p>
          <a:p>
            <a:pPr marL="457200" lvl="4">
              <a:spcBef>
                <a:spcPts val="2000"/>
              </a:spcBef>
            </a:pPr>
            <a:r>
              <a:rPr lang="en-US" sz="2800" dirty="0"/>
              <a:t>While aspects may have come from Africa, exactly what is less clear and therefore it is ultimately considered an American music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159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Slave Labor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By 1807, over 400,000 Africans were brought to the Americas (largely West African)</a:t>
            </a:r>
          </a:p>
          <a:p>
            <a:r>
              <a:rPr lang="en-US" dirty="0"/>
              <a:t>New Orleans allowed slave music to be performed, but other cities and states did not</a:t>
            </a:r>
          </a:p>
          <a:p>
            <a:pPr lvl="1"/>
            <a:r>
              <a:rPr lang="en-US" dirty="0"/>
              <a:t>Slave rebellions sometimes used drums as signaling devices</a:t>
            </a:r>
          </a:p>
          <a:p>
            <a:pPr lvl="1"/>
            <a:r>
              <a:rPr lang="en-US" dirty="0"/>
              <a:t>Control </a:t>
            </a:r>
          </a:p>
          <a:p>
            <a:r>
              <a:rPr lang="en-US" dirty="0"/>
              <a:t>Some states tried to force assimilation with enforcement of European religious and musical traditions</a:t>
            </a:r>
          </a:p>
          <a:p>
            <a:pPr lvl="1"/>
            <a:r>
              <a:rPr lang="en-US" dirty="0"/>
              <a:t>“taming the savage”</a:t>
            </a:r>
          </a:p>
          <a:p>
            <a:pPr lvl="1"/>
            <a:r>
              <a:rPr lang="en-US" dirty="0"/>
              <a:t>Also, complex use of polyrhythm befuddled European musicians—Sometimes almost impossible to notate in traditional notation</a:t>
            </a:r>
          </a:p>
        </p:txBody>
      </p:sp>
    </p:spTree>
    <p:extLst>
      <p:ext uri="{BB962C8B-B14F-4D97-AF65-F5344CB8AC3E}">
        <p14:creationId xmlns:p14="http://schemas.microsoft.com/office/powerpoint/2010/main" val="998186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7C833-D9B8-C64B-8E9F-79E8ACAEB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Blues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80160-02B1-924D-8709-AB292B23F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Basic Stanza: AAB (Source Charters, White, Hyman, and Ferris)</a:t>
            </a:r>
          </a:p>
          <a:p>
            <a:r>
              <a:rPr lang="en-US" dirty="0"/>
              <a:t>Music: 12-Bar Blues*</a:t>
            </a:r>
          </a:p>
          <a:p>
            <a:r>
              <a:rPr lang="en-US" dirty="0"/>
              <a:t>Topics</a:t>
            </a:r>
          </a:p>
          <a:p>
            <a:pPr lvl="1"/>
            <a:r>
              <a:rPr lang="en-US" dirty="0"/>
              <a:t>Secular topics like love, courtship, travel, adventures.</a:t>
            </a:r>
          </a:p>
          <a:p>
            <a:pPr lvl="1"/>
            <a:r>
              <a:rPr lang="en-US" dirty="0"/>
              <a:t>The songs, however, are usually more about the psychological trials of those adventures or tales.</a:t>
            </a:r>
          </a:p>
          <a:p>
            <a:pPr lvl="1"/>
            <a:r>
              <a:rPr lang="en-US" dirty="0"/>
              <a:t>Romance, loss, and sex </a:t>
            </a:r>
          </a:p>
          <a:p>
            <a:pPr lvl="2"/>
            <a:r>
              <a:rPr lang="en-US" dirty="0"/>
              <a:t>(keep in mind families were usually broken up within the slave trade to prevent too strong of a unit that could organize and rebel).</a:t>
            </a:r>
          </a:p>
        </p:txBody>
      </p:sp>
    </p:spTree>
    <p:extLst>
      <p:ext uri="{BB962C8B-B14F-4D97-AF65-F5344CB8AC3E}">
        <p14:creationId xmlns:p14="http://schemas.microsoft.com/office/powerpoint/2010/main" val="1282525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Ring Shout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Religious dance ritual</a:t>
            </a:r>
          </a:p>
          <a:p>
            <a:r>
              <a:rPr lang="en-US" dirty="0"/>
              <a:t>Clapping, praying, and shouting while circling counter clockwise</a:t>
            </a:r>
          </a:p>
          <a:p>
            <a:r>
              <a:rPr lang="en-US" dirty="0"/>
              <a:t>Elements: Cries/</a:t>
            </a:r>
            <a:r>
              <a:rPr lang="en-US" dirty="0" err="1"/>
              <a:t>hollars</a:t>
            </a:r>
            <a:r>
              <a:rPr lang="en-US" dirty="0"/>
              <a:t>; use of “blue notes,” and Call-response</a:t>
            </a:r>
          </a:p>
          <a:p>
            <a:r>
              <a:rPr lang="en-US" dirty="0"/>
              <a:t>May be the foundation of work songs, field </a:t>
            </a:r>
            <a:r>
              <a:rPr lang="en-US" dirty="0" err="1"/>
              <a:t>hollars</a:t>
            </a:r>
            <a:r>
              <a:rPr lang="en-US" dirty="0"/>
              <a:t>, and funeral processional</a:t>
            </a:r>
          </a:p>
          <a:p>
            <a:r>
              <a:rPr lang="en-US" dirty="0"/>
              <a:t>Documentary:</a:t>
            </a:r>
          </a:p>
          <a:p>
            <a:r>
              <a:rPr lang="en-US" dirty="0">
                <a:hlinkClick r:id="rId2"/>
              </a:rPr>
              <a:t>https://www.youtube.com/watch?v=KmmTMg3e5Uo</a:t>
            </a:r>
            <a:endParaRPr lang="en-US" dirty="0"/>
          </a:p>
          <a:p>
            <a:r>
              <a:rPr lang="en-US" dirty="0"/>
              <a:t>Reenactments </a:t>
            </a:r>
          </a:p>
          <a:p>
            <a:pPr lvl="1"/>
            <a:r>
              <a:rPr lang="en-US" dirty="0">
                <a:hlinkClick r:id="rId3"/>
              </a:rPr>
              <a:t>https://www.youtube.com/watch?v=WduFU2dhJiw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4"/>
              </a:rPr>
              <a:t>https://www.youtube.com/watch?v=r3gr1ghQExs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https://www.youtube.com/watch?v=NQgrIcCtys0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60046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Of the natural world, but transformed</a:t>
            </a:r>
          </a:p>
          <a:p>
            <a:endParaRPr lang="en-US" dirty="0"/>
          </a:p>
          <a:p>
            <a:r>
              <a:rPr lang="en-US" dirty="0"/>
              <a:t>Use of animal shells, skins, trees, etc..</a:t>
            </a:r>
          </a:p>
          <a:p>
            <a:endParaRPr lang="en-US" dirty="0"/>
          </a:p>
          <a:p>
            <a:r>
              <a:rPr lang="en-US" dirty="0"/>
              <a:t>Common trait of African music: Music is about reliving and transforming</a:t>
            </a:r>
          </a:p>
          <a:p>
            <a:endParaRPr lang="en-US" dirty="0"/>
          </a:p>
          <a:p>
            <a:r>
              <a:rPr lang="en-US" dirty="0"/>
              <a:t>Use of European Instruments often occurs without training: development of new techniques of performance</a:t>
            </a:r>
          </a:p>
        </p:txBody>
      </p:sp>
    </p:spTree>
    <p:extLst>
      <p:ext uri="{BB962C8B-B14F-4D97-AF65-F5344CB8AC3E}">
        <p14:creationId xmlns:p14="http://schemas.microsoft.com/office/powerpoint/2010/main" val="18333464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African Instruments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9342" r="-109342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2645961" y="6227329"/>
            <a:ext cx="838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Bolon</a:t>
            </a:r>
            <a:r>
              <a:rPr lang="en-US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6106346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Molo</a:t>
            </a:r>
            <a:r>
              <a:rPr lang="en-US" dirty="0"/>
              <a:t> (Senegal)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716" b="147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94145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Kora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6787" r="-567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49755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Ngoma</a:t>
            </a:r>
            <a:r>
              <a:rPr lang="en-US" dirty="0"/>
              <a:t>: Early Banjo?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8825" b="288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63271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Charley Patton and Dockery Farms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7791" r="-577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4624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Dockery Farms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Plantation in Cleveland, MS (technically Dockery, MS)</a:t>
            </a:r>
          </a:p>
          <a:p>
            <a:r>
              <a:rPr lang="en-US" dirty="0"/>
              <a:t>“Birthplace of the Delta Blues”</a:t>
            </a:r>
          </a:p>
          <a:p>
            <a:r>
              <a:rPr lang="en-US" dirty="0"/>
              <a:t>Over 2000 laborers and sharecroppers</a:t>
            </a:r>
          </a:p>
          <a:p>
            <a:r>
              <a:rPr lang="en-US" dirty="0"/>
              <a:t>Musicians:</a:t>
            </a:r>
          </a:p>
          <a:p>
            <a:pPr lvl="1"/>
            <a:r>
              <a:rPr lang="en-US" dirty="0"/>
              <a:t>Charley Patton (beginning 1900)</a:t>
            </a:r>
          </a:p>
          <a:p>
            <a:pPr lvl="1"/>
            <a:r>
              <a:rPr lang="en-US" dirty="0"/>
              <a:t>Tommy Johnson</a:t>
            </a:r>
          </a:p>
          <a:p>
            <a:pPr lvl="1"/>
            <a:r>
              <a:rPr lang="en-US" dirty="0"/>
              <a:t>Eddie “Son” House</a:t>
            </a:r>
          </a:p>
          <a:p>
            <a:pPr lvl="1"/>
            <a:r>
              <a:rPr lang="en-US" dirty="0"/>
              <a:t>Robert Johnson</a:t>
            </a:r>
          </a:p>
          <a:p>
            <a:r>
              <a:rPr lang="en-US" dirty="0"/>
              <a:t>Howling Wolf</a:t>
            </a:r>
          </a:p>
          <a:p>
            <a:r>
              <a:rPr lang="en-US" dirty="0"/>
              <a:t>Weekend “parties” with a lot of music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096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Charley Patton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186" y="1347952"/>
            <a:ext cx="7770813" cy="3657600"/>
          </a:xfrm>
        </p:spPr>
        <p:txBody>
          <a:bodyPr>
            <a:normAutofit fontScale="25000" lnSpcReduction="20000"/>
          </a:bodyPr>
          <a:lstStyle/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“Father of Delta Blues”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Could play: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Blues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Hillbilly Music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sz="64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century ballads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White Country Styles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  <a:p>
            <a:pPr lvl="2"/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https://www.youtube.com/watch?v=cuICVsaxJxc</a:t>
            </a:r>
            <a:endParaRPr lang="en-US" sz="6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Howling Wolf: </a:t>
            </a:r>
          </a:p>
          <a:p>
            <a:pPr lvl="2"/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https://www.youtube.com/watch?v=_nXlXU5ACqI</a:t>
            </a:r>
            <a:endParaRPr lang="en-US" sz="6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Tommy Johnson:</a:t>
            </a:r>
          </a:p>
          <a:p>
            <a:pPr lvl="2"/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https://www.youtube.com/watch?v=VU6eLg3GWuA&amp;list=PLCE5B8A3C3CEAADEF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Robert Johnson</a:t>
            </a:r>
          </a:p>
          <a:p>
            <a:pPr lvl="2"/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https://www.youtube.com/watch?v=p04Sk7l1Mxw</a:t>
            </a:r>
            <a:r>
              <a:rPr lang="en-US" sz="6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354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FA5CF-3F61-3048-A172-B8DD530DC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1920s-30s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0D8FBA-8F4D-5445-977E-ABF76D336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Many recorded by John and Alan Lomax—Library of Congress</a:t>
            </a:r>
          </a:p>
          <a:p>
            <a:r>
              <a:rPr lang="en-US" dirty="0"/>
              <a:t>Paramount Records-Grafton, Wisconsin</a:t>
            </a:r>
          </a:p>
          <a:p>
            <a:r>
              <a:rPr lang="en-US" dirty="0"/>
              <a:t>Not much money or work opportunities in the South for musicians—both jazz and blues players leave for better pay in Chicago where it was more exotic.</a:t>
            </a:r>
          </a:p>
          <a:p>
            <a:r>
              <a:rPr lang="en-US" dirty="0"/>
              <a:t>The sharecroppers often cheated out of money, Jim Crow Laws,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336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5CF26-90DE-5A46-B67B-62EA0B25B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Lyric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5512C-2D42-A640-B770-1116B7A37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Leaving, being on the road, fun times, partying</a:t>
            </a:r>
          </a:p>
          <a:p>
            <a:pPr lvl="1"/>
            <a:r>
              <a:rPr lang="en-US" dirty="0"/>
              <a:t>Word play—Derived from African storytelling practices</a:t>
            </a:r>
          </a:p>
          <a:p>
            <a:pPr lvl="1"/>
            <a:r>
              <a:rPr lang="en-US" dirty="0"/>
              <a:t>Sexual Innuendo: </a:t>
            </a:r>
          </a:p>
          <a:p>
            <a:pPr lvl="2"/>
            <a:r>
              <a:rPr lang="en-US" dirty="0"/>
              <a:t>Overt: Jelly roll (female/male genitals or heroin), black snake moan</a:t>
            </a:r>
          </a:p>
          <a:p>
            <a:pPr lvl="2"/>
            <a:r>
              <a:rPr lang="en-US" dirty="0"/>
              <a:t>Less overt: Seemingly innocuous metaphors clearly meant to convey something else</a:t>
            </a:r>
          </a:p>
          <a:p>
            <a:pPr lvl="1"/>
            <a:r>
              <a:rPr lang="en-US" dirty="0"/>
              <a:t>Work, sadness, loneliness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2389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AF781-4B56-F74E-ABC1-48B70FC2B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Migration in Blues Lyrics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D7944-6B9B-354E-8E78-027AF8EE5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Langston Hughes: The South, One-Way Ticket</a:t>
            </a:r>
          </a:p>
          <a:p>
            <a:r>
              <a:rPr lang="en-US" dirty="0"/>
              <a:t>Blues Lyrics—Direct references</a:t>
            </a:r>
          </a:p>
          <a:p>
            <a:pPr lvl="1"/>
            <a:r>
              <a:rPr lang="en-US" dirty="0"/>
              <a:t>Bill </a:t>
            </a:r>
            <a:r>
              <a:rPr lang="en-US" dirty="0" err="1"/>
              <a:t>Broonzy</a:t>
            </a:r>
            <a:r>
              <a:rPr lang="en-US" dirty="0"/>
              <a:t>: “When I get to be called a man”</a:t>
            </a:r>
          </a:p>
          <a:p>
            <a:pPr lvl="1"/>
            <a:r>
              <a:rPr lang="en-US" dirty="0">
                <a:hlinkClick r:id="rId2"/>
              </a:rPr>
              <a:t>https://www.youtube.com/watch?v=5OsIxXRWsPA</a:t>
            </a:r>
            <a:r>
              <a:rPr lang="en-US" dirty="0"/>
              <a:t> </a:t>
            </a:r>
          </a:p>
          <a:p>
            <a:r>
              <a:rPr lang="en-US" dirty="0"/>
              <a:t>Blues Lyric Formula Debate</a:t>
            </a:r>
          </a:p>
          <a:p>
            <a:pPr lvl="1"/>
            <a:r>
              <a:rPr lang="en-US" dirty="0"/>
              <a:t>Michael Taft: “Going Somewhere” formulas indicative of Great Migration</a:t>
            </a:r>
          </a:p>
          <a:p>
            <a:pPr lvl="1"/>
            <a:r>
              <a:rPr lang="en-US" dirty="0"/>
              <a:t>David Evans: No, it is a common trope, often indicative of the freewheeling, renegade bluesman-lifestyle. Precedes Great Migration</a:t>
            </a:r>
          </a:p>
        </p:txBody>
      </p:sp>
    </p:spTree>
    <p:extLst>
      <p:ext uri="{BB962C8B-B14F-4D97-AF65-F5344CB8AC3E}">
        <p14:creationId xmlns:p14="http://schemas.microsoft.com/office/powerpoint/2010/main" val="2626586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of Blues Songs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2"/>
            <a:r>
              <a:rPr lang="en-US" sz="3400" dirty="0"/>
              <a:t>Topics</a:t>
            </a:r>
          </a:p>
          <a:p>
            <a:pPr lvl="3"/>
            <a:r>
              <a:rPr lang="en-US" sz="3400" dirty="0"/>
              <a:t>Secular topics like love, courtship, travel, adventures.</a:t>
            </a:r>
          </a:p>
          <a:p>
            <a:pPr lvl="3"/>
            <a:r>
              <a:rPr lang="en-US" sz="3400" dirty="0"/>
              <a:t>The songs, however, are usually more about the psychological trials of those adventures or tales.</a:t>
            </a:r>
          </a:p>
          <a:p>
            <a:pPr lvl="3"/>
            <a:r>
              <a:rPr lang="en-US" sz="3400" dirty="0"/>
              <a:t>Romance, loss, and sex </a:t>
            </a:r>
          </a:p>
          <a:p>
            <a:pPr lvl="4"/>
            <a:r>
              <a:rPr lang="en-US" sz="3400" dirty="0"/>
              <a:t>(keep in mind families were usually broken up within the slave trade to prevent too strong of a unit that could organize and rebel).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180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Traits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Often performed by laborers for entertainment on plantations</a:t>
            </a:r>
          </a:p>
          <a:p>
            <a:r>
              <a:rPr lang="en-US" dirty="0"/>
              <a:t>Often Voice and Guitar</a:t>
            </a:r>
          </a:p>
          <a:p>
            <a:r>
              <a:rPr lang="en-US" dirty="0"/>
              <a:t>Not necessarily 12-bar blues—could be just one chord</a:t>
            </a:r>
          </a:p>
          <a:p>
            <a:r>
              <a:rPr lang="en-US" dirty="0"/>
              <a:t>Often Pentatonic scale but other notes too—some on purpose…others not</a:t>
            </a:r>
          </a:p>
          <a:p>
            <a:r>
              <a:rPr lang="en-US" dirty="0"/>
              <a:t>Vocal style not necessarily “refined”— “wails, growls, and simple melodies”</a:t>
            </a:r>
          </a:p>
          <a:p>
            <a:pPr lvl="1"/>
            <a:r>
              <a:rPr lang="en-US" dirty="0"/>
              <a:t>Style to convey emotion beyond simply the notes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884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A8E65-1CAA-8E4D-81FB-9909ACB56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Terraplane</a:t>
            </a:r>
            <a:r>
              <a:rPr lang="en-US" dirty="0"/>
              <a:t> Blues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2ABEA-DDD8-874C-8D46-26F8E4F931B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And I feel so lonesome</a:t>
            </a:r>
            <a:br>
              <a:rPr lang="en-US" dirty="0"/>
            </a:br>
            <a:r>
              <a:rPr lang="en-US" dirty="0"/>
              <a:t>You hear me when I moan</a:t>
            </a:r>
            <a:br>
              <a:rPr lang="en-US" dirty="0"/>
            </a:br>
            <a:r>
              <a:rPr lang="en-US" dirty="0"/>
              <a:t>When I feel so lonesome</a:t>
            </a:r>
            <a:br>
              <a:rPr lang="en-US" dirty="0"/>
            </a:br>
            <a:r>
              <a:rPr lang="en-US" dirty="0"/>
              <a:t>You hear me when I moan</a:t>
            </a:r>
            <a:br>
              <a:rPr lang="en-US" dirty="0"/>
            </a:br>
            <a:r>
              <a:rPr lang="en-US" dirty="0"/>
              <a:t>Who been </a:t>
            </a:r>
            <a:r>
              <a:rPr lang="en-US" dirty="0" err="1"/>
              <a:t>drivin</a:t>
            </a:r>
            <a:r>
              <a:rPr lang="en-US" dirty="0"/>
              <a:t>' my </a:t>
            </a:r>
            <a:r>
              <a:rPr lang="en-US" dirty="0" err="1"/>
              <a:t>Terraplane</a:t>
            </a:r>
            <a:br>
              <a:rPr lang="en-US" dirty="0"/>
            </a:br>
            <a:r>
              <a:rPr lang="en-US" dirty="0"/>
              <a:t>For you since I been gone?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I'd said, "I'll flash your lights, mama</a:t>
            </a:r>
            <a:br>
              <a:rPr lang="en-US" dirty="0"/>
            </a:br>
            <a:r>
              <a:rPr lang="en-US" dirty="0"/>
              <a:t>Your horn won't even blow"</a:t>
            </a:r>
            <a:br>
              <a:rPr lang="en-US" dirty="0"/>
            </a:br>
            <a:r>
              <a:rPr lang="en-US" dirty="0"/>
              <a:t>Somebody's been </a:t>
            </a:r>
            <a:r>
              <a:rPr lang="en-US" dirty="0" err="1"/>
              <a:t>runnin</a:t>
            </a:r>
            <a:r>
              <a:rPr lang="en-US" dirty="0"/>
              <a:t>'</a:t>
            </a:r>
            <a:br>
              <a:rPr lang="en-US" dirty="0"/>
            </a:br>
            <a:r>
              <a:rPr lang="en-US" dirty="0"/>
              <a:t>My batteries down on this machine</a:t>
            </a:r>
            <a:br>
              <a:rPr lang="en-US" dirty="0"/>
            </a:br>
            <a:r>
              <a:rPr lang="en-US" dirty="0"/>
              <a:t>I even flash my lights, mama</a:t>
            </a:r>
            <a:br>
              <a:rPr lang="en-US" dirty="0"/>
            </a:br>
            <a:r>
              <a:rPr lang="en-US" dirty="0"/>
              <a:t>This horn won't even blow</a:t>
            </a:r>
            <a:br>
              <a:rPr lang="en-US" dirty="0"/>
            </a:br>
            <a:r>
              <a:rPr lang="en-US" dirty="0"/>
              <a:t>Got a short in this connection</a:t>
            </a:r>
            <a:br>
              <a:rPr lang="en-US" dirty="0"/>
            </a:br>
            <a:r>
              <a:rPr lang="en-US" dirty="0" err="1"/>
              <a:t>Hoo</a:t>
            </a:r>
            <a:r>
              <a:rPr lang="en-US" dirty="0"/>
              <a:t> well, babe, it's way down below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96133-B191-1244-9000-065A795CB2F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heist your hood, mama</a:t>
            </a:r>
            <a:br>
              <a:rPr lang="en-US" dirty="0"/>
            </a:br>
            <a:r>
              <a:rPr lang="en-US" dirty="0"/>
              <a:t>I'm bound to check your oil</a:t>
            </a:r>
            <a:br>
              <a:rPr lang="en-US" dirty="0"/>
            </a:br>
            <a:r>
              <a:rPr lang="en-US" dirty="0"/>
              <a:t>I'm </a:t>
            </a:r>
            <a:r>
              <a:rPr lang="en-US" dirty="0" err="1"/>
              <a:t>goin</a:t>
            </a:r>
            <a:r>
              <a:rPr lang="en-US" dirty="0"/>
              <a:t>' heist your hood, mama</a:t>
            </a:r>
            <a:br>
              <a:rPr lang="en-US" dirty="0"/>
            </a:br>
            <a:r>
              <a:rPr lang="en-US" dirty="0"/>
              <a:t>I'm bound to check your oil</a:t>
            </a:r>
            <a:br>
              <a:rPr lang="en-US" dirty="0"/>
            </a:br>
            <a:r>
              <a:rPr lang="en-US" dirty="0"/>
              <a:t>I got a woman that I'm </a:t>
            </a:r>
            <a:r>
              <a:rPr lang="en-US" dirty="0" err="1"/>
              <a:t>lovin</a:t>
            </a:r>
            <a:r>
              <a:rPr lang="en-US" dirty="0"/>
              <a:t>'</a:t>
            </a:r>
            <a:br>
              <a:rPr lang="en-US" dirty="0"/>
            </a:br>
            <a:r>
              <a:rPr lang="en-US" dirty="0"/>
              <a:t>Way down in Arkansas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Now, you know the coils </a:t>
            </a:r>
            <a:r>
              <a:rPr lang="en-US" dirty="0" err="1"/>
              <a:t>ain't</a:t>
            </a:r>
            <a:r>
              <a:rPr lang="en-US" dirty="0"/>
              <a:t> even </a:t>
            </a:r>
            <a:r>
              <a:rPr lang="en-US" dirty="0" err="1"/>
              <a:t>buzzin</a:t>
            </a:r>
            <a:r>
              <a:rPr lang="en-US" dirty="0"/>
              <a:t>'</a:t>
            </a:r>
            <a:br>
              <a:rPr lang="en-US" dirty="0"/>
            </a:br>
            <a:r>
              <a:rPr lang="en-US" dirty="0"/>
              <a:t>Little generator won't get the spark</a:t>
            </a:r>
            <a:br>
              <a:rPr lang="en-US" dirty="0"/>
            </a:br>
            <a:r>
              <a:rPr lang="en-US" dirty="0"/>
              <a:t>Motor's in a bad condition</a:t>
            </a:r>
            <a:br>
              <a:rPr lang="en-US" dirty="0"/>
            </a:br>
            <a:r>
              <a:rPr lang="en-US" dirty="0"/>
              <a:t>You </a:t>
            </a:r>
            <a:r>
              <a:rPr lang="en-US" dirty="0" err="1"/>
              <a:t>gotta</a:t>
            </a:r>
            <a:r>
              <a:rPr lang="en-US" dirty="0"/>
              <a:t> have these batteries charged</a:t>
            </a:r>
            <a:br>
              <a:rPr lang="en-US" dirty="0"/>
            </a:br>
            <a:r>
              <a:rPr lang="en-US" dirty="0"/>
              <a:t>But I'm </a:t>
            </a:r>
            <a:r>
              <a:rPr lang="en-US" dirty="0" err="1"/>
              <a:t>cryin</a:t>
            </a:r>
            <a:r>
              <a:rPr lang="en-US" dirty="0"/>
              <a:t>', please, please don't do me wrong</a:t>
            </a:r>
            <a:br>
              <a:rPr lang="en-US" dirty="0"/>
            </a:br>
            <a:r>
              <a:rPr lang="en-US" dirty="0"/>
              <a:t>Who been </a:t>
            </a:r>
            <a:r>
              <a:rPr lang="en-US" dirty="0" err="1"/>
              <a:t>drivin</a:t>
            </a:r>
            <a:r>
              <a:rPr lang="en-US" dirty="0"/>
              <a:t>' my </a:t>
            </a:r>
            <a:r>
              <a:rPr lang="en-US" dirty="0" err="1"/>
              <a:t>Terraplane</a:t>
            </a:r>
            <a:br>
              <a:rPr lang="en-US" dirty="0"/>
            </a:br>
            <a:r>
              <a:rPr lang="en-US" dirty="0"/>
              <a:t>Now for you since I been gone</a:t>
            </a:r>
            <a:br>
              <a:rPr lang="en-US" dirty="0"/>
            </a:br>
            <a:r>
              <a:rPr lang="en-US" dirty="0"/>
              <a:t>Mr. Highway Man, please don't block the road</a:t>
            </a:r>
            <a:br>
              <a:rPr lang="en-US" dirty="0"/>
            </a:br>
            <a:r>
              <a:rPr lang="en-US" dirty="0"/>
              <a:t>Please, please don't block the road</a:t>
            </a:r>
          </a:p>
        </p:txBody>
      </p:sp>
    </p:spTree>
    <p:extLst>
      <p:ext uri="{BB962C8B-B14F-4D97-AF65-F5344CB8AC3E}">
        <p14:creationId xmlns:p14="http://schemas.microsoft.com/office/powerpoint/2010/main" val="2261488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DB4DE-3682-2843-8025-8DBD02C82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Blues Disguised as Rock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EFAB2-D9D8-084C-9723-207F60EEC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Rolling Stones:</a:t>
            </a:r>
          </a:p>
          <a:p>
            <a:r>
              <a:rPr lang="en-US" dirty="0"/>
              <a:t>Name of band after Muddy Waters “Rolling Stone:</a:t>
            </a:r>
          </a:p>
          <a:p>
            <a:pPr lvl="1"/>
            <a:r>
              <a:rPr lang="en-US" dirty="0">
                <a:hlinkClick r:id="rId2"/>
              </a:rPr>
              <a:t>https://www.youtube.com/watch?v=HXFw8ErFBjk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 Can’t be Satisfied: Muddy Waters</a:t>
            </a:r>
          </a:p>
          <a:p>
            <a:pPr lvl="2"/>
            <a:r>
              <a:rPr lang="en-US" dirty="0">
                <a:hlinkClick r:id="rId3"/>
              </a:rPr>
              <a:t>https://www.youtube.com/watch?v=oSF-T5gwdxU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=cZjBz2XtMlE</a:t>
            </a:r>
          </a:p>
          <a:p>
            <a:pPr lvl="1"/>
            <a:r>
              <a:rPr lang="en-US" dirty="0"/>
              <a:t>Prodigal Son</a:t>
            </a:r>
          </a:p>
          <a:p>
            <a:pPr lvl="2"/>
            <a:r>
              <a:rPr lang="en-US" dirty="0">
                <a:hlinkClick r:id="rId4"/>
              </a:rPr>
              <a:t>https://www.youtube.com/watch?v=U8xwobwKyNU</a:t>
            </a:r>
            <a:endParaRPr lang="en-US" dirty="0"/>
          </a:p>
          <a:p>
            <a:pPr lvl="2"/>
            <a:r>
              <a:rPr lang="en-US" dirty="0"/>
              <a:t>Song by Reverend Bob Wilkins: Contrast of religious life and that of the lowdown life of a bluesman—Received no royalties</a:t>
            </a:r>
          </a:p>
        </p:txBody>
      </p:sp>
    </p:spTree>
    <p:extLst>
      <p:ext uri="{BB962C8B-B14F-4D97-AF65-F5344CB8AC3E}">
        <p14:creationId xmlns:p14="http://schemas.microsoft.com/office/powerpoint/2010/main" val="241705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74AC3-5685-9B40-8FFA-DE821FBAC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Bessie Smith vs. The Doors: </a:t>
            </a:r>
            <a:br>
              <a:rPr lang="en-US" sz="3600" dirty="0"/>
            </a:br>
            <a:r>
              <a:rPr lang="en-US" sz="3600" dirty="0"/>
              <a:t>Kitchen Man Blues and </a:t>
            </a:r>
            <a:br>
              <a:rPr lang="en-US" sz="3600" dirty="0"/>
            </a:br>
            <a:r>
              <a:rPr lang="en-US" sz="3600" dirty="0"/>
              <a:t>Love Me Two Times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5FDDE-42CB-0645-9FE8-0AC52D8D94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803399"/>
            <a:ext cx="3657600" cy="4419601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Madam Buff's was quite deluxe</a:t>
            </a:r>
            <a:br>
              <a:rPr lang="en-US" dirty="0"/>
            </a:br>
            <a:r>
              <a:rPr lang="en-US" dirty="0"/>
              <a:t>Servants by the score</a:t>
            </a:r>
            <a:br>
              <a:rPr lang="en-US" dirty="0"/>
            </a:br>
            <a:r>
              <a:rPr lang="en-US" dirty="0"/>
              <a:t>Footmen at each door</a:t>
            </a:r>
            <a:br>
              <a:rPr lang="en-US" dirty="0"/>
            </a:br>
            <a:r>
              <a:rPr lang="en-US" dirty="0"/>
              <a:t>Butlers and maids galore</a:t>
            </a:r>
          </a:p>
          <a:p>
            <a:r>
              <a:rPr lang="en-US" dirty="0"/>
              <a:t>But one day Sam, her kitchen man</a:t>
            </a:r>
            <a:br>
              <a:rPr lang="en-US" dirty="0"/>
            </a:br>
            <a:r>
              <a:rPr lang="en-US" dirty="0"/>
              <a:t>Gave in his notice, he's through</a:t>
            </a:r>
            <a:br>
              <a:rPr lang="en-US" dirty="0"/>
            </a:br>
            <a:r>
              <a:rPr lang="en-US" dirty="0"/>
              <a:t>She cried, "Oh Sam, don't go</a:t>
            </a:r>
            <a:br>
              <a:rPr lang="en-US" dirty="0"/>
            </a:br>
            <a:r>
              <a:rPr lang="en-US" dirty="0"/>
              <a:t>It'll grieve me if you do"</a:t>
            </a:r>
          </a:p>
          <a:p>
            <a:r>
              <a:rPr lang="en-US" dirty="0"/>
              <a:t>I love his cabbage gravy, his hash</a:t>
            </a:r>
            <a:br>
              <a:rPr lang="en-US" dirty="0"/>
            </a:br>
            <a:r>
              <a:rPr lang="en-US" dirty="0"/>
              <a:t>Crazy 'bout his succotash</a:t>
            </a:r>
            <a:br>
              <a:rPr lang="en-US" dirty="0"/>
            </a:br>
            <a:r>
              <a:rPr lang="en-US" dirty="0"/>
              <a:t>I can't do without my kitchen man</a:t>
            </a:r>
          </a:p>
          <a:p>
            <a:r>
              <a:rPr lang="en-US" dirty="0"/>
              <a:t>Wild about his turnip top</a:t>
            </a:r>
            <a:br>
              <a:rPr lang="en-US" dirty="0"/>
            </a:br>
            <a:r>
              <a:rPr lang="en-US" dirty="0"/>
              <a:t>Like the way he warms my chop</a:t>
            </a:r>
            <a:br>
              <a:rPr lang="en-US" dirty="0"/>
            </a:br>
            <a:r>
              <a:rPr lang="en-US" dirty="0"/>
              <a:t>I can't do without my kitchen man</a:t>
            </a:r>
          </a:p>
          <a:p>
            <a:r>
              <a:rPr lang="en-US" dirty="0"/>
              <a:t>Anybody else can leave</a:t>
            </a:r>
            <a:br>
              <a:rPr lang="en-US" dirty="0"/>
            </a:br>
            <a:r>
              <a:rPr lang="en-US" dirty="0"/>
              <a:t>And I would only laugh</a:t>
            </a:r>
            <a:br>
              <a:rPr lang="en-US" dirty="0"/>
            </a:br>
            <a:r>
              <a:rPr lang="en-US" dirty="0"/>
              <a:t>But he means too much to me</a:t>
            </a:r>
            <a:br>
              <a:rPr lang="en-US" dirty="0"/>
            </a:br>
            <a:r>
              <a:rPr lang="en-US" dirty="0"/>
              <a:t>And you </a:t>
            </a:r>
            <a:r>
              <a:rPr lang="en-US" dirty="0" err="1"/>
              <a:t>ain't</a:t>
            </a:r>
            <a:r>
              <a:rPr lang="en-US" dirty="0"/>
              <a:t> heard the half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767BEB-554D-1D4A-B120-C6A23A5A0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99013" y="1803399"/>
            <a:ext cx="3657600" cy="424815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Oh, his jelly roll is so nice and hot</a:t>
            </a:r>
            <a:br>
              <a:rPr lang="en-US" dirty="0"/>
            </a:br>
            <a:r>
              <a:rPr lang="en-US" dirty="0"/>
              <a:t>Never fails to touch the spot</a:t>
            </a:r>
            <a:br>
              <a:rPr lang="en-US" dirty="0"/>
            </a:br>
            <a:r>
              <a:rPr lang="en-US" dirty="0"/>
              <a:t>I can't do without my kitchen man</a:t>
            </a:r>
          </a:p>
          <a:p>
            <a:r>
              <a:rPr lang="en-US" dirty="0"/>
              <a:t>His frankfurters are oh so sweet</a:t>
            </a:r>
            <a:br>
              <a:rPr lang="en-US" dirty="0"/>
            </a:br>
            <a:r>
              <a:rPr lang="en-US" dirty="0"/>
              <a:t>How I like his sausage meat</a:t>
            </a:r>
            <a:br>
              <a:rPr lang="en-US" dirty="0"/>
            </a:br>
            <a:r>
              <a:rPr lang="en-US" dirty="0"/>
              <a:t>I can't do without my kitchen man</a:t>
            </a:r>
          </a:p>
          <a:p>
            <a:r>
              <a:rPr lang="en-US" dirty="0"/>
              <a:t>Oh, how that boy can open clam</a:t>
            </a:r>
            <a:br>
              <a:rPr lang="en-US" dirty="0"/>
            </a:br>
            <a:r>
              <a:rPr lang="en-US" dirty="0"/>
              <a:t>No one else is can touch my ham</a:t>
            </a:r>
            <a:br>
              <a:rPr lang="en-US" dirty="0"/>
            </a:br>
            <a:r>
              <a:rPr lang="en-US" dirty="0"/>
              <a:t>I can't do without my kitchen man</a:t>
            </a:r>
          </a:p>
          <a:p>
            <a:r>
              <a:rPr lang="en-US" dirty="0"/>
              <a:t>When I eat his doughnuts</a:t>
            </a:r>
            <a:br>
              <a:rPr lang="en-US" dirty="0"/>
            </a:br>
            <a:r>
              <a:rPr lang="en-US" dirty="0"/>
              <a:t>All I leave is the hole</a:t>
            </a:r>
            <a:br>
              <a:rPr lang="en-US" dirty="0"/>
            </a:br>
            <a:r>
              <a:rPr lang="en-US" dirty="0"/>
              <a:t>Any time he wants to</a:t>
            </a:r>
            <a:br>
              <a:rPr lang="en-US" dirty="0"/>
            </a:br>
            <a:r>
              <a:rPr lang="en-US" dirty="0"/>
              <a:t>Why, he can use my sugar bowl</a:t>
            </a:r>
          </a:p>
          <a:p>
            <a:r>
              <a:rPr lang="en-US" dirty="0"/>
              <a:t>Oh, his baloney's really worth a try</a:t>
            </a:r>
            <a:br>
              <a:rPr lang="en-US" dirty="0"/>
            </a:br>
            <a:r>
              <a:rPr lang="en-US" dirty="0"/>
              <a:t>Never fails to satisfy</a:t>
            </a:r>
            <a:br>
              <a:rPr lang="en-US" dirty="0"/>
            </a:br>
            <a:r>
              <a:rPr lang="en-US" dirty="0"/>
              <a:t>I can't do without my kitchen man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0836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4571</TotalTime>
  <Words>2450</Words>
  <Application>Microsoft Macintosh PowerPoint</Application>
  <PresentationFormat>On-screen Show (4:3)</PresentationFormat>
  <Paragraphs>189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Calisto MT</vt:lpstr>
      <vt:lpstr>Wingdings</vt:lpstr>
      <vt:lpstr>Folio</vt:lpstr>
      <vt:lpstr>Delta Blues</vt:lpstr>
      <vt:lpstr>Blues</vt:lpstr>
      <vt:lpstr>Blues Formulas</vt:lpstr>
      <vt:lpstr>Lyric Formulas</vt:lpstr>
      <vt:lpstr>Topics of Blues Songs</vt:lpstr>
      <vt:lpstr>Basic Traits</vt:lpstr>
      <vt:lpstr>Terraplane Blues </vt:lpstr>
      <vt:lpstr>Blues Disguised as Rock</vt:lpstr>
      <vt:lpstr>Bessie Smith vs. The Doors:  Kitchen Man Blues and  Love Me Two Times</vt:lpstr>
      <vt:lpstr>The Doors:  Love Me Two Times</vt:lpstr>
      <vt:lpstr>Where did the blues originate?</vt:lpstr>
      <vt:lpstr>Devil is in the Details</vt:lpstr>
      <vt:lpstr>Mama Don’t Allow vs. Mr. Crump</vt:lpstr>
      <vt:lpstr>What is the “Delta” in Delta Blues?</vt:lpstr>
      <vt:lpstr>In actuality:  Vicksburg to Memphis</vt:lpstr>
      <vt:lpstr>“Begins at the lobby of the Peabody Hotel in Memphis and ends on Catfish Row in Vicksburg” </vt:lpstr>
      <vt:lpstr>Vicksburg Catfish Row</vt:lpstr>
      <vt:lpstr>Catfish Row</vt:lpstr>
      <vt:lpstr>The Delta</vt:lpstr>
      <vt:lpstr>Living Conditions</vt:lpstr>
      <vt:lpstr>Sharecroppers</vt:lpstr>
      <vt:lpstr>Natchez, MS 1935</vt:lpstr>
      <vt:lpstr>Early Instruments other than Guitar</vt:lpstr>
      <vt:lpstr>Pill Bottle Slide</vt:lpstr>
      <vt:lpstr>Bottleneck Slide</vt:lpstr>
      <vt:lpstr>Homemade Cookie Tin Banjo</vt:lpstr>
      <vt:lpstr>Memphis Jug Band</vt:lpstr>
      <vt:lpstr>Africa</vt:lpstr>
      <vt:lpstr>Slave Labor</vt:lpstr>
      <vt:lpstr>The Ring Shout</vt:lpstr>
      <vt:lpstr>Instruments</vt:lpstr>
      <vt:lpstr>African Instruments</vt:lpstr>
      <vt:lpstr>Molo (Senegal)</vt:lpstr>
      <vt:lpstr>Kora</vt:lpstr>
      <vt:lpstr>Ngoma: Early Banjo?</vt:lpstr>
      <vt:lpstr>Charley Patton and Dockery Farms </vt:lpstr>
      <vt:lpstr>Dockery Farms</vt:lpstr>
      <vt:lpstr>Charley Patton</vt:lpstr>
      <vt:lpstr>1920s-30s</vt:lpstr>
      <vt:lpstr>Great Migration in Blues Lyrics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Delta Blues</dc:title>
  <dc:creator>Jeremy Grall</dc:creator>
  <cp:lastModifiedBy>Grall, Jeremy Noel</cp:lastModifiedBy>
  <cp:revision>22</cp:revision>
  <dcterms:created xsi:type="dcterms:W3CDTF">2017-08-24T17:17:36Z</dcterms:created>
  <dcterms:modified xsi:type="dcterms:W3CDTF">2020-07-06T16:20:36Z</dcterms:modified>
</cp:coreProperties>
</file>