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Default Extension="mp4" ContentType="video/mp4"/>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2"/>
  </p:notesMasterIdLst>
  <p:sldIdLst>
    <p:sldId id="256" r:id="rId2"/>
    <p:sldId id="296" r:id="rId3"/>
    <p:sldId id="280" r:id="rId4"/>
    <p:sldId id="282" r:id="rId5"/>
    <p:sldId id="283" r:id="rId6"/>
    <p:sldId id="284" r:id="rId7"/>
    <p:sldId id="281" r:id="rId8"/>
    <p:sldId id="299" r:id="rId9"/>
    <p:sldId id="297" r:id="rId10"/>
    <p:sldId id="298" r:id="rId11"/>
    <p:sldId id="285" r:id="rId12"/>
    <p:sldId id="286" r:id="rId13"/>
    <p:sldId id="287" r:id="rId14"/>
    <p:sldId id="288" r:id="rId15"/>
    <p:sldId id="290" r:id="rId16"/>
    <p:sldId id="291" r:id="rId17"/>
    <p:sldId id="293" r:id="rId18"/>
    <p:sldId id="294" r:id="rId19"/>
    <p:sldId id="295" r:id="rId20"/>
    <p:sldId id="292" r:id="rId2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4062" autoAdjust="0"/>
    <p:restoredTop sz="93130"/>
  </p:normalViewPr>
  <p:slideViewPr>
    <p:cSldViewPr snapToGrid="0" snapToObjects="1">
      <p:cViewPr varScale="1">
        <p:scale>
          <a:sx n="64" d="100"/>
          <a:sy n="64" d="100"/>
        </p:scale>
        <p:origin x="-1396" y="-6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BE19C75-F581-B748-8A3D-3B1B2121C32E}" type="datetimeFigureOut">
              <a:rPr lang="en-US" smtClean="0"/>
              <a:pPr/>
              <a:t>8/20/2018</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89AAC95-5591-EE41-BE90-07E975840700}" type="slidenum">
              <a:rPr lang="en-US" smtClean="0"/>
              <a:pPr/>
              <a:t>‹Nº›</a:t>
            </a:fld>
            <a:endParaRPr lang="en-US"/>
          </a:p>
        </p:txBody>
      </p:sp>
    </p:spTree>
    <p:extLst>
      <p:ext uri="{BB962C8B-B14F-4D97-AF65-F5344CB8AC3E}">
        <p14:creationId xmlns:p14="http://schemas.microsoft.com/office/powerpoint/2010/main" xmlns="" val="6293900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 that the levels all have sublevels</a:t>
            </a:r>
            <a:endParaRPr lang="en-US" dirty="0"/>
          </a:p>
        </p:txBody>
      </p:sp>
      <p:sp>
        <p:nvSpPr>
          <p:cNvPr id="4" name="Slide Number Placeholder 3"/>
          <p:cNvSpPr>
            <a:spLocks noGrp="1"/>
          </p:cNvSpPr>
          <p:nvPr>
            <p:ph type="sldNum" sz="quarter" idx="10"/>
          </p:nvPr>
        </p:nvSpPr>
        <p:spPr/>
        <p:txBody>
          <a:bodyPr/>
          <a:lstStyle/>
          <a:p>
            <a:fld id="{A89AAC95-5591-EE41-BE90-07E975840700}" type="slidenum">
              <a:rPr lang="en-US" smtClean="0"/>
              <a:pPr/>
              <a:t>7</a:t>
            </a:fld>
            <a:endParaRPr lang="en-US"/>
          </a:p>
        </p:txBody>
      </p:sp>
    </p:spTree>
    <p:extLst>
      <p:ext uri="{BB962C8B-B14F-4D97-AF65-F5344CB8AC3E}">
        <p14:creationId xmlns:p14="http://schemas.microsoft.com/office/powerpoint/2010/main" xmlns="" val="2101741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Shape 63"/>
          <p:cNvSpPr>
            <a:spLocks noGrp="1" noRot="1" noChangeAspect="1"/>
          </p:cNvSpPr>
          <p:nvPr>
            <p:ph type="sldImg"/>
          </p:nvPr>
        </p:nvSpPr>
        <p:spPr>
          <a:prstGeom prst="rect">
            <a:avLst/>
          </a:prstGeom>
        </p:spPr>
        <p:txBody>
          <a:bodyPr/>
          <a:lstStyle/>
          <a:p>
            <a:endParaRPr/>
          </a:p>
        </p:txBody>
      </p:sp>
      <p:sp>
        <p:nvSpPr>
          <p:cNvPr id="64" name="Shape 64"/>
          <p:cNvSpPr>
            <a:spLocks noGrp="1"/>
          </p:cNvSpPr>
          <p:nvPr>
            <p:ph type="body" sz="quarter" idx="1"/>
          </p:nvPr>
        </p:nvSpPr>
        <p:spPr>
          <a:prstGeom prst="rect">
            <a:avLst/>
          </a:prstGeom>
        </p:spPr>
        <p:txBody>
          <a:bodyPr/>
          <a:lstStyle/>
          <a:p>
            <a:r>
              <a:t>Print the cards on the next slide.   </a:t>
            </a:r>
          </a:p>
          <a:p>
            <a:r>
              <a:t> </a:t>
            </a:r>
          </a:p>
          <a:p>
            <a:r>
              <a:t>Break students into a group for each card. There are different tasks for groups to do, each corresponding with a proficiency sub-level (Novice Low, Novice Mid, Novice High, &amp; Intermediate Low).  </a:t>
            </a:r>
          </a:p>
          <a:p>
            <a:r>
              <a:t> </a:t>
            </a:r>
          </a:p>
          <a:p>
            <a:r>
              <a:t>If you have a large class, you may want to create two groups for each task.  </a:t>
            </a:r>
          </a:p>
          <a:p>
            <a:r>
              <a:t> </a:t>
            </a:r>
          </a:p>
          <a:p>
            <a:r>
              <a:t>Students should follow the instructions on the card and write onto a large piece of paper.  Each group presents to class and then puts them on the wall.  After the groups present, the teacher can explain that in very basic terms the proficiency levels correspond to the text types they heard from each group.  </a:t>
            </a:r>
          </a:p>
          <a:p>
            <a:r>
              <a:t> </a:t>
            </a:r>
          </a:p>
          <a:p>
            <a:r>
              <a:t>After the explanation, ask the students to write their own descriptions of what proficiency means in their own words or set their own goals.</a:t>
            </a:r>
          </a:p>
          <a:p>
            <a:endParaRPr/>
          </a:p>
          <a:p>
            <a:r>
              <a:t>You can change “fair” to anything you want: circus, taco, your school, anything local, etc.</a:t>
            </a:r>
          </a:p>
          <a:p>
            <a:r>
              <a:t> </a:t>
            </a:r>
          </a:p>
        </p:txBody>
      </p:sp>
    </p:spTree>
    <p:extLst>
      <p:ext uri="{BB962C8B-B14F-4D97-AF65-F5344CB8AC3E}">
        <p14:creationId xmlns:p14="http://schemas.microsoft.com/office/powerpoint/2010/main" xmlns="" val="19086349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CAFC9047-6CBF-944D-B4E9-7B0519981F1C}" type="datetimeFigureOut">
              <a:rPr lang="en-US" smtClean="0"/>
              <a:pPr/>
              <a:t>8/20/2018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9A35E08-190A-F749-8259-64F1C9759351}" type="slidenum">
              <a:rPr lang="en-US" smtClean="0"/>
              <a:pPr/>
              <a:t>‹Nº›</a:t>
            </a:fld>
            <a:endParaRPr lang="en-US"/>
          </a:p>
        </p:txBody>
      </p:sp>
    </p:spTree>
    <p:extLst>
      <p:ext uri="{BB962C8B-B14F-4D97-AF65-F5344CB8AC3E}">
        <p14:creationId xmlns:p14="http://schemas.microsoft.com/office/powerpoint/2010/main" xmlns="" val="23218820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AFC9047-6CBF-944D-B4E9-7B0519981F1C}" type="datetimeFigureOut">
              <a:rPr lang="en-US" smtClean="0"/>
              <a:pPr/>
              <a:t>8/20/2018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9A35E08-190A-F749-8259-64F1C9759351}" type="slidenum">
              <a:rPr lang="en-US" smtClean="0"/>
              <a:pPr/>
              <a:t>‹Nº›</a:t>
            </a:fld>
            <a:endParaRPr lang="en-US"/>
          </a:p>
        </p:txBody>
      </p:sp>
    </p:spTree>
    <p:extLst>
      <p:ext uri="{BB962C8B-B14F-4D97-AF65-F5344CB8AC3E}">
        <p14:creationId xmlns:p14="http://schemas.microsoft.com/office/powerpoint/2010/main" xmlns="" val="8748779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AFC9047-6CBF-944D-B4E9-7B0519981F1C}" type="datetimeFigureOut">
              <a:rPr lang="en-US" smtClean="0"/>
              <a:pPr/>
              <a:t>8/20/2018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9A35E08-190A-F749-8259-64F1C9759351}" type="slidenum">
              <a:rPr lang="en-US" smtClean="0"/>
              <a:pPr/>
              <a:t>‹Nº›</a:t>
            </a:fld>
            <a:endParaRPr lang="en-US"/>
          </a:p>
        </p:txBody>
      </p:sp>
    </p:spTree>
    <p:extLst>
      <p:ext uri="{BB962C8B-B14F-4D97-AF65-F5344CB8AC3E}">
        <p14:creationId xmlns:p14="http://schemas.microsoft.com/office/powerpoint/2010/main" xmlns="" val="253444476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Default - Title and Content">
    <p:spTree>
      <p:nvGrpSpPr>
        <p:cNvPr id="1" name=""/>
        <p:cNvGrpSpPr/>
        <p:nvPr/>
      </p:nvGrpSpPr>
      <p:grpSpPr>
        <a:xfrm>
          <a:off x="0" y="0"/>
          <a:ext cx="0" cy="0"/>
          <a:chOff x="0" y="0"/>
          <a:chExt cx="0" cy="0"/>
        </a:xfrm>
      </p:grpSpPr>
      <p:sp>
        <p:nvSpPr>
          <p:cNvPr id="11" name="Shape 11"/>
          <p:cNvSpPr>
            <a:spLocks noGrp="1"/>
          </p:cNvSpPr>
          <p:nvPr>
            <p:ph type="title"/>
          </p:nvPr>
        </p:nvSpPr>
        <p:spPr>
          <a:prstGeom prst="rect">
            <a:avLst/>
          </a:prstGeom>
        </p:spPr>
        <p:txBody>
          <a:bodyPr/>
          <a:lstStyle/>
          <a:p>
            <a:r>
              <a:t>Title Text</a:t>
            </a:r>
          </a:p>
        </p:txBody>
      </p:sp>
      <p:sp>
        <p:nvSpPr>
          <p:cNvPr id="12" name="Shape 12"/>
          <p:cNvSpPr>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13" name="Shape 13"/>
          <p:cNvSpPr>
            <a:spLocks noGrp="1"/>
          </p:cNvSpPr>
          <p:nvPr>
            <p:ph type="sldNum" sz="quarter" idx="2"/>
          </p:nvPr>
        </p:nvSpPr>
        <p:spPr>
          <a:prstGeom prst="rect">
            <a:avLst/>
          </a:prstGeom>
        </p:spPr>
        <p:txBody>
          <a:bodyPr/>
          <a:lstStyle/>
          <a:p>
            <a:fld id="{86CB4B4D-7CA3-9044-876B-883B54F8677D}" type="slidenum">
              <a:rPr/>
              <a:pPr/>
              <a:t>‹Nº›</a:t>
            </a:fld>
            <a:endParaRPr/>
          </a:p>
        </p:txBody>
      </p:sp>
    </p:spTree>
    <p:extLst>
      <p:ext uri="{BB962C8B-B14F-4D97-AF65-F5344CB8AC3E}">
        <p14:creationId xmlns:p14="http://schemas.microsoft.com/office/powerpoint/2010/main" xmlns="" val="1348542228"/>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AFC9047-6CBF-944D-B4E9-7B0519981F1C}" type="datetimeFigureOut">
              <a:rPr lang="en-US" smtClean="0"/>
              <a:pPr/>
              <a:t>8/20/2018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9A35E08-190A-F749-8259-64F1C9759351}" type="slidenum">
              <a:rPr lang="en-US" smtClean="0"/>
              <a:pPr/>
              <a:t>‹Nº›</a:t>
            </a:fld>
            <a:endParaRPr lang="en-US"/>
          </a:p>
        </p:txBody>
      </p:sp>
    </p:spTree>
    <p:extLst>
      <p:ext uri="{BB962C8B-B14F-4D97-AF65-F5344CB8AC3E}">
        <p14:creationId xmlns:p14="http://schemas.microsoft.com/office/powerpoint/2010/main" xmlns="" val="13917627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AFC9047-6CBF-944D-B4E9-7B0519981F1C}" type="datetimeFigureOut">
              <a:rPr lang="en-US" smtClean="0"/>
              <a:pPr/>
              <a:t>8/20/2018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9A35E08-190A-F749-8259-64F1C9759351}" type="slidenum">
              <a:rPr lang="en-US" smtClean="0"/>
              <a:pPr/>
              <a:t>‹Nº›</a:t>
            </a:fld>
            <a:endParaRPr lang="en-US"/>
          </a:p>
        </p:txBody>
      </p:sp>
    </p:spTree>
    <p:extLst>
      <p:ext uri="{BB962C8B-B14F-4D97-AF65-F5344CB8AC3E}">
        <p14:creationId xmlns:p14="http://schemas.microsoft.com/office/powerpoint/2010/main" xmlns="" val="21253325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AFC9047-6CBF-944D-B4E9-7B0519981F1C}" type="datetimeFigureOut">
              <a:rPr lang="en-US" smtClean="0"/>
              <a:pPr/>
              <a:t>8/20/2018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9A35E08-190A-F749-8259-64F1C9759351}" type="slidenum">
              <a:rPr lang="en-US" smtClean="0"/>
              <a:pPr/>
              <a:t>‹Nº›</a:t>
            </a:fld>
            <a:endParaRPr lang="en-US"/>
          </a:p>
        </p:txBody>
      </p:sp>
    </p:spTree>
    <p:extLst>
      <p:ext uri="{BB962C8B-B14F-4D97-AF65-F5344CB8AC3E}">
        <p14:creationId xmlns:p14="http://schemas.microsoft.com/office/powerpoint/2010/main" xmlns="" val="22241990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AFC9047-6CBF-944D-B4E9-7B0519981F1C}" type="datetimeFigureOut">
              <a:rPr lang="en-US" smtClean="0"/>
              <a:pPr/>
              <a:t>8/20/2018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9A35E08-190A-F749-8259-64F1C9759351}" type="slidenum">
              <a:rPr lang="en-US" smtClean="0"/>
              <a:pPr/>
              <a:t>‹Nº›</a:t>
            </a:fld>
            <a:endParaRPr lang="en-US"/>
          </a:p>
        </p:txBody>
      </p:sp>
    </p:spTree>
    <p:extLst>
      <p:ext uri="{BB962C8B-B14F-4D97-AF65-F5344CB8AC3E}">
        <p14:creationId xmlns:p14="http://schemas.microsoft.com/office/powerpoint/2010/main" xmlns="" val="35379254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AFC9047-6CBF-944D-B4E9-7B0519981F1C}" type="datetimeFigureOut">
              <a:rPr lang="en-US" smtClean="0"/>
              <a:pPr/>
              <a:t>8/20/2018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9A35E08-190A-F749-8259-64F1C9759351}" type="slidenum">
              <a:rPr lang="en-US" smtClean="0"/>
              <a:pPr/>
              <a:t>‹Nº›</a:t>
            </a:fld>
            <a:endParaRPr lang="en-US"/>
          </a:p>
        </p:txBody>
      </p:sp>
    </p:spTree>
    <p:extLst>
      <p:ext uri="{BB962C8B-B14F-4D97-AF65-F5344CB8AC3E}">
        <p14:creationId xmlns:p14="http://schemas.microsoft.com/office/powerpoint/2010/main" xmlns="" val="30075803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AFC9047-6CBF-944D-B4E9-7B0519981F1C}" type="datetimeFigureOut">
              <a:rPr lang="en-US" smtClean="0"/>
              <a:pPr/>
              <a:t>8/20/2018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9A35E08-190A-F749-8259-64F1C9759351}" type="slidenum">
              <a:rPr lang="en-US" smtClean="0"/>
              <a:pPr/>
              <a:t>‹Nº›</a:t>
            </a:fld>
            <a:endParaRPr lang="en-US"/>
          </a:p>
        </p:txBody>
      </p:sp>
    </p:spTree>
    <p:extLst>
      <p:ext uri="{BB962C8B-B14F-4D97-AF65-F5344CB8AC3E}">
        <p14:creationId xmlns:p14="http://schemas.microsoft.com/office/powerpoint/2010/main" xmlns="" val="32939529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AFC9047-6CBF-944D-B4E9-7B0519981F1C}" type="datetimeFigureOut">
              <a:rPr lang="en-US" smtClean="0"/>
              <a:pPr/>
              <a:t>8/20/2018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9A35E08-190A-F749-8259-64F1C9759351}" type="slidenum">
              <a:rPr lang="en-US" smtClean="0"/>
              <a:pPr/>
              <a:t>‹Nº›</a:t>
            </a:fld>
            <a:endParaRPr lang="en-US"/>
          </a:p>
        </p:txBody>
      </p:sp>
    </p:spTree>
    <p:extLst>
      <p:ext uri="{BB962C8B-B14F-4D97-AF65-F5344CB8AC3E}">
        <p14:creationId xmlns:p14="http://schemas.microsoft.com/office/powerpoint/2010/main" xmlns="" val="38810201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AFC9047-6CBF-944D-B4E9-7B0519981F1C}" type="datetimeFigureOut">
              <a:rPr lang="en-US" smtClean="0"/>
              <a:pPr/>
              <a:t>8/20/2018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9A35E08-190A-F749-8259-64F1C9759351}" type="slidenum">
              <a:rPr lang="en-US" smtClean="0"/>
              <a:pPr/>
              <a:t>‹Nº›</a:t>
            </a:fld>
            <a:endParaRPr lang="en-US"/>
          </a:p>
        </p:txBody>
      </p:sp>
    </p:spTree>
    <p:extLst>
      <p:ext uri="{BB962C8B-B14F-4D97-AF65-F5344CB8AC3E}">
        <p14:creationId xmlns:p14="http://schemas.microsoft.com/office/powerpoint/2010/main" xmlns="" val="24779158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AFC9047-6CBF-944D-B4E9-7B0519981F1C}" type="datetimeFigureOut">
              <a:rPr lang="en-US" smtClean="0"/>
              <a:pPr/>
              <a:t>8/20/2018</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9A35E08-190A-F749-8259-64F1C9759351}" type="slidenum">
              <a:rPr lang="en-US" smtClean="0"/>
              <a:pPr/>
              <a:t>‹Nº›</a:t>
            </a:fld>
            <a:endParaRPr lang="en-US"/>
          </a:p>
        </p:txBody>
      </p:sp>
    </p:spTree>
    <p:extLst>
      <p:ext uri="{BB962C8B-B14F-4D97-AF65-F5344CB8AC3E}">
        <p14:creationId xmlns:p14="http://schemas.microsoft.com/office/powerpoint/2010/main" xmlns="" val="32410777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microsoft.com/office/2007/relationships/media" Target="../media/media1.mp4"/><Relationship Id="rId2" Type="http://schemas.openxmlformats.org/officeDocument/2006/relationships/slideLayout" Target="../slideLayouts/slideLayout2.xml"/><Relationship Id="rId1" Type="http://schemas.openxmlformats.org/officeDocument/2006/relationships/video" Target="NULL" TargetMode="External"/><Relationship Id="rId6" Type="http://schemas.openxmlformats.org/officeDocument/2006/relationships/image" Target="../media/image5.png"/><Relationship Id="rId5" Type="http://schemas.microsoft.com/office/2007/relationships/media" Target="../media/media2.mp4"/><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microsoft.com/office/2007/relationships/media" Target="../media/media3.mp4"/><Relationship Id="rId2" Type="http://schemas.openxmlformats.org/officeDocument/2006/relationships/slideLayout" Target="../slideLayouts/slideLayout2.xml"/><Relationship Id="rId1" Type="http://schemas.openxmlformats.org/officeDocument/2006/relationships/video" Target="NULL" TargetMode="External"/><Relationship Id="rId5" Type="http://schemas.microsoft.com/office/2007/relationships/media" Target="../media/media4.mp4"/><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microsoft.com/office/2007/relationships/media" Target="../media/media5.mp4"/><Relationship Id="rId2" Type="http://schemas.openxmlformats.org/officeDocument/2006/relationships/slideLayout" Target="../slideLayouts/slideLayout2.xml"/><Relationship Id="rId1" Type="http://schemas.openxmlformats.org/officeDocument/2006/relationships/video" Target="NULL" TargetMode="External"/><Relationship Id="rId5" Type="http://schemas.microsoft.com/office/2007/relationships/media" Target="../media/media6.mp4"/><Relationship Id="rId4" Type="http://schemas.openxmlformats.org/officeDocument/2006/relationships/image" Target="../media/image5.png"/></Relationships>
</file>

<file path=ppt/slides/_rels/slide1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685800" y="225563"/>
            <a:ext cx="7772400" cy="1470025"/>
          </a:xfrm>
        </p:spPr>
        <p:txBody>
          <a:bodyPr/>
          <a:lstStyle/>
          <a:p>
            <a:r>
              <a:rPr lang="en-US" dirty="0" smtClean="0"/>
              <a:t>World Language Proficiency</a:t>
            </a:r>
            <a:endParaRPr lang="en-US" dirty="0"/>
          </a:p>
        </p:txBody>
      </p:sp>
      <p:pic>
        <p:nvPicPr>
          <p:cNvPr id="4" name="Picture 3" descr="1406040703759.jp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2433197"/>
            <a:ext cx="9144000" cy="3268957"/>
          </a:xfrm>
          <a:prstGeom prst="rect">
            <a:avLst/>
          </a:prstGeom>
        </p:spPr>
      </p:pic>
    </p:spTree>
    <p:extLst>
      <p:ext uri="{BB962C8B-B14F-4D97-AF65-F5344CB8AC3E}">
        <p14:creationId xmlns:p14="http://schemas.microsoft.com/office/powerpoint/2010/main" xmlns="" val="324438313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 name="Picture 65"/>
          <p:cNvPicPr>
            <a:picLocks/>
          </p:cNvPicPr>
          <p:nvPr/>
        </p:nvPicPr>
        <p:blipFill>
          <a:blip r:embed="rId2">
            <a:extLst/>
          </a:blip>
          <a:stretch>
            <a:fillRect/>
          </a:stretch>
        </p:blipFill>
        <p:spPr>
          <a:xfrm>
            <a:off x="549920" y="504084"/>
            <a:ext cx="8199416" cy="5293054"/>
          </a:xfrm>
          <a:prstGeom prst="rect">
            <a:avLst/>
          </a:prstGeom>
          <a:effectLst>
            <a:outerShdw blurRad="266700" dist="76200" rotWithShape="0">
              <a:srgbClr val="000000">
                <a:alpha val="75000"/>
              </a:srgbClr>
            </a:outerShdw>
          </a:effectLst>
        </p:spPr>
      </p:pic>
    </p:spTree>
    <p:extLst>
      <p:ext uri="{BB962C8B-B14F-4D97-AF65-F5344CB8AC3E}">
        <p14:creationId xmlns:p14="http://schemas.microsoft.com/office/powerpoint/2010/main" xmlns="" val="1463613096"/>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does a novice sound like?</a:t>
            </a:r>
            <a:endParaRPr lang="en-US" dirty="0"/>
          </a:p>
        </p:txBody>
      </p:sp>
      <p:pic>
        <p:nvPicPr>
          <p:cNvPr id="4" name="List—Speaking Novice].mp4">
            <a:hlinkClick r:id="" action="ppaction://media"/>
          </p:cNvPr>
          <p:cNvPicPr>
            <a:picLocks noGrp="1" noChangeAspect="1"/>
          </p:cNvPicPr>
          <p:nvPr>
            <p:ph idx="1"/>
            <a:videoFile r:link="rId1"/>
            <p:extLst>
              <p:ext uri="{DAA4B4D4-6D71-4841-9C94-3DE7FCFB9230}">
                <p14:media xmlns:p14="http://schemas.microsoft.com/office/powerpoint/2010/main" xmlns="" r:embed="rId3"/>
              </p:ext>
            </p:extLst>
          </p:nvPr>
        </p:nvPicPr>
        <p:blipFill>
          <a:blip r:embed="rId4"/>
          <a:stretch>
            <a:fillRect/>
          </a:stretch>
        </p:blipFill>
        <p:spPr>
          <a:xfrm>
            <a:off x="739321" y="1828800"/>
            <a:ext cx="3315738" cy="2487022"/>
          </a:xfrm>
        </p:spPr>
      </p:pic>
      <p:pic>
        <p:nvPicPr>
          <p:cNvPr id="5" name="novice2.mp4">
            <a:hlinkClick r:id="" action="ppaction://media"/>
          </p:cNvPr>
          <p:cNvPicPr>
            <a:picLocks noChangeAspect="1"/>
          </p:cNvPicPr>
          <p:nvPr>
            <a:videoFile r:link="rId1"/>
            <p:extLst>
              <p:ext uri="{DAA4B4D4-6D71-4841-9C94-3DE7FCFB9230}">
                <p14:media xmlns:p14="http://schemas.microsoft.com/office/powerpoint/2010/main" xmlns="" r:embed="rId5"/>
              </p:ext>
            </p:extLst>
          </p:nvPr>
        </p:nvPicPr>
        <p:blipFill>
          <a:blip r:embed="rId6"/>
          <a:stretch>
            <a:fillRect/>
          </a:stretch>
        </p:blipFill>
        <p:spPr>
          <a:xfrm>
            <a:off x="5174827" y="1828800"/>
            <a:ext cx="3316029" cy="2487022"/>
          </a:xfrm>
          <a:prstGeom prst="rect">
            <a:avLst/>
          </a:prstGeom>
        </p:spPr>
      </p:pic>
      <p:sp>
        <p:nvSpPr>
          <p:cNvPr id="6" name="TextBox 5"/>
          <p:cNvSpPr txBox="1"/>
          <p:nvPr/>
        </p:nvSpPr>
        <p:spPr>
          <a:xfrm>
            <a:off x="1502229" y="5110843"/>
            <a:ext cx="6417128" cy="1384995"/>
          </a:xfrm>
          <a:prstGeom prst="rect">
            <a:avLst/>
          </a:prstGeom>
          <a:noFill/>
        </p:spPr>
        <p:txBody>
          <a:bodyPr wrap="square" rtlCol="0">
            <a:spAutoFit/>
          </a:bodyPr>
          <a:lstStyle/>
          <a:p>
            <a:r>
              <a:rPr lang="en-US" sz="2800" dirty="0" smtClean="0">
                <a:latin typeface="Abadi MT Condensed Extra Bold" charset="0"/>
                <a:ea typeface="Abadi MT Condensed Extra Bold" charset="0"/>
                <a:cs typeface="Abadi MT Condensed Extra Bold" charset="0"/>
              </a:rPr>
              <a:t>Which one is novice low? Why?</a:t>
            </a:r>
          </a:p>
          <a:p>
            <a:endParaRPr lang="en-US" sz="2800" dirty="0" smtClean="0">
              <a:latin typeface="Abadi MT Condensed Extra Bold" charset="0"/>
              <a:ea typeface="Abadi MT Condensed Extra Bold" charset="0"/>
              <a:cs typeface="Abadi MT Condensed Extra Bold" charset="0"/>
            </a:endParaRPr>
          </a:p>
          <a:p>
            <a:r>
              <a:rPr lang="en-US" sz="2800" dirty="0" smtClean="0">
                <a:latin typeface="Abadi MT Condensed Extra Bold" charset="0"/>
                <a:ea typeface="Abadi MT Condensed Extra Bold" charset="0"/>
                <a:cs typeface="Abadi MT Condensed Extra Bold" charset="0"/>
              </a:rPr>
              <a:t>Which one is novice mid? Why?</a:t>
            </a:r>
            <a:endParaRPr lang="en-US" sz="2800" dirty="0">
              <a:latin typeface="Abadi MT Condensed Extra Bold" charset="0"/>
              <a:ea typeface="Abadi MT Condensed Extra Bold" charset="0"/>
              <a:cs typeface="Abadi MT Condensed Extra Bold" charset="0"/>
            </a:endParaRPr>
          </a:p>
        </p:txBody>
      </p:sp>
    </p:spTree>
    <p:extLst>
      <p:ext uri="{BB962C8B-B14F-4D97-AF65-F5344CB8AC3E}">
        <p14:creationId xmlns:p14="http://schemas.microsoft.com/office/powerpoint/2010/main" xmlns="" val="205572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video>
              <p:cMediaNode vol="80000">
                <p:cTn id="13" fill="hold" display="0">
                  <p:stCondLst>
                    <p:cond delay="indefinite"/>
                  </p:stCondLst>
                </p:cTn>
                <p:tgtEl>
                  <p:spTgt spid="5"/>
                </p:tgtEl>
              </p:cMediaNode>
            </p:vide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Novice low</a:t>
            </a: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xmlns="" val="0"/>
              </a:ext>
            </a:extLst>
          </a:blip>
          <a:stretch>
            <a:fillRect/>
          </a:stretch>
        </p:blipFill>
        <p:spPr>
          <a:xfrm>
            <a:off x="1051180" y="2029845"/>
            <a:ext cx="2844092" cy="2117612"/>
          </a:xfrm>
        </p:spPr>
      </p:pic>
      <p:sp>
        <p:nvSpPr>
          <p:cNvPr id="6" name="TextBox 5"/>
          <p:cNvSpPr txBox="1"/>
          <p:nvPr/>
        </p:nvSpPr>
        <p:spPr>
          <a:xfrm>
            <a:off x="4359729" y="1915545"/>
            <a:ext cx="4572000" cy="2677656"/>
          </a:xfrm>
          <a:prstGeom prst="rect">
            <a:avLst/>
          </a:prstGeom>
          <a:noFill/>
        </p:spPr>
        <p:txBody>
          <a:bodyPr wrap="square" rtlCol="0">
            <a:spAutoFit/>
          </a:bodyPr>
          <a:lstStyle/>
          <a:p>
            <a:pPr marL="285750" indent="-285750">
              <a:buFontTx/>
              <a:buChar char="-"/>
            </a:pPr>
            <a:r>
              <a:rPr lang="en-US" sz="2400" dirty="0" smtClean="0"/>
              <a:t>Isolated words</a:t>
            </a:r>
          </a:p>
          <a:p>
            <a:pPr marL="285750" indent="-285750">
              <a:buFontTx/>
              <a:buChar char="-"/>
            </a:pPr>
            <a:r>
              <a:rPr lang="en-US" sz="2400" dirty="0" smtClean="0"/>
              <a:t>No complete sentences</a:t>
            </a:r>
          </a:p>
          <a:p>
            <a:pPr marL="285750" indent="-285750">
              <a:buFontTx/>
              <a:buChar char="-"/>
            </a:pPr>
            <a:r>
              <a:rPr lang="en-US" sz="2400" dirty="0" smtClean="0"/>
              <a:t>Recycles words of the tester</a:t>
            </a:r>
          </a:p>
          <a:p>
            <a:pPr marL="285750" indent="-285750">
              <a:buFontTx/>
              <a:buChar char="-"/>
            </a:pPr>
            <a:r>
              <a:rPr lang="en-US" sz="2400" dirty="0" smtClean="0"/>
              <a:t>Pronunciation strongly influenced by first language – can be hard to understand</a:t>
            </a:r>
            <a:endParaRPr lang="en-US" sz="2400" dirty="0"/>
          </a:p>
          <a:p>
            <a:pPr marL="285750" indent="-285750">
              <a:buFontTx/>
              <a:buChar char="-"/>
            </a:pPr>
            <a:endParaRPr lang="en-US" sz="2400" dirty="0"/>
          </a:p>
        </p:txBody>
      </p:sp>
    </p:spTree>
    <p:extLst>
      <p:ext uri="{BB962C8B-B14F-4D97-AF65-F5344CB8AC3E}">
        <p14:creationId xmlns:p14="http://schemas.microsoft.com/office/powerpoint/2010/main" xmlns="" val="17995526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Novice Mid</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xmlns="" val="0"/>
              </a:ext>
            </a:extLst>
          </a:blip>
          <a:stretch>
            <a:fillRect/>
          </a:stretch>
        </p:blipFill>
        <p:spPr>
          <a:xfrm>
            <a:off x="5707933" y="2010794"/>
            <a:ext cx="2978867" cy="2218305"/>
          </a:xfrm>
        </p:spPr>
      </p:pic>
      <p:sp>
        <p:nvSpPr>
          <p:cNvPr id="6" name="TextBox 5"/>
          <p:cNvSpPr txBox="1"/>
          <p:nvPr/>
        </p:nvSpPr>
        <p:spPr>
          <a:xfrm>
            <a:off x="947057" y="2010794"/>
            <a:ext cx="3592286" cy="1938992"/>
          </a:xfrm>
          <a:prstGeom prst="rect">
            <a:avLst/>
          </a:prstGeom>
          <a:noFill/>
        </p:spPr>
        <p:txBody>
          <a:bodyPr wrap="square" rtlCol="0">
            <a:spAutoFit/>
          </a:bodyPr>
          <a:lstStyle/>
          <a:p>
            <a:pPr marL="285750" indent="-285750">
              <a:buFontTx/>
              <a:buChar char="-"/>
            </a:pPr>
            <a:r>
              <a:rPr lang="en-US" sz="2400" dirty="0" smtClean="0"/>
              <a:t>Responds to question by 2 or 3 words at a time</a:t>
            </a:r>
          </a:p>
          <a:p>
            <a:pPr marL="285750" indent="-285750">
              <a:buFontTx/>
              <a:buChar char="-"/>
            </a:pPr>
            <a:r>
              <a:rPr lang="en-US" sz="2400" dirty="0" smtClean="0"/>
              <a:t>Pauses frequently</a:t>
            </a:r>
          </a:p>
          <a:p>
            <a:pPr marL="285750" indent="-285750">
              <a:buFontTx/>
              <a:buChar char="-"/>
            </a:pPr>
            <a:r>
              <a:rPr lang="en-US" sz="2400" dirty="0" smtClean="0"/>
              <a:t>Able to list and create simple sentences</a:t>
            </a:r>
          </a:p>
        </p:txBody>
      </p:sp>
    </p:spTree>
    <p:extLst>
      <p:ext uri="{BB962C8B-B14F-4D97-AF65-F5344CB8AC3E}">
        <p14:creationId xmlns:p14="http://schemas.microsoft.com/office/powerpoint/2010/main" xmlns="" val="85118068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Novice high? Intermediate low?</a:t>
            </a:r>
            <a:endParaRPr lang="en-US" dirty="0"/>
          </a:p>
        </p:txBody>
      </p:sp>
      <p:pic>
        <p:nvPicPr>
          <p:cNvPr id="4" name="Communicate Minimally on Highly Predictable Topics [Speaking Novice].mp4">
            <a:hlinkClick r:id="" action="ppaction://media"/>
          </p:cNvPr>
          <p:cNvPicPr>
            <a:picLocks noGrp="1" noChangeAspect="1"/>
          </p:cNvPicPr>
          <p:nvPr>
            <p:ph idx="1"/>
            <a:videoFile r:link="rId1"/>
            <p:extLst>
              <p:ext uri="{DAA4B4D4-6D71-4841-9C94-3DE7FCFB9230}">
                <p14:media xmlns:p14="http://schemas.microsoft.com/office/powerpoint/2010/main" xmlns="" r:embed="rId3"/>
              </p:ext>
            </p:extLst>
          </p:nvPr>
        </p:nvPicPr>
        <p:blipFill>
          <a:blip r:embed="rId4"/>
          <a:stretch>
            <a:fillRect/>
          </a:stretch>
        </p:blipFill>
        <p:spPr>
          <a:xfrm>
            <a:off x="1488849" y="1812471"/>
            <a:ext cx="2246192" cy="1684792"/>
          </a:xfrm>
        </p:spPr>
      </p:pic>
      <p:pic>
        <p:nvPicPr>
          <p:cNvPr id="5" name="A Typical Day [Speaking Intermediate]">
            <a:hlinkClick r:id="" action="ppaction://media"/>
          </p:cNvPr>
          <p:cNvPicPr>
            <a:picLocks noChangeAspect="1"/>
          </p:cNvPicPr>
          <p:nvPr>
            <a:videoFile r:link="rId1"/>
            <p:extLst>
              <p:ext uri="{DAA4B4D4-6D71-4841-9C94-3DE7FCFB9230}">
                <p14:media xmlns:p14="http://schemas.microsoft.com/office/powerpoint/2010/main" xmlns="" r:embed="rId5"/>
              </p:ext>
            </p:extLst>
          </p:nvPr>
        </p:nvPicPr>
        <p:blipFill>
          <a:blip r:embed="rId4"/>
          <a:stretch>
            <a:fillRect/>
          </a:stretch>
        </p:blipFill>
        <p:spPr>
          <a:xfrm>
            <a:off x="5623983" y="1812471"/>
            <a:ext cx="2246389" cy="1684792"/>
          </a:xfrm>
          <a:prstGeom prst="rect">
            <a:avLst/>
          </a:prstGeom>
        </p:spPr>
      </p:pic>
      <p:sp>
        <p:nvSpPr>
          <p:cNvPr id="6" name="TextBox 5"/>
          <p:cNvSpPr txBox="1"/>
          <p:nvPr/>
        </p:nvSpPr>
        <p:spPr>
          <a:xfrm>
            <a:off x="1110343" y="4327071"/>
            <a:ext cx="6008914" cy="1200329"/>
          </a:xfrm>
          <a:prstGeom prst="rect">
            <a:avLst/>
          </a:prstGeom>
          <a:noFill/>
        </p:spPr>
        <p:txBody>
          <a:bodyPr wrap="square" rtlCol="0">
            <a:spAutoFit/>
          </a:bodyPr>
          <a:lstStyle/>
          <a:p>
            <a:r>
              <a:rPr lang="en-US" sz="2400" dirty="0" smtClean="0"/>
              <a:t>Which one is intermediate low? Why?</a:t>
            </a:r>
          </a:p>
          <a:p>
            <a:endParaRPr lang="en-US" sz="2400" dirty="0"/>
          </a:p>
          <a:p>
            <a:r>
              <a:rPr lang="en-US" sz="2400" dirty="0" smtClean="0"/>
              <a:t>Which one is novice high? Why?</a:t>
            </a:r>
            <a:endParaRPr lang="en-US" sz="2400" dirty="0"/>
          </a:p>
        </p:txBody>
      </p:sp>
    </p:spTree>
    <p:extLst>
      <p:ext uri="{BB962C8B-B14F-4D97-AF65-F5344CB8AC3E}">
        <p14:creationId xmlns:p14="http://schemas.microsoft.com/office/powerpoint/2010/main" xmlns="" val="140521693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video>
              <p:cMediaNode vol="80000">
                <p:cTn id="13" fill="hold" display="0">
                  <p:stCondLst>
                    <p:cond delay="indefinite"/>
                  </p:stCondLst>
                </p:cTn>
                <p:tgtEl>
                  <p:spTgt spid="5"/>
                </p:tgtEl>
              </p:cMediaNode>
            </p:vide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Novice High</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xmlns="" val="0"/>
              </a:ext>
            </a:extLst>
          </a:blip>
          <a:stretch>
            <a:fillRect/>
          </a:stretch>
        </p:blipFill>
        <p:spPr>
          <a:xfrm>
            <a:off x="4917621" y="1802150"/>
            <a:ext cx="3556907" cy="2544779"/>
          </a:xfrm>
        </p:spPr>
      </p:pic>
      <p:sp>
        <p:nvSpPr>
          <p:cNvPr id="5" name="TextBox 4"/>
          <p:cNvSpPr txBox="1"/>
          <p:nvPr/>
        </p:nvSpPr>
        <p:spPr>
          <a:xfrm>
            <a:off x="653143" y="2155371"/>
            <a:ext cx="4264478" cy="2308324"/>
          </a:xfrm>
          <a:prstGeom prst="rect">
            <a:avLst/>
          </a:prstGeom>
          <a:noFill/>
        </p:spPr>
        <p:txBody>
          <a:bodyPr wrap="square" rtlCol="0">
            <a:spAutoFit/>
          </a:bodyPr>
          <a:lstStyle/>
          <a:p>
            <a:r>
              <a:rPr lang="en-US" sz="2400" dirty="0" smtClean="0"/>
              <a:t>- Expresses personal meaning by relying on memorized sentences</a:t>
            </a:r>
          </a:p>
          <a:p>
            <a:pPr marL="285750" indent="-285750">
              <a:buFontTx/>
              <a:buChar char="-"/>
            </a:pPr>
            <a:r>
              <a:rPr lang="en-US" sz="2400" dirty="0" smtClean="0"/>
              <a:t>Almost always uses complete sentences</a:t>
            </a:r>
          </a:p>
          <a:p>
            <a:pPr marL="285750" indent="-285750">
              <a:buFontTx/>
              <a:buChar char="-"/>
            </a:pPr>
            <a:r>
              <a:rPr lang="en-US" sz="2400" dirty="0" smtClean="0"/>
              <a:t>Attempts to create language</a:t>
            </a:r>
          </a:p>
          <a:p>
            <a:pPr marL="285750" indent="-285750">
              <a:buFontTx/>
              <a:buChar char="-"/>
            </a:pPr>
            <a:r>
              <a:rPr lang="en-US" sz="2400" dirty="0" smtClean="0"/>
              <a:t>Difficult to understand</a:t>
            </a:r>
            <a:endParaRPr lang="en-US" sz="2400" dirty="0"/>
          </a:p>
        </p:txBody>
      </p:sp>
    </p:spTree>
    <p:extLst>
      <p:ext uri="{BB962C8B-B14F-4D97-AF65-F5344CB8AC3E}">
        <p14:creationId xmlns:p14="http://schemas.microsoft.com/office/powerpoint/2010/main" xmlns="" val="50057781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Intermediate low</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xmlns="" val="0"/>
              </a:ext>
            </a:extLst>
          </a:blip>
          <a:stretch>
            <a:fillRect/>
          </a:stretch>
        </p:blipFill>
        <p:spPr>
          <a:xfrm>
            <a:off x="1126671" y="2015331"/>
            <a:ext cx="2424793" cy="1927400"/>
          </a:xfrm>
        </p:spPr>
      </p:pic>
      <p:sp>
        <p:nvSpPr>
          <p:cNvPr id="5" name="TextBox 4"/>
          <p:cNvSpPr txBox="1"/>
          <p:nvPr/>
        </p:nvSpPr>
        <p:spPr>
          <a:xfrm>
            <a:off x="4163787" y="2015331"/>
            <a:ext cx="4523014" cy="1938992"/>
          </a:xfrm>
          <a:prstGeom prst="rect">
            <a:avLst/>
          </a:prstGeom>
          <a:noFill/>
        </p:spPr>
        <p:txBody>
          <a:bodyPr wrap="square" rtlCol="0">
            <a:spAutoFit/>
          </a:bodyPr>
          <a:lstStyle/>
          <a:p>
            <a:pPr marL="342900" indent="-342900">
              <a:buFontTx/>
              <a:buChar char="-"/>
            </a:pPr>
            <a:r>
              <a:rPr lang="en-US" sz="2400" dirty="0" smtClean="0"/>
              <a:t>Always uses complete sentences</a:t>
            </a:r>
          </a:p>
          <a:p>
            <a:pPr marL="342900" indent="-342900">
              <a:buFontTx/>
              <a:buChar char="-"/>
            </a:pPr>
            <a:r>
              <a:rPr lang="en-US" sz="2400" dirty="0" smtClean="0"/>
              <a:t>Not memorized</a:t>
            </a:r>
          </a:p>
          <a:p>
            <a:pPr marL="342900" indent="-342900">
              <a:buFontTx/>
              <a:buChar char="-"/>
            </a:pPr>
            <a:r>
              <a:rPr lang="en-US" sz="2400" dirty="0" smtClean="0"/>
              <a:t>Can keep conversation flowing with help</a:t>
            </a:r>
            <a:endParaRPr lang="en-US" sz="2400" dirty="0"/>
          </a:p>
        </p:txBody>
      </p:sp>
    </p:spTree>
    <p:extLst>
      <p:ext uri="{BB962C8B-B14F-4D97-AF65-F5344CB8AC3E}">
        <p14:creationId xmlns:p14="http://schemas.microsoft.com/office/powerpoint/2010/main" xmlns="" val="151787459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intermediate or advanced?</a:t>
            </a:r>
            <a:endParaRPr lang="en-US" dirty="0"/>
          </a:p>
        </p:txBody>
      </p:sp>
      <p:pic>
        <p:nvPicPr>
          <p:cNvPr id="4" name="intermediate.mp4">
            <a:hlinkClick r:id="" action="ppaction://media"/>
          </p:cNvPr>
          <p:cNvPicPr>
            <a:picLocks noGrp="1" noChangeAspect="1"/>
          </p:cNvPicPr>
          <p:nvPr>
            <p:ph idx="1"/>
            <a:videoFile r:link="rId1"/>
            <p:extLst>
              <p:ext uri="{DAA4B4D4-6D71-4841-9C94-3DE7FCFB9230}">
                <p14:media xmlns:p14="http://schemas.microsoft.com/office/powerpoint/2010/main" xmlns="" r:embed="rId3"/>
              </p:ext>
            </p:extLst>
          </p:nvPr>
        </p:nvPicPr>
        <p:blipFill>
          <a:blip r:embed="rId4"/>
          <a:stretch>
            <a:fillRect/>
          </a:stretch>
        </p:blipFill>
        <p:spPr>
          <a:xfrm>
            <a:off x="809884" y="1828800"/>
            <a:ext cx="3092671" cy="2319707"/>
          </a:xfrm>
        </p:spPr>
      </p:pic>
      <p:pic>
        <p:nvPicPr>
          <p:cNvPr id="5" name="Follow Up For More Information [Speaking Advanced]">
            <a:hlinkClick r:id="" action="ppaction://media"/>
          </p:cNvPr>
          <p:cNvPicPr>
            <a:picLocks noChangeAspect="1"/>
          </p:cNvPicPr>
          <p:nvPr>
            <a:videoFile r:link="rId1"/>
            <p:extLst>
              <p:ext uri="{DAA4B4D4-6D71-4841-9C94-3DE7FCFB9230}">
                <p14:media xmlns:p14="http://schemas.microsoft.com/office/powerpoint/2010/main" xmlns="" r:embed="rId5"/>
              </p:ext>
            </p:extLst>
          </p:nvPr>
        </p:nvPicPr>
        <p:blipFill>
          <a:blip r:embed="rId4"/>
          <a:stretch>
            <a:fillRect/>
          </a:stretch>
        </p:blipFill>
        <p:spPr>
          <a:xfrm>
            <a:off x="5890436" y="1819977"/>
            <a:ext cx="3104707" cy="2328530"/>
          </a:xfrm>
          <a:prstGeom prst="rect">
            <a:avLst/>
          </a:prstGeom>
        </p:spPr>
      </p:pic>
      <p:sp>
        <p:nvSpPr>
          <p:cNvPr id="6" name="TextBox 5"/>
          <p:cNvSpPr txBox="1"/>
          <p:nvPr/>
        </p:nvSpPr>
        <p:spPr>
          <a:xfrm>
            <a:off x="809884" y="5124893"/>
            <a:ext cx="5463325" cy="1200329"/>
          </a:xfrm>
          <a:prstGeom prst="rect">
            <a:avLst/>
          </a:prstGeom>
          <a:noFill/>
        </p:spPr>
        <p:txBody>
          <a:bodyPr wrap="square" rtlCol="0">
            <a:spAutoFit/>
          </a:bodyPr>
          <a:lstStyle/>
          <a:p>
            <a:r>
              <a:rPr lang="en-US" sz="2400" dirty="0" smtClean="0"/>
              <a:t>Which one is advanced? Why?</a:t>
            </a:r>
          </a:p>
          <a:p>
            <a:endParaRPr lang="en-US" sz="2400" dirty="0"/>
          </a:p>
          <a:p>
            <a:r>
              <a:rPr lang="en-US" sz="2400" dirty="0" smtClean="0"/>
              <a:t>Which one is intermediate? Why?</a:t>
            </a:r>
            <a:endParaRPr lang="en-US" sz="2400" dirty="0"/>
          </a:p>
        </p:txBody>
      </p:sp>
    </p:spTree>
    <p:extLst>
      <p:ext uri="{BB962C8B-B14F-4D97-AF65-F5344CB8AC3E}">
        <p14:creationId xmlns:p14="http://schemas.microsoft.com/office/powerpoint/2010/main" xmlns="" val="11724824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1" restart="whenNotActive" fill="hold" evtFilter="cancelBubble" nodeType="interactiveSeq">
                <p:stCondLst>
                  <p:cond evt="onClick" delay="0">
                    <p:tgtEl>
                      <p:spTgt spid="4"/>
                    </p:tgtEl>
                  </p:cond>
                </p:stCondLst>
                <p:endSync evt="end" delay="0">
                  <p:rtn val="all"/>
                </p:endSync>
                <p:childTnLst>
                  <p:par>
                    <p:cTn id="12" fill="hold">
                      <p:stCondLst>
                        <p:cond delay="0"/>
                      </p:stCondLst>
                      <p:childTnLst>
                        <p:par>
                          <p:cTn id="13" fill="hold">
                            <p:stCondLst>
                              <p:cond delay="0"/>
                            </p:stCondLst>
                            <p:childTnLst>
                              <p:par>
                                <p:cTn id="14" presetID="2" presetClass="mediacall" presetSubtype="0" fill="hold" nodeType="clickEffect">
                                  <p:stCondLst>
                                    <p:cond delay="0"/>
                                  </p:stCondLst>
                                  <p:childTnLst>
                                    <p:cmd type="call" cmd="togglePause">
                                      <p:cBhvr>
                                        <p:cTn id="15" dur="1" fill="hold"/>
                                        <p:tgtEl>
                                          <p:spTgt spid="4"/>
                                        </p:tgtEl>
                                      </p:cBhvr>
                                    </p:cmd>
                                  </p:childTnLst>
                                </p:cTn>
                              </p:par>
                            </p:childTnLst>
                          </p:cTn>
                        </p:par>
                      </p:childTnLst>
                    </p:cTn>
                  </p:par>
                </p:childTnLst>
              </p:cTn>
              <p:nextCondLst>
                <p:cond evt="onClick" delay="0">
                  <p:tgtEl>
                    <p:spTgt spid="4"/>
                  </p:tgtEl>
                </p:cond>
              </p:nextCondLst>
            </p:seq>
            <p:video>
              <p:cMediaNode vol="80000">
                <p:cTn id="16" fill="hold" display="0">
                  <p:stCondLst>
                    <p:cond delay="indefinite"/>
                  </p:stCondLst>
                </p:cTn>
                <p:tgtEl>
                  <p:spTgt spid="4"/>
                </p:tgtEl>
              </p:cMediaNode>
            </p:video>
            <p:seq concurrent="1" nextAc="seek">
              <p:cTn id="17" restart="whenNotActive" fill="hold" evtFilter="cancelBubble" nodeType="interactiveSeq">
                <p:stCondLst>
                  <p:cond evt="onClick" delay="0">
                    <p:tgtEl>
                      <p:spTgt spid="5"/>
                    </p:tgtEl>
                  </p:cond>
                </p:stCondLst>
                <p:endSync evt="end" delay="0">
                  <p:rtn val="all"/>
                </p:endSync>
                <p:childTnLst>
                  <p:par>
                    <p:cTn id="18" fill="hold">
                      <p:stCondLst>
                        <p:cond delay="0"/>
                      </p:stCondLst>
                      <p:childTnLst>
                        <p:par>
                          <p:cTn id="19" fill="hold">
                            <p:stCondLst>
                              <p:cond delay="0"/>
                            </p:stCondLst>
                            <p:childTnLst>
                              <p:par>
                                <p:cTn id="20" presetID="2" presetClass="mediacall" presetSubtype="0" fill="hold" nodeType="clickEffect">
                                  <p:stCondLst>
                                    <p:cond delay="0"/>
                                  </p:stCondLst>
                                  <p:childTnLst>
                                    <p:cmd type="call" cmd="togglePause">
                                      <p:cBhvr>
                                        <p:cTn id="21" dur="1" fill="hold"/>
                                        <p:tgtEl>
                                          <p:spTgt spid="5"/>
                                        </p:tgtEl>
                                      </p:cBhvr>
                                    </p:cmd>
                                  </p:childTnLst>
                                </p:cTn>
                              </p:par>
                            </p:childTnLst>
                          </p:cTn>
                        </p:par>
                      </p:childTnLst>
                    </p:cTn>
                  </p:par>
                </p:childTnLst>
              </p:cTn>
              <p:nextCondLst>
                <p:cond evt="onClick" delay="0">
                  <p:tgtEl>
                    <p:spTgt spid="5"/>
                  </p:tgtEl>
                </p:cond>
              </p:nextCondLst>
            </p:seq>
            <p:video>
              <p:cMediaNode vol="80000">
                <p:cTn id="22" fill="hold" display="0">
                  <p:stCondLst>
                    <p:cond delay="indefinite"/>
                  </p:stCondLst>
                </p:cTn>
                <p:tgtEl>
                  <p:spTgt spid="5"/>
                </p:tgtEl>
              </p:cMediaNode>
            </p:vide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Intermediate</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xmlns="" val="0"/>
              </a:ext>
            </a:extLst>
          </a:blip>
          <a:stretch>
            <a:fillRect/>
          </a:stretch>
        </p:blipFill>
        <p:spPr>
          <a:xfrm>
            <a:off x="970399" y="2056383"/>
            <a:ext cx="2885527" cy="2239169"/>
          </a:xfrm>
        </p:spPr>
      </p:pic>
      <p:sp>
        <p:nvSpPr>
          <p:cNvPr id="5" name="TextBox 4"/>
          <p:cNvSpPr txBox="1"/>
          <p:nvPr/>
        </p:nvSpPr>
        <p:spPr>
          <a:xfrm>
            <a:off x="4104168" y="2056383"/>
            <a:ext cx="5039832" cy="2308324"/>
          </a:xfrm>
          <a:prstGeom prst="rect">
            <a:avLst/>
          </a:prstGeom>
          <a:noFill/>
        </p:spPr>
        <p:txBody>
          <a:bodyPr wrap="square" rtlCol="0">
            <a:spAutoFit/>
          </a:bodyPr>
          <a:lstStyle/>
          <a:p>
            <a:pPr marL="342900" indent="-342900">
              <a:buFontTx/>
              <a:buChar char="-"/>
            </a:pPr>
            <a:r>
              <a:rPr lang="en-US" sz="2400" dirty="0" smtClean="0"/>
              <a:t>Provides basic autobiographical information</a:t>
            </a:r>
          </a:p>
          <a:p>
            <a:pPr marL="342900" indent="-342900">
              <a:buFontTx/>
              <a:buChar char="-"/>
            </a:pPr>
            <a:r>
              <a:rPr lang="en-US" sz="2400" dirty="0" smtClean="0"/>
              <a:t>Consistently produces sentences</a:t>
            </a:r>
          </a:p>
          <a:p>
            <a:pPr marL="342900" indent="-342900">
              <a:buFontTx/>
              <a:buChar char="-"/>
            </a:pPr>
            <a:r>
              <a:rPr lang="en-US" sz="2400" dirty="0" smtClean="0"/>
              <a:t>Can be understood by a sympathetic listener</a:t>
            </a:r>
          </a:p>
          <a:p>
            <a:pPr marL="342900" indent="-342900">
              <a:buFontTx/>
              <a:buChar char="-"/>
            </a:pPr>
            <a:r>
              <a:rPr lang="en-US" sz="2400" dirty="0" smtClean="0"/>
              <a:t>Simple conversation</a:t>
            </a:r>
            <a:endParaRPr lang="en-US" sz="2400" dirty="0"/>
          </a:p>
        </p:txBody>
      </p:sp>
    </p:spTree>
    <p:extLst>
      <p:ext uri="{BB962C8B-B14F-4D97-AF65-F5344CB8AC3E}">
        <p14:creationId xmlns:p14="http://schemas.microsoft.com/office/powerpoint/2010/main" xmlns="" val="60329817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Advanced</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xmlns="" val="0"/>
              </a:ext>
            </a:extLst>
          </a:blip>
          <a:stretch>
            <a:fillRect/>
          </a:stretch>
        </p:blipFill>
        <p:spPr>
          <a:xfrm>
            <a:off x="3263875" y="2232855"/>
            <a:ext cx="2616250" cy="1977638"/>
          </a:xfrm>
        </p:spPr>
      </p:pic>
      <p:sp>
        <p:nvSpPr>
          <p:cNvPr id="5" name="TextBox 4"/>
          <p:cNvSpPr txBox="1"/>
          <p:nvPr/>
        </p:nvSpPr>
        <p:spPr>
          <a:xfrm>
            <a:off x="1105786" y="5039833"/>
            <a:ext cx="7038754" cy="1846659"/>
          </a:xfrm>
          <a:prstGeom prst="rect">
            <a:avLst/>
          </a:prstGeom>
          <a:noFill/>
        </p:spPr>
        <p:txBody>
          <a:bodyPr wrap="square" rtlCol="0">
            <a:spAutoFit/>
          </a:bodyPr>
          <a:lstStyle/>
          <a:p>
            <a:pPr marL="342900" indent="-342900">
              <a:buFontTx/>
              <a:buChar char="-"/>
            </a:pPr>
            <a:r>
              <a:rPr lang="en-US" sz="2400" dirty="0" smtClean="0"/>
              <a:t>Uses broad and generic vocabulary</a:t>
            </a:r>
          </a:p>
          <a:p>
            <a:pPr marL="285750" indent="-285750">
              <a:buFontTx/>
              <a:buChar char="-"/>
            </a:pPr>
            <a:r>
              <a:rPr lang="en-US" sz="2400" dirty="0"/>
              <a:t> H</a:t>
            </a:r>
            <a:r>
              <a:rPr lang="en-US" sz="2400" dirty="0" smtClean="0"/>
              <a:t>as </a:t>
            </a:r>
            <a:r>
              <a:rPr lang="en-US" sz="2400" dirty="0"/>
              <a:t>control of basic </a:t>
            </a:r>
            <a:r>
              <a:rPr lang="en-US" sz="2400" dirty="0" smtClean="0"/>
              <a:t>grammar</a:t>
            </a:r>
            <a:endParaRPr lang="en-US" sz="2400" dirty="0"/>
          </a:p>
          <a:p>
            <a:pPr marL="285750" indent="-285750">
              <a:buFontTx/>
              <a:buChar char="-"/>
            </a:pPr>
            <a:r>
              <a:rPr lang="en-US" sz="2400" dirty="0" smtClean="0"/>
              <a:t> Is understood easily by listeners</a:t>
            </a:r>
          </a:p>
          <a:p>
            <a:pPr marL="285750" indent="-285750">
              <a:buFontTx/>
              <a:buChar char="-"/>
            </a:pPr>
            <a:r>
              <a:rPr lang="en-US" sz="2400" dirty="0" smtClean="0"/>
              <a:t>Weaves description and narration together</a:t>
            </a:r>
          </a:p>
          <a:p>
            <a:pPr marL="285750" indent="-285750">
              <a:buFontTx/>
              <a:buChar char="-"/>
            </a:pPr>
            <a:endParaRPr lang="en-US" dirty="0"/>
          </a:p>
        </p:txBody>
      </p:sp>
    </p:spTree>
    <p:extLst>
      <p:ext uri="{BB962C8B-B14F-4D97-AF65-F5344CB8AC3E}">
        <p14:creationId xmlns:p14="http://schemas.microsoft.com/office/powerpoint/2010/main" xmlns="" val="136207931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Objectives</a:t>
            </a:r>
            <a:endParaRPr lang="en-US" dirty="0"/>
          </a:p>
        </p:txBody>
      </p:sp>
      <p:sp>
        <p:nvSpPr>
          <p:cNvPr id="3" name="Content Placeholder 2"/>
          <p:cNvSpPr>
            <a:spLocks noGrp="1"/>
          </p:cNvSpPr>
          <p:nvPr>
            <p:ph idx="1"/>
          </p:nvPr>
        </p:nvSpPr>
        <p:spPr/>
        <p:txBody>
          <a:bodyPr/>
          <a:lstStyle/>
          <a:p>
            <a:r>
              <a:rPr lang="en-US" dirty="0" smtClean="0"/>
              <a:t>Define proficiency </a:t>
            </a:r>
          </a:p>
          <a:p>
            <a:r>
              <a:rPr lang="en-US" dirty="0" smtClean="0"/>
              <a:t>Define fluency</a:t>
            </a:r>
          </a:p>
          <a:p>
            <a:r>
              <a:rPr lang="en-US" dirty="0" smtClean="0"/>
              <a:t>Explain proficiency levels</a:t>
            </a:r>
          </a:p>
          <a:p>
            <a:r>
              <a:rPr lang="en-US" dirty="0" smtClean="0"/>
              <a:t>Look at examples of various proficiency levels</a:t>
            </a:r>
          </a:p>
        </p:txBody>
      </p:sp>
    </p:spTree>
    <p:extLst>
      <p:ext uri="{BB962C8B-B14F-4D97-AF65-F5344CB8AC3E}">
        <p14:creationId xmlns:p14="http://schemas.microsoft.com/office/powerpoint/2010/main" xmlns="" val="4011087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heel(1)">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heel(1)">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heel(1)">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heel(1)">
                                      <p:cBhvr>
                                        <p:cTn id="22"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Your turn</a:t>
            </a:r>
            <a:endParaRPr lang="en-US" dirty="0"/>
          </a:p>
        </p:txBody>
      </p:sp>
      <p:sp>
        <p:nvSpPr>
          <p:cNvPr id="3" name="Content Placeholder 2"/>
          <p:cNvSpPr>
            <a:spLocks noGrp="1"/>
          </p:cNvSpPr>
          <p:nvPr>
            <p:ph idx="1"/>
          </p:nvPr>
        </p:nvSpPr>
        <p:spPr/>
        <p:txBody>
          <a:bodyPr/>
          <a:lstStyle/>
          <a:p>
            <a:endParaRPr lang="en-US" dirty="0" smtClean="0"/>
          </a:p>
          <a:p>
            <a:r>
              <a:rPr lang="en-US" dirty="0" smtClean="0"/>
              <a:t>Describe proficiency in your own words</a:t>
            </a:r>
          </a:p>
          <a:p>
            <a:endParaRPr lang="en-US" dirty="0"/>
          </a:p>
          <a:p>
            <a:r>
              <a:rPr lang="en-US" dirty="0" smtClean="0"/>
              <a:t>The goal of this course is novice high. Describe in your own words what a novice high learner sounds like. </a:t>
            </a:r>
            <a:endParaRPr lang="en-US" dirty="0"/>
          </a:p>
        </p:txBody>
      </p:sp>
    </p:spTree>
    <p:extLst>
      <p:ext uri="{BB962C8B-B14F-4D97-AF65-F5344CB8AC3E}">
        <p14:creationId xmlns:p14="http://schemas.microsoft.com/office/powerpoint/2010/main" xmlns="" val="164054947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proficiency?</a:t>
            </a:r>
            <a:endParaRPr lang="en-US" dirty="0"/>
          </a:p>
        </p:txBody>
      </p:sp>
      <p:sp>
        <p:nvSpPr>
          <p:cNvPr id="3" name="Content Placeholder 2"/>
          <p:cNvSpPr>
            <a:spLocks noGrp="1"/>
          </p:cNvSpPr>
          <p:nvPr>
            <p:ph idx="1"/>
          </p:nvPr>
        </p:nvSpPr>
        <p:spPr/>
        <p:txBody>
          <a:bodyPr/>
          <a:lstStyle/>
          <a:p>
            <a:r>
              <a:rPr lang="en-US" dirty="0"/>
              <a:t>Proficiency: (n) what individuals can do </a:t>
            </a:r>
            <a:r>
              <a:rPr lang="en-US" dirty="0" smtClean="0"/>
              <a:t>with language </a:t>
            </a:r>
            <a:r>
              <a:rPr lang="en-US" dirty="0"/>
              <a:t>in terms of speaking, writing</a:t>
            </a:r>
            <a:r>
              <a:rPr lang="en-US" dirty="0" smtClean="0"/>
              <a:t>, listening</a:t>
            </a:r>
            <a:r>
              <a:rPr lang="en-US" dirty="0"/>
              <a:t>, and reading in real-world </a:t>
            </a:r>
            <a:r>
              <a:rPr lang="en-US" dirty="0" smtClean="0"/>
              <a:t>situations in </a:t>
            </a:r>
            <a:r>
              <a:rPr lang="en-US" dirty="0"/>
              <a:t>a </a:t>
            </a:r>
            <a:r>
              <a:rPr lang="en-US" b="1" dirty="0"/>
              <a:t>spontaneous</a:t>
            </a:r>
            <a:r>
              <a:rPr lang="en-US" dirty="0"/>
              <a:t> and </a:t>
            </a:r>
            <a:r>
              <a:rPr lang="en-US" b="1" dirty="0"/>
              <a:t>non-rehearsed</a:t>
            </a:r>
            <a:r>
              <a:rPr lang="en-US" dirty="0"/>
              <a:t> </a:t>
            </a:r>
            <a:r>
              <a:rPr lang="en-US" dirty="0" smtClean="0"/>
              <a:t>context </a:t>
            </a:r>
          </a:p>
          <a:p>
            <a:r>
              <a:rPr lang="en-US" dirty="0" smtClean="0"/>
              <a:t>In other words, it is how well you can understand and communicate in a language</a:t>
            </a:r>
            <a:endParaRPr lang="en-US" dirty="0"/>
          </a:p>
        </p:txBody>
      </p:sp>
    </p:spTree>
    <p:extLst>
      <p:ext uri="{BB962C8B-B14F-4D97-AF65-F5344CB8AC3E}">
        <p14:creationId xmlns:p14="http://schemas.microsoft.com/office/powerpoint/2010/main" xmlns="" val="191413897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fluency?</a:t>
            </a:r>
            <a:endParaRPr lang="en-US" dirty="0"/>
          </a:p>
        </p:txBody>
      </p:sp>
      <p:sp>
        <p:nvSpPr>
          <p:cNvPr id="3" name="Content Placeholder 2"/>
          <p:cNvSpPr>
            <a:spLocks noGrp="1"/>
          </p:cNvSpPr>
          <p:nvPr>
            <p:ph idx="1"/>
          </p:nvPr>
        </p:nvSpPr>
        <p:spPr/>
        <p:txBody>
          <a:bodyPr/>
          <a:lstStyle/>
          <a:p>
            <a:r>
              <a:rPr lang="en-US" dirty="0" smtClean="0"/>
              <a:t>Fluency: The ability to convey a message without hesitation. In other words, fluency is how quickly you can speak a language.</a:t>
            </a:r>
          </a:p>
          <a:p>
            <a:r>
              <a:rPr lang="en-US" dirty="0" smtClean="0"/>
              <a:t>It is possible to be fluent in your native language in your home region but not be fluent in another region of your home country. </a:t>
            </a:r>
            <a:r>
              <a:rPr lang="en-US" smtClean="0"/>
              <a:t>(soda/pop/coke)</a:t>
            </a:r>
            <a:endParaRPr lang="en-US" dirty="0"/>
          </a:p>
        </p:txBody>
      </p:sp>
    </p:spTree>
    <p:extLst>
      <p:ext uri="{BB962C8B-B14F-4D97-AF65-F5344CB8AC3E}">
        <p14:creationId xmlns:p14="http://schemas.microsoft.com/office/powerpoint/2010/main" xmlns="" val="143409214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Proficiency or Fluency?</a:t>
            </a:r>
            <a:endParaRPr lang="en-US" dirty="0"/>
          </a:p>
        </p:txBody>
      </p:sp>
      <p:sp>
        <p:nvSpPr>
          <p:cNvPr id="3" name="Content Placeholder 2"/>
          <p:cNvSpPr>
            <a:spLocks noGrp="1"/>
          </p:cNvSpPr>
          <p:nvPr>
            <p:ph idx="1"/>
          </p:nvPr>
        </p:nvSpPr>
        <p:spPr/>
        <p:txBody>
          <a:bodyPr/>
          <a:lstStyle/>
          <a:p>
            <a:r>
              <a:rPr lang="en-US" dirty="0" smtClean="0"/>
              <a:t>Students may be fluent in a language but not proficient. They lack the vocabulary, etc. that comes with a deep understanding of the language.</a:t>
            </a:r>
          </a:p>
          <a:p>
            <a:r>
              <a:rPr lang="en-US" dirty="0" smtClean="0"/>
              <a:t>Students may be proficient but not fluent. They can communicate at a deeper level but their language production (speaking/writing) will be slower.</a:t>
            </a:r>
          </a:p>
        </p:txBody>
      </p:sp>
    </p:spTree>
    <p:extLst>
      <p:ext uri="{BB962C8B-B14F-4D97-AF65-F5344CB8AC3E}">
        <p14:creationId xmlns:p14="http://schemas.microsoft.com/office/powerpoint/2010/main" xmlns="" val="8544394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Proficiency</a:t>
            </a:r>
            <a:endParaRPr lang="en-US" dirty="0"/>
          </a:p>
        </p:txBody>
      </p:sp>
      <p:sp>
        <p:nvSpPr>
          <p:cNvPr id="3" name="Content Placeholder 2"/>
          <p:cNvSpPr>
            <a:spLocks noGrp="1"/>
          </p:cNvSpPr>
          <p:nvPr>
            <p:ph idx="1"/>
          </p:nvPr>
        </p:nvSpPr>
        <p:spPr/>
        <p:txBody>
          <a:bodyPr>
            <a:normAutofit fontScale="92500" lnSpcReduction="10000"/>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4000" b="1" dirty="0" smtClean="0"/>
              <a:t>Proficiency is the goal of this course.</a:t>
            </a:r>
          </a:p>
          <a:p>
            <a:pPr marL="0" marR="0" lvl="0" indent="0" defTabSz="914400" eaLnBrk="1" fontAlgn="auto" latinLnBrk="0" hangingPunct="1">
              <a:lnSpc>
                <a:spcPct val="100000"/>
              </a:lnSpc>
              <a:spcBef>
                <a:spcPts val="0"/>
              </a:spcBef>
              <a:spcAft>
                <a:spcPts val="0"/>
              </a:spcAft>
              <a:buClrTx/>
              <a:buSzTx/>
              <a:buFontTx/>
              <a:buNone/>
              <a:tabLst/>
              <a:defRPr/>
            </a:pPr>
            <a:r>
              <a:rPr lang="en-US" dirty="0" smtClean="0"/>
              <a:t>The American Council on the Teaching of Foreign Languages (ACTFL) has developed guidelines to measure proficiency levels.</a:t>
            </a:r>
          </a:p>
          <a:p>
            <a:pPr marL="0" marR="0" lvl="0" indent="0" defTabSz="914400" eaLnBrk="1" fontAlgn="auto" latinLnBrk="0" hangingPunct="1">
              <a:lnSpc>
                <a:spcPct val="100000"/>
              </a:lnSpc>
              <a:spcBef>
                <a:spcPts val="0"/>
              </a:spcBef>
              <a:spcAft>
                <a:spcPts val="0"/>
              </a:spcAft>
              <a:buClrTx/>
              <a:buSzTx/>
              <a:buFontTx/>
              <a:buNone/>
              <a:tabLst/>
              <a:defRPr/>
            </a:pPr>
            <a:r>
              <a:rPr lang="en-US" dirty="0" smtClean="0"/>
              <a:t>The levels are: </a:t>
            </a:r>
          </a:p>
          <a:p>
            <a:pPr marL="0" marR="0" lvl="0" indent="0" defTabSz="914400" eaLnBrk="1" fontAlgn="auto" latinLnBrk="0" hangingPunct="1">
              <a:lnSpc>
                <a:spcPct val="100000"/>
              </a:lnSpc>
              <a:spcBef>
                <a:spcPts val="0"/>
              </a:spcBef>
              <a:spcAft>
                <a:spcPts val="0"/>
              </a:spcAft>
              <a:buClrTx/>
              <a:buSzTx/>
              <a:buFontTx/>
              <a:buNone/>
              <a:tabLst/>
              <a:defRPr/>
            </a:pPr>
            <a:r>
              <a:rPr lang="en-US" dirty="0"/>
              <a:t> </a:t>
            </a:r>
            <a:r>
              <a:rPr lang="en-US" dirty="0" smtClean="0"/>
              <a:t>                          Novice</a:t>
            </a:r>
          </a:p>
          <a:p>
            <a:pPr marL="0" marR="0" lvl="0" indent="0" defTabSz="914400" eaLnBrk="1" fontAlgn="auto" latinLnBrk="0" hangingPunct="1">
              <a:lnSpc>
                <a:spcPct val="100000"/>
              </a:lnSpc>
              <a:spcBef>
                <a:spcPts val="0"/>
              </a:spcBef>
              <a:spcAft>
                <a:spcPts val="0"/>
              </a:spcAft>
              <a:buClrTx/>
              <a:buSzTx/>
              <a:buFontTx/>
              <a:buNone/>
              <a:tabLst/>
              <a:defRPr/>
            </a:pPr>
            <a:r>
              <a:rPr lang="en-US" dirty="0"/>
              <a:t> </a:t>
            </a:r>
            <a:r>
              <a:rPr lang="en-US" dirty="0" smtClean="0"/>
              <a:t>                          Intermediate</a:t>
            </a:r>
          </a:p>
          <a:p>
            <a:pPr marL="0" marR="0" lvl="0" indent="0" defTabSz="914400" eaLnBrk="1" fontAlgn="auto" latinLnBrk="0" hangingPunct="1">
              <a:lnSpc>
                <a:spcPct val="100000"/>
              </a:lnSpc>
              <a:spcBef>
                <a:spcPts val="0"/>
              </a:spcBef>
              <a:spcAft>
                <a:spcPts val="0"/>
              </a:spcAft>
              <a:buClrTx/>
              <a:buSzTx/>
              <a:buFontTx/>
              <a:buNone/>
              <a:tabLst/>
              <a:defRPr/>
            </a:pPr>
            <a:r>
              <a:rPr lang="en-US" dirty="0"/>
              <a:t> </a:t>
            </a:r>
            <a:r>
              <a:rPr lang="en-US" dirty="0" smtClean="0"/>
              <a:t>                          Advanced</a:t>
            </a:r>
          </a:p>
          <a:p>
            <a:pPr marL="0" marR="0" lvl="0" indent="0" defTabSz="914400" eaLnBrk="1" fontAlgn="auto" latinLnBrk="0" hangingPunct="1">
              <a:lnSpc>
                <a:spcPct val="100000"/>
              </a:lnSpc>
              <a:spcBef>
                <a:spcPts val="0"/>
              </a:spcBef>
              <a:spcAft>
                <a:spcPts val="0"/>
              </a:spcAft>
              <a:buClrTx/>
              <a:buSzTx/>
              <a:buFontTx/>
              <a:buNone/>
              <a:tabLst/>
              <a:defRPr/>
            </a:pPr>
            <a:r>
              <a:rPr lang="en-US" dirty="0"/>
              <a:t> </a:t>
            </a:r>
            <a:r>
              <a:rPr lang="en-US" dirty="0" smtClean="0"/>
              <a:t>                          Superior</a:t>
            </a:r>
          </a:p>
          <a:p>
            <a:pPr marL="0" marR="0" lvl="0" indent="0" defTabSz="914400" eaLnBrk="1" fontAlgn="auto" latinLnBrk="0" hangingPunct="1">
              <a:lnSpc>
                <a:spcPct val="100000"/>
              </a:lnSpc>
              <a:spcBef>
                <a:spcPts val="0"/>
              </a:spcBef>
              <a:spcAft>
                <a:spcPts val="0"/>
              </a:spcAft>
              <a:buClrTx/>
              <a:buSzTx/>
              <a:buFontTx/>
              <a:buNone/>
              <a:tabLst/>
              <a:defRPr/>
            </a:pPr>
            <a:r>
              <a:rPr lang="en-US" dirty="0"/>
              <a:t> </a:t>
            </a:r>
            <a:r>
              <a:rPr lang="en-US" dirty="0" smtClean="0"/>
              <a:t>                          Distinguished</a:t>
            </a:r>
            <a:endParaRPr lang="en-US" dirty="0"/>
          </a:p>
        </p:txBody>
      </p:sp>
    </p:spTree>
    <p:extLst>
      <p:ext uri="{BB962C8B-B14F-4D97-AF65-F5344CB8AC3E}">
        <p14:creationId xmlns:p14="http://schemas.microsoft.com/office/powerpoint/2010/main" xmlns="" val="194847197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actfl-proficiency-levels-n.jpg"/>
          <p:cNvPicPr>
            <a:picLocks noGrp="1" noChangeAspect="1"/>
          </p:cNvPicPr>
          <p:nvPr>
            <p:ph idx="1"/>
          </p:nvPr>
        </p:nvPicPr>
        <p:blipFill>
          <a:blip r:embed="rId3">
            <a:extLst>
              <a:ext uri="{28A0092B-C50C-407E-A947-70E740481C1C}">
                <a14:useLocalDpi xmlns:a14="http://schemas.microsoft.com/office/drawing/2010/main" xmlns="" val="0"/>
              </a:ext>
            </a:extLst>
          </a:blip>
          <a:srcRect t="4552" b="4552"/>
          <a:stretch>
            <a:fillRect/>
          </a:stretch>
        </p:blipFill>
        <p:spPr>
          <a:xfrm>
            <a:off x="457200" y="515938"/>
            <a:ext cx="8229600" cy="5932814"/>
          </a:xfrm>
        </p:spPr>
      </p:pic>
    </p:spTree>
    <p:extLst>
      <p:ext uri="{BB962C8B-B14F-4D97-AF65-F5344CB8AC3E}">
        <p14:creationId xmlns:p14="http://schemas.microsoft.com/office/powerpoint/2010/main" xmlns="" val="254923813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2">
                    <a:lumMod val="75000"/>
                  </a:schemeClr>
                </a:solidFill>
              </a:rPr>
              <a:t>Your Turn</a:t>
            </a:r>
            <a:endParaRPr lang="en-US" dirty="0">
              <a:solidFill>
                <a:schemeClr val="accent2">
                  <a:lumMod val="75000"/>
                </a:schemeClr>
              </a:solidFill>
            </a:endParaRPr>
          </a:p>
        </p:txBody>
      </p:sp>
      <p:sp>
        <p:nvSpPr>
          <p:cNvPr id="3" name="Content Placeholder 2"/>
          <p:cNvSpPr>
            <a:spLocks noGrp="1"/>
          </p:cNvSpPr>
          <p:nvPr>
            <p:ph idx="1"/>
          </p:nvPr>
        </p:nvSpPr>
        <p:spPr/>
        <p:txBody>
          <a:bodyPr/>
          <a:lstStyle/>
          <a:p>
            <a:r>
              <a:rPr lang="en-US" dirty="0" smtClean="0">
                <a:solidFill>
                  <a:schemeClr val="accent3">
                    <a:lumMod val="50000"/>
                  </a:schemeClr>
                </a:solidFill>
              </a:rPr>
              <a:t>In groups of 3-4, you will answer the following slide according to the card your group has been given. </a:t>
            </a:r>
          </a:p>
          <a:p>
            <a:r>
              <a:rPr lang="en-US" dirty="0" smtClean="0">
                <a:solidFill>
                  <a:schemeClr val="accent1">
                    <a:lumMod val="75000"/>
                  </a:schemeClr>
                </a:solidFill>
              </a:rPr>
              <a:t>For example, you may be given a card that says “</a:t>
            </a:r>
            <a:r>
              <a:rPr lang="en-US" dirty="0" smtClean="0"/>
              <a:t>Describe it using only simple words. There can be spelling errors and wrong words like a kid would make</a:t>
            </a:r>
            <a:r>
              <a:rPr lang="en-US" dirty="0" smtClean="0">
                <a:solidFill>
                  <a:schemeClr val="accent1">
                    <a:lumMod val="75000"/>
                  </a:schemeClr>
                </a:solidFill>
              </a:rPr>
              <a:t>.”</a:t>
            </a:r>
          </a:p>
          <a:p>
            <a:endParaRPr lang="en-US" dirty="0"/>
          </a:p>
        </p:txBody>
      </p:sp>
    </p:spTree>
    <p:extLst>
      <p:ext uri="{BB962C8B-B14F-4D97-AF65-F5344CB8AC3E}">
        <p14:creationId xmlns:p14="http://schemas.microsoft.com/office/powerpoint/2010/main" xmlns="" val="16676117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Shape 61"/>
          <p:cNvSpPr>
            <a:spLocks noGrp="1"/>
          </p:cNvSpPr>
          <p:nvPr>
            <p:ph type="body" idx="1"/>
          </p:nvPr>
        </p:nvSpPr>
        <p:spPr>
          <a:xfrm>
            <a:off x="622300" y="381000"/>
            <a:ext cx="7899400" cy="5736009"/>
          </a:xfrm>
          <a:prstGeom prst="rect">
            <a:avLst/>
          </a:prstGeom>
          <a:solidFill>
            <a:srgbClr val="E6E6E6"/>
          </a:solidFill>
          <a:ln w="9525"/>
          <a:effectLst>
            <a:outerShdw blurRad="127000" dist="76200" dir="2700000" rotWithShape="0">
              <a:srgbClr val="000000">
                <a:alpha val="75000"/>
              </a:srgbClr>
            </a:outerShdw>
          </a:effectLst>
        </p:spPr>
        <p:txBody>
          <a:bodyPr lIns="266700" tIns="266700" rIns="266700" bIns="266700"/>
          <a:lstStyle>
            <a:lvl1pPr>
              <a:buSzTx/>
              <a:buFont typeface="Helvetica"/>
              <a:buNone/>
              <a:defRPr b="1">
                <a:solidFill>
                  <a:srgbClr val="0433FF"/>
                </a:solidFill>
                <a:uFill>
                  <a:solidFill>
                    <a:srgbClr val="A40800"/>
                  </a:solidFill>
                </a:uFill>
                <a:latin typeface="Helvetica"/>
                <a:ea typeface="Helvetica"/>
                <a:cs typeface="Helvetica"/>
                <a:sym typeface="Helvetica"/>
              </a:defRPr>
            </a:lvl1pPr>
          </a:lstStyle>
          <a:p>
            <a:r>
              <a:t> </a:t>
            </a:r>
          </a:p>
        </p:txBody>
      </p:sp>
      <p:sp>
        <p:nvSpPr>
          <p:cNvPr id="62" name="Shape 62"/>
          <p:cNvSpPr/>
          <p:nvPr/>
        </p:nvSpPr>
        <p:spPr>
          <a:xfrm>
            <a:off x="995249" y="893632"/>
            <a:ext cx="7153502" cy="465328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p>
            <a:pPr marL="342900" indent="-342900" algn="ctr">
              <a:spcBef>
                <a:spcPts val="700"/>
              </a:spcBef>
              <a:buFont typeface="Helvetica"/>
              <a:defRPr sz="4000" b="1">
                <a:solidFill>
                  <a:srgbClr val="00032C"/>
                </a:solidFill>
                <a:uFill>
                  <a:solidFill>
                    <a:srgbClr val="A40800"/>
                  </a:solidFill>
                </a:uFill>
                <a:latin typeface="Helvetica"/>
                <a:ea typeface="Helvetica"/>
                <a:cs typeface="Helvetica"/>
                <a:sym typeface="Helvetica"/>
              </a:defRPr>
            </a:pPr>
            <a:r>
              <a:rPr dirty="0"/>
              <a:t>   You have a new neighbor and he is asking about the </a:t>
            </a:r>
          </a:p>
          <a:p>
            <a:pPr marL="342900" indent="-342900" algn="ctr">
              <a:spcBef>
                <a:spcPts val="700"/>
              </a:spcBef>
              <a:buFont typeface="Helvetica"/>
              <a:defRPr sz="4000" b="1">
                <a:solidFill>
                  <a:srgbClr val="00032C"/>
                </a:solidFill>
                <a:uFill>
                  <a:solidFill>
                    <a:srgbClr val="A40800"/>
                  </a:solidFill>
                </a:uFill>
                <a:latin typeface="Helvetica"/>
                <a:ea typeface="Helvetica"/>
                <a:cs typeface="Helvetica"/>
                <a:sym typeface="Helvetica"/>
              </a:defRPr>
            </a:pPr>
            <a:r>
              <a:rPr sz="4700"/>
              <a:t>BEST EVENT</a:t>
            </a:r>
            <a:r>
              <a:t> </a:t>
            </a:r>
          </a:p>
          <a:p>
            <a:pPr marL="342900" indent="-342900" algn="ctr">
              <a:spcBef>
                <a:spcPts val="700"/>
              </a:spcBef>
              <a:buFont typeface="Helvetica"/>
              <a:defRPr sz="4000" b="1">
                <a:solidFill>
                  <a:srgbClr val="00032C"/>
                </a:solidFill>
                <a:uFill>
                  <a:solidFill>
                    <a:srgbClr val="A40800"/>
                  </a:solidFill>
                </a:uFill>
                <a:latin typeface="Helvetica"/>
                <a:ea typeface="Helvetica"/>
                <a:cs typeface="Helvetica"/>
                <a:sym typeface="Helvetica"/>
              </a:defRPr>
            </a:pPr>
            <a:r>
              <a:rPr dirty="0"/>
              <a:t>to attend in this city. </a:t>
            </a:r>
          </a:p>
          <a:p>
            <a:pPr marL="342900" indent="-342900" algn="ctr">
              <a:spcBef>
                <a:spcPts val="700"/>
              </a:spcBef>
              <a:buFont typeface="Helvetica"/>
              <a:defRPr sz="3300" b="1">
                <a:solidFill>
                  <a:srgbClr val="00032C"/>
                </a:solidFill>
                <a:uFill>
                  <a:solidFill>
                    <a:srgbClr val="A40800"/>
                  </a:solidFill>
                </a:uFill>
                <a:latin typeface="Helvetica"/>
                <a:ea typeface="Helvetica"/>
                <a:cs typeface="Helvetica"/>
                <a:sym typeface="Helvetica"/>
              </a:defRPr>
            </a:pPr>
            <a:endParaRPr dirty="0"/>
          </a:p>
          <a:p>
            <a:pPr marL="342900" indent="-342900" algn="ctr">
              <a:spcBef>
                <a:spcPts val="700"/>
              </a:spcBef>
              <a:buFont typeface="Helvetica"/>
              <a:defRPr sz="4000" b="1">
                <a:solidFill>
                  <a:srgbClr val="00032C"/>
                </a:solidFill>
                <a:uFill>
                  <a:solidFill>
                    <a:srgbClr val="A40800"/>
                  </a:solidFill>
                </a:uFill>
                <a:latin typeface="Helvetica"/>
                <a:ea typeface="Helvetica"/>
                <a:cs typeface="Helvetica"/>
                <a:sym typeface="Helvetica"/>
              </a:defRPr>
            </a:pPr>
            <a:r>
              <a:rPr dirty="0"/>
              <a:t>Tell them about it…</a:t>
            </a:r>
          </a:p>
          <a:p>
            <a:pPr marL="342900" indent="-342900" algn="ctr">
              <a:spcBef>
                <a:spcPts val="700"/>
              </a:spcBef>
              <a:buFont typeface="Helvetica"/>
              <a:defRPr sz="2700" b="1">
                <a:solidFill>
                  <a:srgbClr val="00032C"/>
                </a:solidFill>
                <a:uFill>
                  <a:solidFill>
                    <a:srgbClr val="A40800"/>
                  </a:solidFill>
                </a:uFill>
                <a:latin typeface="Helvetica"/>
                <a:ea typeface="Helvetica"/>
                <a:cs typeface="Helvetica"/>
                <a:sym typeface="Helvetica"/>
              </a:defRPr>
            </a:pPr>
            <a:r>
              <a:rPr dirty="0"/>
              <a:t>using the card you are given on the paper.</a:t>
            </a:r>
          </a:p>
        </p:txBody>
      </p:sp>
    </p:spTree>
    <p:extLst>
      <p:ext uri="{BB962C8B-B14F-4D97-AF65-F5344CB8AC3E}">
        <p14:creationId xmlns:p14="http://schemas.microsoft.com/office/powerpoint/2010/main" xmlns="" val="406815558"/>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1344</TotalTime>
  <Words>552</Words>
  <Application>Microsoft Macintosh PowerPoint</Application>
  <PresentationFormat>Presentación en pantalla (4:3)</PresentationFormat>
  <Paragraphs>93</Paragraphs>
  <Slides>20</Slides>
  <Notes>2</Notes>
  <HiddenSlides>0</HiddenSlides>
  <MMClips>6</MMClips>
  <ScaleCrop>false</ScaleCrop>
  <HeadingPairs>
    <vt:vector size="4" baseType="variant">
      <vt:variant>
        <vt:lpstr>Tema</vt:lpstr>
      </vt:variant>
      <vt:variant>
        <vt:i4>1</vt:i4>
      </vt:variant>
      <vt:variant>
        <vt:lpstr>Títulos de diapositiva</vt:lpstr>
      </vt:variant>
      <vt:variant>
        <vt:i4>20</vt:i4>
      </vt:variant>
    </vt:vector>
  </HeadingPairs>
  <TitlesOfParts>
    <vt:vector size="21" baseType="lpstr">
      <vt:lpstr>Office Theme</vt:lpstr>
      <vt:lpstr>World Language Proficiency</vt:lpstr>
      <vt:lpstr>Objectives</vt:lpstr>
      <vt:lpstr>What is proficiency?</vt:lpstr>
      <vt:lpstr>What is fluency?</vt:lpstr>
      <vt:lpstr>Proficiency or Fluency?</vt:lpstr>
      <vt:lpstr>Proficiency</vt:lpstr>
      <vt:lpstr>Diapositiva 7</vt:lpstr>
      <vt:lpstr>Your Turn</vt:lpstr>
      <vt:lpstr>Diapositiva 9</vt:lpstr>
      <vt:lpstr>Diapositiva 10</vt:lpstr>
      <vt:lpstr>What does a novice sound like?</vt:lpstr>
      <vt:lpstr>Novice low</vt:lpstr>
      <vt:lpstr>Novice Mid</vt:lpstr>
      <vt:lpstr>Novice high? Intermediate low?</vt:lpstr>
      <vt:lpstr>Novice High</vt:lpstr>
      <vt:lpstr>Intermediate low</vt:lpstr>
      <vt:lpstr>intermediate or advanced?</vt:lpstr>
      <vt:lpstr>Intermediate</vt:lpstr>
      <vt:lpstr>Advanced</vt:lpstr>
      <vt:lpstr>Your turn</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Proficiency</dc:title>
  <dc:creator>Ekaterina Zakharova</dc:creator>
  <cp:lastModifiedBy>Jessica Ramos-Harthun</cp:lastModifiedBy>
  <cp:revision>40</cp:revision>
  <dcterms:created xsi:type="dcterms:W3CDTF">2016-08-17T03:08:41Z</dcterms:created>
  <dcterms:modified xsi:type="dcterms:W3CDTF">2018-08-20T21:03:06Z</dcterms:modified>
</cp:coreProperties>
</file>