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256" r:id="rId2"/>
    <p:sldId id="288" r:id="rId3"/>
    <p:sldId id="325" r:id="rId4"/>
    <p:sldId id="361" r:id="rId5"/>
    <p:sldId id="362" r:id="rId6"/>
    <p:sldId id="363" r:id="rId7"/>
    <p:sldId id="364" r:id="rId8"/>
    <p:sldId id="365" r:id="rId9"/>
    <p:sldId id="366" r:id="rId10"/>
    <p:sldId id="367" r:id="rId11"/>
    <p:sldId id="368" r:id="rId12"/>
    <p:sldId id="369" r:id="rId13"/>
    <p:sldId id="370" r:id="rId14"/>
    <p:sldId id="371" r:id="rId15"/>
    <p:sldId id="372" r:id="rId16"/>
    <p:sldId id="373" r:id="rId17"/>
    <p:sldId id="374" r:id="rId18"/>
    <p:sldId id="375" r:id="rId19"/>
    <p:sldId id="376" r:id="rId20"/>
    <p:sldId id="377" r:id="rId21"/>
    <p:sldId id="378" r:id="rId22"/>
    <p:sldId id="379" r:id="rId23"/>
    <p:sldId id="380" r:id="rId24"/>
    <p:sldId id="381" r:id="rId25"/>
    <p:sldId id="382" r:id="rId26"/>
    <p:sldId id="383"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0" autoAdjust="0"/>
    <p:restoredTop sz="93521" autoAdjust="0"/>
  </p:normalViewPr>
  <p:slideViewPr>
    <p:cSldViewPr snapToGrid="0">
      <p:cViewPr varScale="1">
        <p:scale>
          <a:sx n="60" d="100"/>
          <a:sy n="60" d="100"/>
        </p:scale>
        <p:origin x="900" y="4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1987F6-AE8F-46B0-984D-F4080FF63629}" type="datetimeFigureOut">
              <a:rPr lang="en-US" smtClean="0"/>
              <a:t>8/18/2022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275B71-8653-4898-BB09-2B7360C5D8EC}" type="slidenum">
              <a:rPr lang="en-US" smtClean="0"/>
              <a:t>‹#›</a:t>
            </a:fld>
            <a:endParaRPr lang="en-US"/>
          </a:p>
        </p:txBody>
      </p:sp>
    </p:spTree>
    <p:extLst>
      <p:ext uri="{BB962C8B-B14F-4D97-AF65-F5344CB8AC3E}">
        <p14:creationId xmlns:p14="http://schemas.microsoft.com/office/powerpoint/2010/main" val="17440268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7275B71-8653-4898-BB09-2B7360C5D8EC}" type="slidenum">
              <a:rPr lang="en-US" smtClean="0"/>
              <a:t>1</a:t>
            </a:fld>
            <a:endParaRPr lang="en-US"/>
          </a:p>
        </p:txBody>
      </p:sp>
    </p:spTree>
    <p:extLst>
      <p:ext uri="{BB962C8B-B14F-4D97-AF65-F5344CB8AC3E}">
        <p14:creationId xmlns:p14="http://schemas.microsoft.com/office/powerpoint/2010/main" val="11669224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7275B71-8653-4898-BB09-2B7360C5D8EC}" type="slidenum">
              <a:rPr lang="en-US" smtClean="0"/>
              <a:t>2</a:t>
            </a:fld>
            <a:endParaRPr lang="en-US"/>
          </a:p>
        </p:txBody>
      </p:sp>
    </p:spTree>
    <p:extLst>
      <p:ext uri="{BB962C8B-B14F-4D97-AF65-F5344CB8AC3E}">
        <p14:creationId xmlns:p14="http://schemas.microsoft.com/office/powerpoint/2010/main" val="18396609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7275B71-8653-4898-BB09-2B7360C5D8EC}" type="slidenum">
              <a:rPr lang="en-US" smtClean="0"/>
              <a:t>3</a:t>
            </a:fld>
            <a:endParaRPr lang="en-US"/>
          </a:p>
        </p:txBody>
      </p:sp>
    </p:spTree>
    <p:extLst>
      <p:ext uri="{BB962C8B-B14F-4D97-AF65-F5344CB8AC3E}">
        <p14:creationId xmlns:p14="http://schemas.microsoft.com/office/powerpoint/2010/main" val="24324811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7275B71-8653-4898-BB09-2B7360C5D8EC}" type="slidenum">
              <a:rPr lang="en-US" smtClean="0"/>
              <a:t>14</a:t>
            </a:fld>
            <a:endParaRPr lang="en-US"/>
          </a:p>
        </p:txBody>
      </p:sp>
    </p:spTree>
    <p:extLst>
      <p:ext uri="{BB962C8B-B14F-4D97-AF65-F5344CB8AC3E}">
        <p14:creationId xmlns:p14="http://schemas.microsoft.com/office/powerpoint/2010/main" val="23940174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7275B71-8653-4898-BB09-2B7360C5D8EC}" type="slidenum">
              <a:rPr lang="en-US" smtClean="0"/>
              <a:t>15</a:t>
            </a:fld>
            <a:endParaRPr lang="en-US"/>
          </a:p>
        </p:txBody>
      </p:sp>
    </p:spTree>
    <p:extLst>
      <p:ext uri="{BB962C8B-B14F-4D97-AF65-F5344CB8AC3E}">
        <p14:creationId xmlns:p14="http://schemas.microsoft.com/office/powerpoint/2010/main" val="13189235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7275B71-8653-4898-BB09-2B7360C5D8EC}" type="slidenum">
              <a:rPr lang="en-US" smtClean="0"/>
              <a:t>16</a:t>
            </a:fld>
            <a:endParaRPr lang="en-US"/>
          </a:p>
        </p:txBody>
      </p:sp>
    </p:spTree>
    <p:extLst>
      <p:ext uri="{BB962C8B-B14F-4D97-AF65-F5344CB8AC3E}">
        <p14:creationId xmlns:p14="http://schemas.microsoft.com/office/powerpoint/2010/main" val="11947197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7275B71-8653-4898-BB09-2B7360C5D8EC}" type="slidenum">
              <a:rPr lang="en-US" smtClean="0"/>
              <a:t>17</a:t>
            </a:fld>
            <a:endParaRPr lang="en-US"/>
          </a:p>
        </p:txBody>
      </p:sp>
    </p:spTree>
    <p:extLst>
      <p:ext uri="{BB962C8B-B14F-4D97-AF65-F5344CB8AC3E}">
        <p14:creationId xmlns:p14="http://schemas.microsoft.com/office/powerpoint/2010/main" val="42520120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B965609-863D-49B8-BCC3-DB2812A2C8E6}" type="datetimeFigureOut">
              <a:rPr lang="en-US" smtClean="0"/>
              <a:t>8/18/2022</a:t>
            </a:fld>
            <a:endParaRPr lang="en-US"/>
          </a:p>
        </p:txBody>
      </p:sp>
      <p:sp>
        <p:nvSpPr>
          <p:cNvPr id="5" name="Footer Placeholder 4"/>
          <p:cNvSpPr>
            <a:spLocks noGrp="1"/>
          </p:cNvSpPr>
          <p:nvPr>
            <p:ph type="ftr" sz="quarter" idx="11"/>
          </p:nvPr>
        </p:nvSpPr>
        <p:spPr>
          <a:xfrm>
            <a:off x="2416500" y="329307"/>
            <a:ext cx="4973915" cy="309201"/>
          </a:xfrm>
        </p:spPr>
        <p:txBody>
          <a:bodyPr/>
          <a:lstStyle/>
          <a:p>
            <a:endParaRPr lang="en-US"/>
          </a:p>
        </p:txBody>
      </p:sp>
      <p:sp>
        <p:nvSpPr>
          <p:cNvPr id="6" name="Slide Number Placeholder 5"/>
          <p:cNvSpPr>
            <a:spLocks noGrp="1"/>
          </p:cNvSpPr>
          <p:nvPr>
            <p:ph type="sldNum" sz="quarter" idx="12"/>
          </p:nvPr>
        </p:nvSpPr>
        <p:spPr>
          <a:xfrm>
            <a:off x="1437664" y="798973"/>
            <a:ext cx="811019" cy="503578"/>
          </a:xfrm>
        </p:spPr>
        <p:txBody>
          <a:bodyPr/>
          <a:lstStyle/>
          <a:p>
            <a:fld id="{E68350B2-A29D-402B-BCC4-452F2FE373E5}" type="slidenum">
              <a:rPr lang="en-US" smtClean="0"/>
              <a:t>‹#›</a:t>
            </a:fld>
            <a:endParaRPr lang="en-US"/>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9992547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B965609-863D-49B8-BCC3-DB2812A2C8E6}" type="datetimeFigureOut">
              <a:rPr lang="en-US" smtClean="0"/>
              <a:t>8/18/2022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8350B2-A29D-402B-BCC4-452F2FE373E5}" type="slidenum">
              <a:rPr lang="en-US" smtClean="0"/>
              <a:t>‹#›</a:t>
            </a:fld>
            <a:endParaRPr lang="en-US"/>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892497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B965609-863D-49B8-BCC3-DB2812A2C8E6}" type="datetimeFigureOut">
              <a:rPr lang="en-US" smtClean="0"/>
              <a:t>8/18/2022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8350B2-A29D-402B-BCC4-452F2FE373E5}" type="slidenum">
              <a:rPr lang="en-US" smtClean="0"/>
              <a:t>‹#›</a:t>
            </a:fld>
            <a:endParaRPr lang="en-US"/>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8023250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B965609-863D-49B8-BCC3-DB2812A2C8E6}" type="datetimeFigureOut">
              <a:rPr lang="en-US" smtClean="0"/>
              <a:t>8/18/2022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8350B2-A29D-402B-BCC4-452F2FE373E5}" type="slidenum">
              <a:rPr lang="en-US" smtClean="0"/>
              <a:t>‹#›</a:t>
            </a:fld>
            <a:endParaRPr lang="en-US"/>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7848400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B965609-863D-49B8-BCC3-DB2812A2C8E6}" type="datetimeFigureOut">
              <a:rPr lang="en-US" smtClean="0"/>
              <a:t>8/18/2022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8350B2-A29D-402B-BCC4-452F2FE373E5}" type="slidenum">
              <a:rPr lang="en-US" smtClean="0"/>
              <a:t>‹#›</a:t>
            </a:fld>
            <a:endParaRPr lang="en-US"/>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3543345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B965609-863D-49B8-BCC3-DB2812A2C8E6}" type="datetimeFigureOut">
              <a:rPr lang="en-US" smtClean="0"/>
              <a:t>8/18/2022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8350B2-A29D-402B-BCC4-452F2FE373E5}" type="slidenum">
              <a:rPr lang="en-US" smtClean="0"/>
              <a:t>‹#›</a:t>
            </a:fld>
            <a:endParaRPr lang="en-US"/>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0217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B965609-863D-49B8-BCC3-DB2812A2C8E6}" type="datetimeFigureOut">
              <a:rPr lang="en-US" smtClean="0"/>
              <a:t>8/18/2022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68350B2-A29D-402B-BCC4-452F2FE373E5}" type="slidenum">
              <a:rPr lang="en-US" smtClean="0"/>
              <a:t>‹#›</a:t>
            </a:fld>
            <a:endParaRPr lang="en-US"/>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387187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B965609-863D-49B8-BCC3-DB2812A2C8E6}" type="datetimeFigureOut">
              <a:rPr lang="en-US" smtClean="0"/>
              <a:t>8/18/2022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68350B2-A29D-402B-BCC4-452F2FE373E5}" type="slidenum">
              <a:rPr lang="en-US" smtClean="0"/>
              <a:t>‹#›</a:t>
            </a:fld>
            <a:endParaRPr lang="en-US"/>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6625393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965609-863D-49B8-BCC3-DB2812A2C8E6}" type="datetimeFigureOut">
              <a:rPr lang="en-US" smtClean="0"/>
              <a:t>8/18/2022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68350B2-A29D-402B-BCC4-452F2FE373E5}" type="slidenum">
              <a:rPr lang="en-US" smtClean="0"/>
              <a:t>‹#›</a:t>
            </a:fld>
            <a:endParaRPr lang="en-US"/>
          </a:p>
        </p:txBody>
      </p:sp>
    </p:spTree>
    <p:extLst>
      <p:ext uri="{BB962C8B-B14F-4D97-AF65-F5344CB8AC3E}">
        <p14:creationId xmlns:p14="http://schemas.microsoft.com/office/powerpoint/2010/main" val="20132571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B965609-863D-49B8-BCC3-DB2812A2C8E6}" type="datetimeFigureOut">
              <a:rPr lang="en-US" smtClean="0"/>
              <a:t>8/18/2022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8350B2-A29D-402B-BCC4-452F2FE373E5}" type="slidenum">
              <a:rPr lang="en-US" smtClean="0"/>
              <a:t>‹#›</a:t>
            </a:fld>
            <a:endParaRPr lang="en-US"/>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964951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1B965609-863D-49B8-BCC3-DB2812A2C8E6}" type="datetimeFigureOut">
              <a:rPr lang="en-US" smtClean="0"/>
              <a:t>8/18/2022</a:t>
            </a:fld>
            <a:endParaRPr lang="en-US"/>
          </a:p>
        </p:txBody>
      </p:sp>
      <p:sp>
        <p:nvSpPr>
          <p:cNvPr id="6" name="Footer Placeholder 5"/>
          <p:cNvSpPr>
            <a:spLocks noGrp="1"/>
          </p:cNvSpPr>
          <p:nvPr>
            <p:ph type="ftr" sz="quarter" idx="11"/>
          </p:nvPr>
        </p:nvSpPr>
        <p:spPr>
          <a:xfrm>
            <a:off x="1447382" y="318640"/>
            <a:ext cx="5541004" cy="320931"/>
          </a:xfrm>
        </p:spPr>
        <p:txBody>
          <a:bodyPr/>
          <a:lstStyle/>
          <a:p>
            <a:endParaRPr lang="en-US"/>
          </a:p>
        </p:txBody>
      </p:sp>
      <p:sp>
        <p:nvSpPr>
          <p:cNvPr id="7" name="Slide Number Placeholder 6"/>
          <p:cNvSpPr>
            <a:spLocks noGrp="1"/>
          </p:cNvSpPr>
          <p:nvPr>
            <p:ph type="sldNum" sz="quarter" idx="12"/>
          </p:nvPr>
        </p:nvSpPr>
        <p:spPr/>
        <p:txBody>
          <a:bodyPr/>
          <a:lstStyle/>
          <a:p>
            <a:fld id="{E68350B2-A29D-402B-BCC4-452F2FE373E5}" type="slidenum">
              <a:rPr lang="en-US" smtClean="0"/>
              <a:t>‹#›</a:t>
            </a:fld>
            <a:endParaRPr lang="en-US"/>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902884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1B965609-863D-49B8-BCC3-DB2812A2C8E6}" type="datetimeFigureOut">
              <a:rPr lang="en-US" smtClean="0"/>
              <a:t>8/18/2022</a:t>
            </a:fld>
            <a:endParaRPr lang="en-US"/>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E68350B2-A29D-402B-BCC4-452F2FE373E5}" type="slidenum">
              <a:rPr lang="en-US" smtClean="0"/>
              <a:t>‹#›</a:t>
            </a:fld>
            <a:endParaRPr lang="en-US"/>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3616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628E8D-690C-4A08-97A2-63F4C7DB5909}"/>
              </a:ext>
            </a:extLst>
          </p:cNvPr>
          <p:cNvSpPr>
            <a:spLocks noGrp="1"/>
          </p:cNvSpPr>
          <p:nvPr>
            <p:ph type="ctrTitle"/>
          </p:nvPr>
        </p:nvSpPr>
        <p:spPr>
          <a:xfrm>
            <a:off x="803910" y="9939"/>
            <a:ext cx="10584179" cy="2541431"/>
          </a:xfrm>
        </p:spPr>
        <p:txBody>
          <a:bodyPr>
            <a:normAutofit/>
          </a:bodyPr>
          <a:lstStyle/>
          <a:p>
            <a:pPr algn="ctr"/>
            <a:br>
              <a:rPr lang="en-US" sz="3600" dirty="0"/>
            </a:br>
            <a:endParaRPr lang="en-US" sz="3600" dirty="0"/>
          </a:p>
        </p:txBody>
      </p:sp>
      <p:sp>
        <p:nvSpPr>
          <p:cNvPr id="3" name="Text Placeholder 5">
            <a:extLst>
              <a:ext uri="{FF2B5EF4-FFF2-40B4-BE49-F238E27FC236}">
                <a16:creationId xmlns:a16="http://schemas.microsoft.com/office/drawing/2014/main" id="{73285769-CA7F-4DB9-96A7-F2998EC78128}"/>
              </a:ext>
            </a:extLst>
          </p:cNvPr>
          <p:cNvSpPr txBox="1">
            <a:spLocks/>
          </p:cNvSpPr>
          <p:nvPr/>
        </p:nvSpPr>
        <p:spPr>
          <a:xfrm>
            <a:off x="4447286" y="329943"/>
            <a:ext cx="3297426" cy="618014"/>
          </a:xfrm>
          <a:prstGeom prst="rect">
            <a:avLst/>
          </a:prstGeom>
        </p:spPr>
        <p:txBody>
          <a:bodyPr vert="horz" lIns="91440" tIns="45720" rIns="91440" bIns="45720" rtlCol="0" anchor="ctr"/>
          <a:lstStyle>
            <a:defPPr>
              <a:defRPr lang="en-US"/>
            </a:defPPr>
            <a:lvl1pPr marL="0" algn="l" defTabSz="457200" rtl="0" eaLnBrk="1" latinLnBrk="0" hangingPunct="1">
              <a:defRPr sz="10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3600" cap="all" dirty="0">
                <a:solidFill>
                  <a:schemeClr val="tx1"/>
                </a:solidFill>
                <a:ea typeface="+mj-ea"/>
                <a:cs typeface="Times New Roman" panose="02020603050405020304" pitchFamily="18" charset="0"/>
              </a:rPr>
              <a:t>Chapter 4</a:t>
            </a:r>
          </a:p>
        </p:txBody>
      </p:sp>
      <p:sp>
        <p:nvSpPr>
          <p:cNvPr id="4" name="Title 4">
            <a:extLst>
              <a:ext uri="{FF2B5EF4-FFF2-40B4-BE49-F238E27FC236}">
                <a16:creationId xmlns:a16="http://schemas.microsoft.com/office/drawing/2014/main" id="{184EF1C4-21DB-48A1-8061-A5802A200ACE}"/>
              </a:ext>
            </a:extLst>
          </p:cNvPr>
          <p:cNvSpPr txBox="1">
            <a:spLocks/>
          </p:cNvSpPr>
          <p:nvPr/>
        </p:nvSpPr>
        <p:spPr>
          <a:xfrm>
            <a:off x="2389240" y="1584539"/>
            <a:ext cx="7669160" cy="966831"/>
          </a:xfrm>
          <a:prstGeom prst="rect">
            <a:avLst/>
          </a:prstGeom>
        </p:spPr>
        <p:txBody>
          <a:bodyPr vert="horz" lIns="91440" tIns="45720" rIns="91440" bIns="0" rtlCol="0" anchor="b">
            <a:normAutofit/>
          </a:bodyPr>
          <a:lstStyle>
            <a:lvl1pPr algn="l" defTabSz="914400" rtl="0" eaLnBrk="1" latinLnBrk="0" hangingPunct="1">
              <a:lnSpc>
                <a:spcPct val="90000"/>
              </a:lnSpc>
              <a:spcBef>
                <a:spcPct val="0"/>
              </a:spcBef>
              <a:buNone/>
              <a:defRPr sz="6600" b="0" i="0" kern="1200" cap="all">
                <a:solidFill>
                  <a:schemeClr val="tx1"/>
                </a:solidFill>
                <a:effectLst/>
                <a:latin typeface="+mj-lt"/>
                <a:ea typeface="+mj-ea"/>
                <a:cs typeface="+mj-cs"/>
              </a:defRPr>
            </a:lvl1pPr>
          </a:lstStyle>
          <a:p>
            <a:pPr marL="0" indent="0">
              <a:buNone/>
            </a:pPr>
            <a:r>
              <a:rPr lang="en-US" altLang="en-US" sz="3600" dirty="0">
                <a:ea typeface="MS PGothic" panose="020B0600070205080204" pitchFamily="34" charset="-128"/>
              </a:rPr>
              <a:t>RISK ASSESSMENT</a:t>
            </a:r>
          </a:p>
        </p:txBody>
      </p:sp>
    </p:spTree>
    <p:extLst>
      <p:ext uri="{BB962C8B-B14F-4D97-AF65-F5344CB8AC3E}">
        <p14:creationId xmlns:p14="http://schemas.microsoft.com/office/powerpoint/2010/main" val="25219530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DBD6C-2E92-E9AA-A847-4D6F470D149B}"/>
              </a:ext>
            </a:extLst>
          </p:cNvPr>
          <p:cNvSpPr>
            <a:spLocks noGrp="1"/>
          </p:cNvSpPr>
          <p:nvPr>
            <p:ph type="title"/>
          </p:nvPr>
        </p:nvSpPr>
        <p:spPr>
          <a:xfrm>
            <a:off x="1451579" y="1257300"/>
            <a:ext cx="9603275" cy="596454"/>
          </a:xfrm>
        </p:spPr>
        <p:txBody>
          <a:bodyPr/>
          <a:lstStyle/>
          <a:p>
            <a:r>
              <a:rPr lang="en-US" sz="3200" b="1" dirty="0">
                <a:effectLst/>
                <a:latin typeface="Times New Roman" panose="02020603050405020304" pitchFamily="18" charset="0"/>
                <a:ea typeface="Calibri" panose="020F0502020204030204" pitchFamily="34" charset="0"/>
              </a:rPr>
              <a:t>Part 3: Consideration of Fraud</a:t>
            </a:r>
            <a:endParaRPr lang="en-US" dirty="0"/>
          </a:p>
        </p:txBody>
      </p:sp>
      <p:sp>
        <p:nvSpPr>
          <p:cNvPr id="3" name="Content Placeholder 2">
            <a:extLst>
              <a:ext uri="{FF2B5EF4-FFF2-40B4-BE49-F238E27FC236}">
                <a16:creationId xmlns:a16="http://schemas.microsoft.com/office/drawing/2014/main" id="{57297609-EE93-A090-E0DF-C33E321B7E07}"/>
              </a:ext>
            </a:extLst>
          </p:cNvPr>
          <p:cNvSpPr>
            <a:spLocks noGrp="1"/>
          </p:cNvSpPr>
          <p:nvPr>
            <p:ph idx="1"/>
          </p:nvPr>
        </p:nvSpPr>
        <p:spPr>
          <a:xfrm>
            <a:off x="582931" y="2015732"/>
            <a:ext cx="11349990" cy="4145038"/>
          </a:xfrm>
        </p:spPr>
        <p:txBody>
          <a:bodyPr>
            <a:normAutofit fontScale="92500" lnSpcReduction="20000"/>
          </a:bodyPr>
          <a:lstStyle/>
          <a:p>
            <a:pPr marL="0" marR="0" indent="0">
              <a:lnSpc>
                <a:spcPct val="115000"/>
              </a:lnSpc>
              <a:spcBef>
                <a:spcPts val="0"/>
              </a:spcBef>
              <a:spcAft>
                <a:spcPts val="0"/>
              </a:spcAft>
              <a:buNone/>
            </a:pPr>
            <a:r>
              <a:rPr lang="en-US" sz="2400" u="sng" dirty="0">
                <a:effectLst/>
                <a:latin typeface="Times New Roman" panose="02020603050405020304" pitchFamily="18" charset="0"/>
                <a:ea typeface="Calibri" panose="020F0502020204030204" pitchFamily="34" charset="0"/>
                <a:cs typeface="Times New Roman" panose="02020603050405020304" pitchFamily="18" charset="0"/>
              </a:rPr>
              <a:t>Causes and Types of Misstatements: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15000"/>
              </a:lnSpc>
              <a:spcBef>
                <a:spcPts val="0"/>
              </a:spcBef>
              <a:spcAft>
                <a:spcPts val="0"/>
              </a:spcAft>
              <a:buNone/>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Can result from:</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457200" lvl="1" indent="457200">
              <a:lnSpc>
                <a:spcPct val="115000"/>
              </a:lnSpc>
              <a:spcBef>
                <a:spcPts val="0"/>
              </a:spcBef>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1. Error or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457200" lvl="1" indent="457200">
              <a:lnSpc>
                <a:spcPct val="115000"/>
              </a:lnSpc>
              <a:spcBef>
                <a:spcPts val="0"/>
              </a:spcBef>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2. Fraud</a:t>
            </a:r>
          </a:p>
          <a:p>
            <a:pPr marL="0" marR="0">
              <a:lnSpc>
                <a:spcPct val="115000"/>
              </a:lnSpc>
              <a:spcBef>
                <a:spcPts val="0"/>
              </a:spcBef>
              <a:spcAft>
                <a:spcPts val="0"/>
              </a:spcAft>
            </a:pPr>
            <a:r>
              <a:rPr lang="en-US" sz="2400" u="sng" dirty="0">
                <a:effectLst/>
                <a:latin typeface="Times New Roman" panose="02020603050405020304" pitchFamily="18" charset="0"/>
                <a:ea typeface="Calibri" panose="020F0502020204030204" pitchFamily="34" charset="0"/>
                <a:cs typeface="Times New Roman" panose="02020603050405020304" pitchFamily="18" charset="0"/>
              </a:rPr>
              <a:t>Two categories of Fraud:</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15000"/>
              </a:lnSpc>
              <a:spcBef>
                <a:spcPts val="0"/>
              </a:spcBef>
              <a:spcAft>
                <a:spcPts val="0"/>
              </a:spcAft>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1. Fraud from </a:t>
            </a: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fraudulent financial reporting </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(omission, misreporting in FS)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15000"/>
              </a:lnSpc>
              <a:spcBef>
                <a:spcPts val="0"/>
              </a:spcBef>
              <a:spcAft>
                <a:spcPts val="0"/>
              </a:spcAft>
            </a:pP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400" u="sng" dirty="0">
                <a:effectLst/>
                <a:latin typeface="Times New Roman" panose="02020603050405020304" pitchFamily="18" charset="0"/>
                <a:ea typeface="Calibri" panose="020F0502020204030204" pitchFamily="34" charset="0"/>
                <a:cs typeface="Times New Roman" panose="02020603050405020304" pitchFamily="18" charset="0"/>
              </a:rPr>
              <a:t>Examples of fraudulent financial reporting</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nSpc>
                <a:spcPct val="115000"/>
              </a:lnSpc>
              <a:spcBef>
                <a:spcPts val="0"/>
              </a:spcBef>
              <a:buFont typeface="Symbol" panose="05050102010706020507" pitchFamily="18" charset="2"/>
              <a:buChar char=""/>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Enron, </a:t>
            </a:r>
            <a:r>
              <a:rPr lang="en-US" sz="2000" dirty="0" err="1">
                <a:effectLst/>
                <a:latin typeface="Times New Roman" panose="02020603050405020304" pitchFamily="18" charset="0"/>
                <a:ea typeface="Calibri" panose="020F0502020204030204" pitchFamily="34" charset="0"/>
                <a:cs typeface="Times New Roman" panose="02020603050405020304" pitchFamily="18" charset="0"/>
              </a:rPr>
              <a:t>Worldcom</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effectLst/>
                <a:latin typeface="Times New Roman" panose="02020603050405020304" pitchFamily="18" charset="0"/>
                <a:ea typeface="Calibri" panose="020F0502020204030204" pitchFamily="34" charset="0"/>
                <a:cs typeface="Times New Roman" panose="02020603050405020304" pitchFamily="18" charset="0"/>
              </a:rPr>
              <a:t>Healthsouth</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15000"/>
              </a:lnSpc>
              <a:spcBef>
                <a:spcPts val="0"/>
              </a:spcBef>
              <a:spcAft>
                <a:spcPts val="0"/>
              </a:spcAft>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2. Fraud from </a:t>
            </a: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misappropriation of assets </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(result of theft and affects FS):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indent="457200">
              <a:lnSpc>
                <a:spcPct val="115000"/>
              </a:lnSpc>
              <a:spcBef>
                <a:spcPts val="0"/>
              </a:spcBef>
              <a:spcAft>
                <a:spcPts val="0"/>
              </a:spcAft>
            </a:pPr>
            <a:r>
              <a:rPr lang="en-US" sz="2400" u="sng" dirty="0">
                <a:effectLst/>
                <a:latin typeface="Times New Roman" panose="02020603050405020304" pitchFamily="18" charset="0"/>
                <a:ea typeface="Calibri" panose="020F0502020204030204" pitchFamily="34" charset="0"/>
                <a:cs typeface="Times New Roman" panose="02020603050405020304" pitchFamily="18" charset="0"/>
              </a:rPr>
              <a:t>Examples of Misappropriation of Assets</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nSpc>
                <a:spcPct val="115000"/>
              </a:lnSpc>
              <a:spcBef>
                <a:spcPts val="0"/>
              </a:spcBef>
              <a:buFont typeface="Symbol" panose="05050102010706020507" pitchFamily="18" charset="2"/>
              <a:buChar char=""/>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Stealing assets</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nSpc>
                <a:spcPct val="115000"/>
              </a:lnSpc>
              <a:spcBef>
                <a:spcPts val="0"/>
              </a:spcBef>
              <a:buFont typeface="Symbol" panose="05050102010706020507" pitchFamily="18" charset="2"/>
              <a:buChar char=""/>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Paying for goods and services not received by the company</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nSpc>
                <a:spcPct val="115000"/>
              </a:lnSpc>
              <a:spcBef>
                <a:spcPts val="0"/>
              </a:spcBef>
              <a:buFont typeface="Symbol" panose="05050102010706020507" pitchFamily="18" charset="2"/>
              <a:buChar char=""/>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Embezzling cash received</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457200" lvl="1" indent="0">
              <a:lnSpc>
                <a:spcPct val="115000"/>
              </a:lnSpc>
              <a:spcBef>
                <a:spcPts val="0"/>
              </a:spcBef>
              <a:buNone/>
            </a:pP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0342193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DBD6C-2E92-E9AA-A847-4D6F470D149B}"/>
              </a:ext>
            </a:extLst>
          </p:cNvPr>
          <p:cNvSpPr>
            <a:spLocks noGrp="1"/>
          </p:cNvSpPr>
          <p:nvPr>
            <p:ph type="title"/>
          </p:nvPr>
        </p:nvSpPr>
        <p:spPr>
          <a:xfrm>
            <a:off x="1451579" y="1257300"/>
            <a:ext cx="9603275" cy="596454"/>
          </a:xfrm>
        </p:spPr>
        <p:txBody>
          <a:bodyPr/>
          <a:lstStyle/>
          <a:p>
            <a:r>
              <a:rPr lang="en-US" sz="3200" b="1" dirty="0">
                <a:effectLst/>
                <a:latin typeface="Times New Roman" panose="02020603050405020304" pitchFamily="18" charset="0"/>
                <a:ea typeface="Calibri" panose="020F0502020204030204" pitchFamily="34" charset="0"/>
              </a:rPr>
              <a:t>Part 3: Consideration of Fraud</a:t>
            </a:r>
            <a:endParaRPr lang="en-US" dirty="0"/>
          </a:p>
        </p:txBody>
      </p:sp>
      <p:sp>
        <p:nvSpPr>
          <p:cNvPr id="3" name="Content Placeholder 2">
            <a:extLst>
              <a:ext uri="{FF2B5EF4-FFF2-40B4-BE49-F238E27FC236}">
                <a16:creationId xmlns:a16="http://schemas.microsoft.com/office/drawing/2014/main" id="{57297609-EE93-A090-E0DF-C33E321B7E07}"/>
              </a:ext>
            </a:extLst>
          </p:cNvPr>
          <p:cNvSpPr>
            <a:spLocks noGrp="1"/>
          </p:cNvSpPr>
          <p:nvPr>
            <p:ph idx="1"/>
          </p:nvPr>
        </p:nvSpPr>
        <p:spPr>
          <a:xfrm>
            <a:off x="868679" y="2015732"/>
            <a:ext cx="11064241" cy="4145038"/>
          </a:xfrm>
        </p:spPr>
        <p:txBody>
          <a:bodyPr>
            <a:normAutofit/>
          </a:bodyPr>
          <a:lstStyle/>
          <a:p>
            <a:pPr marL="457200" lvl="1" indent="0">
              <a:lnSpc>
                <a:spcPct val="115000"/>
              </a:lnSpc>
              <a:spcBef>
                <a:spcPts val="0"/>
              </a:spcBef>
              <a:buNone/>
            </a:pPr>
            <a:r>
              <a:rPr lang="en-US" sz="2800" dirty="0">
                <a:effectLst/>
                <a:latin typeface="Times New Roman" panose="02020603050405020304" pitchFamily="18" charset="0"/>
                <a:ea typeface="Calibri" panose="020F0502020204030204" pitchFamily="34" charset="0"/>
              </a:rPr>
              <a:t>Assessing Risk Associated with the Fraud Triangle</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4" name="Picture 3">
            <a:extLst>
              <a:ext uri="{FF2B5EF4-FFF2-40B4-BE49-F238E27FC236}">
                <a16:creationId xmlns:a16="http://schemas.microsoft.com/office/drawing/2014/main" id="{F91D73D1-F5BD-7EF3-8910-DA86F50578C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51578" y="2898140"/>
            <a:ext cx="9603276" cy="2942590"/>
          </a:xfrm>
          <a:prstGeom prst="rect">
            <a:avLst/>
          </a:prstGeom>
          <a:noFill/>
          <a:ln>
            <a:noFill/>
          </a:ln>
        </p:spPr>
      </p:pic>
    </p:spTree>
    <p:extLst>
      <p:ext uri="{BB962C8B-B14F-4D97-AF65-F5344CB8AC3E}">
        <p14:creationId xmlns:p14="http://schemas.microsoft.com/office/powerpoint/2010/main" val="38119707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DBD6C-2E92-E9AA-A847-4D6F470D149B}"/>
              </a:ext>
            </a:extLst>
          </p:cNvPr>
          <p:cNvSpPr>
            <a:spLocks noGrp="1"/>
          </p:cNvSpPr>
          <p:nvPr>
            <p:ph type="title"/>
          </p:nvPr>
        </p:nvSpPr>
        <p:spPr>
          <a:xfrm>
            <a:off x="1451579" y="1257300"/>
            <a:ext cx="9603275" cy="596454"/>
          </a:xfrm>
        </p:spPr>
        <p:txBody>
          <a:bodyPr/>
          <a:lstStyle/>
          <a:p>
            <a:r>
              <a:rPr lang="en-US" sz="3200" b="1" dirty="0">
                <a:effectLst/>
                <a:latin typeface="Times New Roman" panose="02020603050405020304" pitchFamily="18" charset="0"/>
                <a:ea typeface="Calibri" panose="020F0502020204030204" pitchFamily="34" charset="0"/>
              </a:rPr>
              <a:t>Part 3: Consideration of Fraud</a:t>
            </a:r>
            <a:endParaRPr lang="en-US" dirty="0"/>
          </a:p>
        </p:txBody>
      </p:sp>
      <p:sp>
        <p:nvSpPr>
          <p:cNvPr id="3" name="Content Placeholder 2">
            <a:extLst>
              <a:ext uri="{FF2B5EF4-FFF2-40B4-BE49-F238E27FC236}">
                <a16:creationId xmlns:a16="http://schemas.microsoft.com/office/drawing/2014/main" id="{57297609-EE93-A090-E0DF-C33E321B7E07}"/>
              </a:ext>
            </a:extLst>
          </p:cNvPr>
          <p:cNvSpPr>
            <a:spLocks noGrp="1"/>
          </p:cNvSpPr>
          <p:nvPr>
            <p:ph idx="1"/>
          </p:nvPr>
        </p:nvSpPr>
        <p:spPr>
          <a:xfrm>
            <a:off x="868679" y="2015732"/>
            <a:ext cx="11064241" cy="4145038"/>
          </a:xfrm>
        </p:spPr>
        <p:txBody>
          <a:bodyPr>
            <a:normAutofit/>
          </a:bodyPr>
          <a:lstStyle/>
          <a:p>
            <a:pPr marL="0" marR="0">
              <a:lnSpc>
                <a:spcPct val="115000"/>
              </a:lnSpc>
              <a:spcBef>
                <a:spcPts val="0"/>
              </a:spcBef>
              <a:spcAft>
                <a:spcPts val="0"/>
              </a:spcAft>
            </a:pPr>
            <a:r>
              <a:rPr lang="en-US" sz="2800" u="sng" dirty="0">
                <a:effectLst/>
                <a:latin typeface="Times New Roman" panose="02020603050405020304" pitchFamily="18" charset="0"/>
                <a:ea typeface="Calibri" panose="020F0502020204030204" pitchFamily="34" charset="0"/>
                <a:cs typeface="Times New Roman" panose="02020603050405020304" pitchFamily="18" charset="0"/>
              </a:rPr>
              <a:t>Sources of information about possible fraud include:</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15000"/>
              </a:lnSpc>
              <a:spcBef>
                <a:spcPts val="0"/>
              </a:spcBef>
              <a:spcAft>
                <a:spcPts val="0"/>
              </a:spcAft>
              <a:buNone/>
            </a:pP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mj-lt"/>
              <a:buAutoNum type="arabicPeriod"/>
            </a:pPr>
            <a:r>
              <a:rPr lang="en-US" sz="2800" dirty="0">
                <a:effectLst/>
                <a:latin typeface="Times New Roman" panose="02020603050405020304" pitchFamily="18" charset="0"/>
                <a:ea typeface="Calibri" panose="020F0502020204030204" pitchFamily="34" charset="0"/>
                <a:cs typeface="Times New Roman" panose="02020603050405020304" pitchFamily="18" charset="0"/>
              </a:rPr>
              <a:t>Communications among the audit team (brainstorming)</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mj-lt"/>
              <a:buAutoNum type="arabicPeriod"/>
            </a:pPr>
            <a:r>
              <a:rPr lang="en-US" sz="2800" dirty="0">
                <a:effectLst/>
                <a:latin typeface="Times New Roman" panose="02020603050405020304" pitchFamily="18" charset="0"/>
                <a:ea typeface="Calibri" panose="020F0502020204030204" pitchFamily="34" charset="0"/>
                <a:cs typeface="Times New Roman" panose="02020603050405020304" pitchFamily="18" charset="0"/>
              </a:rPr>
              <a:t>Inquires of management and others</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mj-lt"/>
              <a:buAutoNum type="arabicPeriod"/>
            </a:pPr>
            <a:r>
              <a:rPr lang="en-US" sz="2800" dirty="0">
                <a:effectLst/>
                <a:latin typeface="Times New Roman" panose="02020603050405020304" pitchFamily="18" charset="0"/>
                <a:ea typeface="Calibri" panose="020F0502020204030204" pitchFamily="34" charset="0"/>
                <a:cs typeface="Times New Roman" panose="02020603050405020304" pitchFamily="18" charset="0"/>
              </a:rPr>
              <a:t>Analytical procedures</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mj-lt"/>
              <a:buAutoNum type="arabicPeriod"/>
            </a:pPr>
            <a:r>
              <a:rPr lang="en-US" sz="2800" dirty="0">
                <a:effectLst/>
                <a:latin typeface="Times New Roman" panose="02020603050405020304" pitchFamily="18" charset="0"/>
                <a:ea typeface="Calibri" panose="020F0502020204030204" pitchFamily="34" charset="0"/>
                <a:cs typeface="Times New Roman" panose="02020603050405020304" pitchFamily="18" charset="0"/>
              </a:rPr>
              <a:t>Investigation of unexpected period-end adjustments</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nSpc>
                <a:spcPct val="115000"/>
              </a:lnSpc>
              <a:spcBef>
                <a:spcPts val="0"/>
              </a:spcBef>
              <a:spcAft>
                <a:spcPts val="0"/>
              </a:spcAft>
              <a:buNone/>
            </a:pPr>
            <a:r>
              <a:rPr lang="en-US" sz="2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4418246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DBD6C-2E92-E9AA-A847-4D6F470D149B}"/>
              </a:ext>
            </a:extLst>
          </p:cNvPr>
          <p:cNvSpPr>
            <a:spLocks noGrp="1"/>
          </p:cNvSpPr>
          <p:nvPr>
            <p:ph type="title"/>
          </p:nvPr>
        </p:nvSpPr>
        <p:spPr>
          <a:xfrm>
            <a:off x="1451579" y="1257300"/>
            <a:ext cx="9603275" cy="596454"/>
          </a:xfrm>
        </p:spPr>
        <p:txBody>
          <a:bodyPr/>
          <a:lstStyle/>
          <a:p>
            <a:r>
              <a:rPr lang="en-US" sz="3200" b="1" dirty="0">
                <a:effectLst/>
                <a:latin typeface="Times New Roman" panose="02020603050405020304" pitchFamily="18" charset="0"/>
                <a:ea typeface="Calibri" panose="020F0502020204030204" pitchFamily="34" charset="0"/>
              </a:rPr>
              <a:t>Part 3: Consideration of Fraud</a:t>
            </a:r>
            <a:endParaRPr lang="en-US" dirty="0"/>
          </a:p>
        </p:txBody>
      </p:sp>
      <p:sp>
        <p:nvSpPr>
          <p:cNvPr id="3" name="Content Placeholder 2">
            <a:extLst>
              <a:ext uri="{FF2B5EF4-FFF2-40B4-BE49-F238E27FC236}">
                <a16:creationId xmlns:a16="http://schemas.microsoft.com/office/drawing/2014/main" id="{57297609-EE93-A090-E0DF-C33E321B7E07}"/>
              </a:ext>
            </a:extLst>
          </p:cNvPr>
          <p:cNvSpPr>
            <a:spLocks noGrp="1"/>
          </p:cNvSpPr>
          <p:nvPr>
            <p:ph idx="1"/>
          </p:nvPr>
        </p:nvSpPr>
        <p:spPr>
          <a:xfrm>
            <a:off x="868679" y="2015732"/>
            <a:ext cx="11064241" cy="4145038"/>
          </a:xfrm>
        </p:spPr>
        <p:txBody>
          <a:bodyPr>
            <a:normAutofit/>
          </a:bodyPr>
          <a:lstStyle/>
          <a:p>
            <a:pPr marL="0" marR="0" indent="0">
              <a:lnSpc>
                <a:spcPct val="115000"/>
              </a:lnSpc>
              <a:spcBef>
                <a:spcPts val="0"/>
              </a:spcBef>
              <a:spcAft>
                <a:spcPts val="0"/>
              </a:spcAft>
              <a:buNone/>
            </a:pPr>
            <a:r>
              <a:rPr lang="en-US" sz="2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7" name="TextBox 6">
            <a:extLst>
              <a:ext uri="{FF2B5EF4-FFF2-40B4-BE49-F238E27FC236}">
                <a16:creationId xmlns:a16="http://schemas.microsoft.com/office/drawing/2014/main" id="{9B59DF7F-9E44-1853-19DB-608E3CA577FC}"/>
              </a:ext>
            </a:extLst>
          </p:cNvPr>
          <p:cNvSpPr txBox="1"/>
          <p:nvPr/>
        </p:nvSpPr>
        <p:spPr>
          <a:xfrm>
            <a:off x="1451579" y="2015732"/>
            <a:ext cx="9603275" cy="6434197"/>
          </a:xfrm>
          <a:prstGeom prst="rect">
            <a:avLst/>
          </a:prstGeom>
          <a:noFill/>
        </p:spPr>
        <p:txBody>
          <a:bodyPr wrap="square">
            <a:spAutoFit/>
          </a:bodyPr>
          <a:lstStyle/>
          <a:p>
            <a:pPr marL="0" marR="0">
              <a:lnSpc>
                <a:spcPct val="115000"/>
              </a:lnSpc>
              <a:spcBef>
                <a:spcPts val="0"/>
              </a:spcBef>
              <a:spcAft>
                <a:spcPts val="0"/>
              </a:spcAft>
            </a:pPr>
            <a:r>
              <a:rPr lang="en-US" sz="2400" b="1" u="sng" dirty="0">
                <a:effectLst/>
                <a:latin typeface="Times New Roman" panose="02020603050405020304" pitchFamily="18" charset="0"/>
                <a:ea typeface="Calibri" panose="020F0502020204030204" pitchFamily="34" charset="0"/>
                <a:cs typeface="Times New Roman" panose="02020603050405020304" pitchFamily="18" charset="0"/>
              </a:rPr>
              <a:t>To respond appropriately to financial statement level risks, the auditor may do the following</a:t>
            </a:r>
            <a:r>
              <a:rPr lang="en-US" sz="2400" u="sng" dirty="0">
                <a:effectLst/>
                <a:latin typeface="Times New Roman" panose="02020603050405020304" pitchFamily="18" charset="0"/>
                <a:ea typeface="Calibri" panose="020F0502020204030204" pitchFamily="34" charset="0"/>
                <a:cs typeface="Times New Roman" panose="02020603050405020304" pitchFamily="18" charset="0"/>
              </a:rPr>
              <a:t>:</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2400" u="none" strike="noStrike"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mj-lt"/>
              <a:buAutoNum type="arabicPeriod"/>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Emphasize to the audit team the need to maintain  </a:t>
            </a: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professional skepticism</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mj-lt"/>
              <a:buAutoNum type="arabicPeriod"/>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Assign more </a:t>
            </a: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experienced</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staff or those with specialized skills.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mj-lt"/>
              <a:buAutoNum type="arabicPeriod"/>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Provide more </a:t>
            </a: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supervision</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mj-lt"/>
              <a:buAutoNum type="arabicPeriod"/>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Incorporate additional elements of </a:t>
            </a: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unpredictability </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in the selection of audit procedures.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2400" u="none" strike="noStrike" dirty="0">
                <a:effectLst/>
                <a:latin typeface="Times New Roman" panose="02020603050405020304" pitchFamily="18" charset="0"/>
                <a:ea typeface="Calibri" panose="020F0502020204030204" pitchFamily="34" charset="0"/>
                <a:cs typeface="Times New Roman" panose="02020603050405020304" pitchFamily="18" charset="0"/>
              </a:rPr>
              <a:t> </a:t>
            </a:r>
          </a:p>
          <a:p>
            <a:pPr marL="0" marR="0">
              <a:lnSpc>
                <a:spcPct val="115000"/>
              </a:lnSpc>
              <a:spcBef>
                <a:spcPts val="0"/>
              </a:spcBef>
              <a:spcAft>
                <a:spcPts val="0"/>
              </a:spcAft>
            </a:pPr>
            <a:endParaRPr lang="en-US" sz="1200"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200"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200"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200"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200"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219707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DBD6C-2E92-E9AA-A847-4D6F470D149B}"/>
              </a:ext>
            </a:extLst>
          </p:cNvPr>
          <p:cNvSpPr>
            <a:spLocks noGrp="1"/>
          </p:cNvSpPr>
          <p:nvPr>
            <p:ph type="title"/>
          </p:nvPr>
        </p:nvSpPr>
        <p:spPr>
          <a:xfrm>
            <a:off x="1451579" y="1257300"/>
            <a:ext cx="9603275" cy="596454"/>
          </a:xfrm>
        </p:spPr>
        <p:txBody>
          <a:bodyPr/>
          <a:lstStyle/>
          <a:p>
            <a:r>
              <a:rPr lang="en-US" sz="3200" b="1" dirty="0">
                <a:effectLst/>
                <a:latin typeface="Times New Roman" panose="02020603050405020304" pitchFamily="18" charset="0"/>
                <a:ea typeface="Calibri" panose="020F0502020204030204" pitchFamily="34" charset="0"/>
              </a:rPr>
              <a:t>Part 3: Consideration of Fraud</a:t>
            </a:r>
            <a:endParaRPr lang="en-US" dirty="0"/>
          </a:p>
        </p:txBody>
      </p:sp>
      <p:sp>
        <p:nvSpPr>
          <p:cNvPr id="3" name="Content Placeholder 2">
            <a:extLst>
              <a:ext uri="{FF2B5EF4-FFF2-40B4-BE49-F238E27FC236}">
                <a16:creationId xmlns:a16="http://schemas.microsoft.com/office/drawing/2014/main" id="{57297609-EE93-A090-E0DF-C33E321B7E07}"/>
              </a:ext>
            </a:extLst>
          </p:cNvPr>
          <p:cNvSpPr>
            <a:spLocks noGrp="1"/>
          </p:cNvSpPr>
          <p:nvPr>
            <p:ph idx="1"/>
          </p:nvPr>
        </p:nvSpPr>
        <p:spPr>
          <a:xfrm>
            <a:off x="868679" y="2015732"/>
            <a:ext cx="11064241" cy="4145038"/>
          </a:xfrm>
        </p:spPr>
        <p:txBody>
          <a:bodyPr>
            <a:normAutofit/>
          </a:bodyPr>
          <a:lstStyle/>
          <a:p>
            <a:pPr marL="0" marR="0" indent="0">
              <a:lnSpc>
                <a:spcPct val="115000"/>
              </a:lnSpc>
              <a:spcBef>
                <a:spcPts val="0"/>
              </a:spcBef>
              <a:spcAft>
                <a:spcPts val="0"/>
              </a:spcAft>
              <a:buNone/>
            </a:pPr>
            <a:r>
              <a:rPr lang="en-US" sz="2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a:p>
        </p:txBody>
      </p:sp>
      <p:sp>
        <p:nvSpPr>
          <p:cNvPr id="7" name="TextBox 6">
            <a:extLst>
              <a:ext uri="{FF2B5EF4-FFF2-40B4-BE49-F238E27FC236}">
                <a16:creationId xmlns:a16="http://schemas.microsoft.com/office/drawing/2014/main" id="{9B59DF7F-9E44-1853-19DB-608E3CA577FC}"/>
              </a:ext>
            </a:extLst>
          </p:cNvPr>
          <p:cNvSpPr txBox="1"/>
          <p:nvPr/>
        </p:nvSpPr>
        <p:spPr>
          <a:xfrm>
            <a:off x="1451579" y="2015732"/>
            <a:ext cx="9871742" cy="5867888"/>
          </a:xfrm>
          <a:prstGeom prst="rect">
            <a:avLst/>
          </a:prstGeom>
          <a:noFill/>
        </p:spPr>
        <p:txBody>
          <a:bodyPr wrap="square">
            <a:spAutoFit/>
          </a:bodyPr>
          <a:lstStyle/>
          <a:p>
            <a:pPr marL="0" marR="0">
              <a:lnSpc>
                <a:spcPct val="115000"/>
              </a:lnSpc>
              <a:spcBef>
                <a:spcPts val="0"/>
              </a:spcBef>
              <a:spcAft>
                <a:spcPts val="0"/>
              </a:spcAft>
            </a:pPr>
            <a:r>
              <a:rPr lang="en-US" sz="2000" u="sng" dirty="0">
                <a:effectLst/>
                <a:latin typeface="Times New Roman" panose="02020603050405020304" pitchFamily="18" charset="0"/>
                <a:ea typeface="Calibri" panose="020F0502020204030204" pitchFamily="34" charset="0"/>
                <a:cs typeface="Times New Roman" panose="02020603050405020304" pitchFamily="18" charset="0"/>
              </a:rPr>
              <a:t>Evaluation of Results</a:t>
            </a:r>
            <a:r>
              <a:rPr lang="en-US" sz="2000" b="1" u="sng"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000" u="sng" dirty="0">
                <a:effectLst/>
                <a:latin typeface="Times New Roman" panose="02020603050405020304" pitchFamily="18" charset="0"/>
                <a:ea typeface="Calibri" panose="020F0502020204030204" pitchFamily="34" charset="0"/>
                <a:cs typeface="Times New Roman" panose="02020603050405020304" pitchFamily="18" charset="0"/>
              </a:rPr>
              <a:t>At the completion of the audit, the auditor should consider:</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2000" b="1" u="none" strike="noStrike"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1. Whether the total misstatements cause the financial statements to be materially misstated.</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514350">
              <a:lnSpc>
                <a:spcPct val="115000"/>
              </a:lnSpc>
              <a:spcBef>
                <a:spcPts val="0"/>
              </a:spcBef>
              <a:spcAft>
                <a:spcPts val="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2686050">
              <a:lnSpc>
                <a:spcPct val="115000"/>
              </a:lnSpc>
              <a:spcBef>
                <a:spcPts val="0"/>
              </a:spcBef>
              <a:spcAft>
                <a:spcPts val="0"/>
              </a:spcAft>
            </a:pPr>
            <a:r>
              <a:rPr lang="en-US" sz="2000" i="1" dirty="0">
                <a:effectLst/>
                <a:latin typeface="Times New Roman" panose="02020603050405020304" pitchFamily="18" charset="0"/>
                <a:ea typeface="Calibri" panose="020F0502020204030204" pitchFamily="34" charset="0"/>
                <a:cs typeface="Times New Roman" panose="02020603050405020304" pitchFamily="18" charset="0"/>
              </a:rPr>
              <a:t>       THEN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914400" marR="0">
              <a:lnSpc>
                <a:spcPct val="115000"/>
              </a:lnSpc>
              <a:spcBef>
                <a:spcPts val="0"/>
              </a:spcBef>
              <a:spcAft>
                <a:spcPts val="0"/>
              </a:spcAft>
            </a:pPr>
            <a:r>
              <a:rPr lang="en-US" sz="2000" i="1" dirty="0">
                <a:effectLst/>
                <a:latin typeface="Times New Roman" panose="02020603050405020304" pitchFamily="18" charset="0"/>
                <a:ea typeface="Calibri" panose="020F0502020204030204" pitchFamily="34" charset="0"/>
                <a:cs typeface="Times New Roman" panose="02020603050405020304" pitchFamily="18" charset="0"/>
              </a:rPr>
              <a:t>If the financial statements are materially misstated, the auditor should:</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914400" marR="0">
              <a:lnSpc>
                <a:spcPct val="115000"/>
              </a:lnSpc>
              <a:spcBef>
                <a:spcPts val="0"/>
              </a:spcBef>
              <a:spcAft>
                <a:spcPts val="0"/>
              </a:spcAft>
            </a:pPr>
            <a:r>
              <a:rPr lang="en-US" sz="2000" i="1"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514350">
              <a:lnSpc>
                <a:spcPct val="115000"/>
              </a:lnSpc>
              <a:spcBef>
                <a:spcPts val="0"/>
              </a:spcBef>
              <a:spcAft>
                <a:spcPts val="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2. Request management to eliminate the material misstatement, or</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685800" marR="0" indent="-171450">
              <a:lnSpc>
                <a:spcPct val="115000"/>
              </a:lnSpc>
              <a:spcBef>
                <a:spcPts val="0"/>
              </a:spcBef>
              <a:spcAft>
                <a:spcPts val="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3. If management does not make needed adjustments, the auditor should issue a qualified or adverse opinion.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2000" u="none" strike="noStrike" dirty="0">
                <a:effectLst/>
                <a:latin typeface="Times New Roman" panose="02020603050405020304" pitchFamily="18" charset="0"/>
                <a:ea typeface="Calibri" panose="020F0502020204030204" pitchFamily="34" charset="0"/>
                <a:cs typeface="Times New Roman" panose="02020603050405020304" pitchFamily="18" charset="0"/>
              </a:rPr>
              <a:t> </a:t>
            </a:r>
          </a:p>
          <a:p>
            <a:pPr marL="0" marR="0">
              <a:lnSpc>
                <a:spcPct val="115000"/>
              </a:lnSpc>
              <a:spcBef>
                <a:spcPts val="0"/>
              </a:spcBef>
              <a:spcAft>
                <a:spcPts val="0"/>
              </a:spcAft>
            </a:pPr>
            <a:endParaRPr lang="en-US" sz="2000"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200"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200"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200"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200"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483259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DBD6C-2E92-E9AA-A847-4D6F470D149B}"/>
              </a:ext>
            </a:extLst>
          </p:cNvPr>
          <p:cNvSpPr>
            <a:spLocks noGrp="1"/>
          </p:cNvSpPr>
          <p:nvPr>
            <p:ph type="title"/>
          </p:nvPr>
        </p:nvSpPr>
        <p:spPr>
          <a:xfrm>
            <a:off x="1451579" y="1257300"/>
            <a:ext cx="9603275" cy="596454"/>
          </a:xfrm>
        </p:spPr>
        <p:txBody>
          <a:bodyPr/>
          <a:lstStyle/>
          <a:p>
            <a:r>
              <a:rPr lang="en-US" sz="3200" b="1" dirty="0">
                <a:effectLst/>
                <a:latin typeface="Times New Roman" panose="02020603050405020304" pitchFamily="18" charset="0"/>
                <a:ea typeface="Calibri" panose="020F0502020204030204" pitchFamily="34" charset="0"/>
              </a:rPr>
              <a:t>Part 3: Consideration of Fraud</a:t>
            </a:r>
            <a:endParaRPr lang="en-US" dirty="0"/>
          </a:p>
        </p:txBody>
      </p:sp>
      <p:sp>
        <p:nvSpPr>
          <p:cNvPr id="3" name="Content Placeholder 2">
            <a:extLst>
              <a:ext uri="{FF2B5EF4-FFF2-40B4-BE49-F238E27FC236}">
                <a16:creationId xmlns:a16="http://schemas.microsoft.com/office/drawing/2014/main" id="{57297609-EE93-A090-E0DF-C33E321B7E07}"/>
              </a:ext>
            </a:extLst>
          </p:cNvPr>
          <p:cNvSpPr>
            <a:spLocks noGrp="1"/>
          </p:cNvSpPr>
          <p:nvPr>
            <p:ph idx="1"/>
          </p:nvPr>
        </p:nvSpPr>
        <p:spPr>
          <a:xfrm>
            <a:off x="868679" y="2015732"/>
            <a:ext cx="11064241" cy="4145038"/>
          </a:xfrm>
        </p:spPr>
        <p:txBody>
          <a:bodyPr>
            <a:normAutofit/>
          </a:bodyPr>
          <a:lstStyle/>
          <a:p>
            <a:pPr marL="0" marR="0" indent="0">
              <a:lnSpc>
                <a:spcPct val="115000"/>
              </a:lnSpc>
              <a:spcBef>
                <a:spcPts val="0"/>
              </a:spcBef>
              <a:spcAft>
                <a:spcPts val="0"/>
              </a:spcAft>
              <a:buNone/>
            </a:pPr>
            <a:r>
              <a:rPr lang="en-US" sz="2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a:p>
        </p:txBody>
      </p:sp>
      <p:sp>
        <p:nvSpPr>
          <p:cNvPr id="7" name="TextBox 6">
            <a:extLst>
              <a:ext uri="{FF2B5EF4-FFF2-40B4-BE49-F238E27FC236}">
                <a16:creationId xmlns:a16="http://schemas.microsoft.com/office/drawing/2014/main" id="{9B59DF7F-9E44-1853-19DB-608E3CA577FC}"/>
              </a:ext>
            </a:extLst>
          </p:cNvPr>
          <p:cNvSpPr txBox="1"/>
          <p:nvPr/>
        </p:nvSpPr>
        <p:spPr>
          <a:xfrm>
            <a:off x="616688" y="2015732"/>
            <a:ext cx="11164185" cy="6575774"/>
          </a:xfrm>
          <a:prstGeom prst="rect">
            <a:avLst/>
          </a:prstGeom>
          <a:noFill/>
        </p:spPr>
        <p:txBody>
          <a:bodyPr wrap="square">
            <a:spAutoFit/>
          </a:bodyPr>
          <a:lstStyle/>
          <a:p>
            <a:pPr marL="0" marR="0">
              <a:lnSpc>
                <a:spcPct val="115000"/>
              </a:lnSpc>
              <a:spcBef>
                <a:spcPts val="0"/>
              </a:spcBef>
              <a:spcAft>
                <a:spcPts val="0"/>
              </a:spcAft>
            </a:pPr>
            <a:r>
              <a:rPr lang="en-US" sz="2000" u="sng" dirty="0">
                <a:effectLst/>
                <a:latin typeface="Times New Roman" panose="02020603050405020304" pitchFamily="18" charset="0"/>
                <a:ea typeface="Calibri" panose="020F0502020204030204" pitchFamily="34" charset="0"/>
                <a:cs typeface="Times New Roman" panose="02020603050405020304" pitchFamily="18" charset="0"/>
              </a:rPr>
              <a:t>Steps an Auditor should take if they suspect fraud:</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If the auditor determines that the misstatement is or may be the result of fraud, and has determined that the effect could be material, the auditor should:</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15000"/>
              </a:lnSpc>
              <a:spcBef>
                <a:spcPts val="0"/>
              </a:spcBef>
              <a:spcAft>
                <a:spcPts val="0"/>
              </a:spcAft>
              <a:buFont typeface="+mj-lt"/>
              <a:buAutoNum type="arabicPeriod"/>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Attempt to obtain audit evidence to determine whether, in fact, material fraud has occurred and, if so, its effect.</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15000"/>
              </a:lnSpc>
              <a:spcBef>
                <a:spcPts val="0"/>
              </a:spcBef>
              <a:spcAft>
                <a:spcPts val="0"/>
              </a:spcAft>
              <a:buFont typeface="+mj-lt"/>
              <a:buAutoNum type="arabicPeriod"/>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Consider the implications for other aspects of the audit.</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15000"/>
              </a:lnSpc>
              <a:spcBef>
                <a:spcPts val="0"/>
              </a:spcBef>
              <a:spcAft>
                <a:spcPts val="0"/>
              </a:spcAft>
              <a:buFont typeface="+mj-lt"/>
              <a:buAutoNum type="arabicPeriod"/>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Discuss the matter and the approach to further investigation with an appropriate level of management that is at least one level above those involved in committing the fraud and with senior management.</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15000"/>
              </a:lnSpc>
              <a:spcBef>
                <a:spcPts val="0"/>
              </a:spcBef>
              <a:spcAft>
                <a:spcPts val="0"/>
              </a:spcAft>
              <a:buFont typeface="+mj-lt"/>
              <a:buAutoNum type="arabicPeriod"/>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Suggest that the appropriate level of management consult with legal counsel.</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15000"/>
              </a:lnSpc>
              <a:spcBef>
                <a:spcPts val="0"/>
              </a:spcBef>
              <a:spcAft>
                <a:spcPts val="0"/>
              </a:spcAft>
              <a:buFont typeface="+mj-lt"/>
              <a:buAutoNum type="arabicPeriod"/>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Consider withdrawing from the engagement.</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2000" u="none" strike="noStrike" dirty="0">
                <a:effectLst/>
                <a:latin typeface="Times New Roman" panose="02020603050405020304" pitchFamily="18" charset="0"/>
                <a:ea typeface="Calibri" panose="020F0502020204030204" pitchFamily="34" charset="0"/>
                <a:cs typeface="Times New Roman" panose="02020603050405020304" pitchFamily="18" charset="0"/>
              </a:rPr>
              <a:t> </a:t>
            </a:r>
          </a:p>
          <a:p>
            <a:pPr marL="0" marR="0">
              <a:lnSpc>
                <a:spcPct val="115000"/>
              </a:lnSpc>
              <a:spcBef>
                <a:spcPts val="0"/>
              </a:spcBef>
              <a:spcAft>
                <a:spcPts val="0"/>
              </a:spcAft>
            </a:pPr>
            <a:endParaRPr lang="en-US" sz="2000"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200"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200"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200"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200"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514820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DBD6C-2E92-E9AA-A847-4D6F470D149B}"/>
              </a:ext>
            </a:extLst>
          </p:cNvPr>
          <p:cNvSpPr>
            <a:spLocks noGrp="1"/>
          </p:cNvSpPr>
          <p:nvPr>
            <p:ph type="title"/>
          </p:nvPr>
        </p:nvSpPr>
        <p:spPr>
          <a:xfrm>
            <a:off x="1451579" y="1257300"/>
            <a:ext cx="9603275" cy="596454"/>
          </a:xfrm>
        </p:spPr>
        <p:txBody>
          <a:bodyPr/>
          <a:lstStyle/>
          <a:p>
            <a:r>
              <a:rPr lang="en-US" sz="3200" b="1" dirty="0">
                <a:effectLst/>
                <a:latin typeface="Times New Roman" panose="02020603050405020304" pitchFamily="18" charset="0"/>
                <a:ea typeface="Calibri" panose="020F0502020204030204" pitchFamily="34" charset="0"/>
              </a:rPr>
              <a:t>Part 3: Consideration of Fraud</a:t>
            </a:r>
            <a:endParaRPr lang="en-US" dirty="0"/>
          </a:p>
        </p:txBody>
      </p:sp>
      <p:sp>
        <p:nvSpPr>
          <p:cNvPr id="3" name="Content Placeholder 2">
            <a:extLst>
              <a:ext uri="{FF2B5EF4-FFF2-40B4-BE49-F238E27FC236}">
                <a16:creationId xmlns:a16="http://schemas.microsoft.com/office/drawing/2014/main" id="{57297609-EE93-A090-E0DF-C33E321B7E07}"/>
              </a:ext>
            </a:extLst>
          </p:cNvPr>
          <p:cNvSpPr>
            <a:spLocks noGrp="1"/>
          </p:cNvSpPr>
          <p:nvPr>
            <p:ph idx="1"/>
          </p:nvPr>
        </p:nvSpPr>
        <p:spPr>
          <a:xfrm>
            <a:off x="868679" y="2015732"/>
            <a:ext cx="11064241" cy="4145038"/>
          </a:xfrm>
        </p:spPr>
        <p:txBody>
          <a:bodyPr>
            <a:normAutofit/>
          </a:bodyPr>
          <a:lstStyle/>
          <a:p>
            <a:pPr marL="0" marR="0" indent="0">
              <a:lnSpc>
                <a:spcPct val="115000"/>
              </a:lnSpc>
              <a:spcBef>
                <a:spcPts val="0"/>
              </a:spcBef>
              <a:spcAft>
                <a:spcPts val="0"/>
              </a:spcAft>
              <a:buNone/>
            </a:pPr>
            <a:r>
              <a:rPr lang="en-US" sz="2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a:p>
        </p:txBody>
      </p:sp>
      <p:sp>
        <p:nvSpPr>
          <p:cNvPr id="7" name="TextBox 6">
            <a:extLst>
              <a:ext uri="{FF2B5EF4-FFF2-40B4-BE49-F238E27FC236}">
                <a16:creationId xmlns:a16="http://schemas.microsoft.com/office/drawing/2014/main" id="{9B59DF7F-9E44-1853-19DB-608E3CA577FC}"/>
              </a:ext>
            </a:extLst>
          </p:cNvPr>
          <p:cNvSpPr txBox="1"/>
          <p:nvPr/>
        </p:nvSpPr>
        <p:spPr>
          <a:xfrm>
            <a:off x="616688" y="2015732"/>
            <a:ext cx="11164185" cy="6761466"/>
          </a:xfrm>
          <a:prstGeom prst="rect">
            <a:avLst/>
          </a:prstGeom>
          <a:noFill/>
        </p:spPr>
        <p:txBody>
          <a:bodyPr wrap="square">
            <a:spAutoFit/>
          </a:bodyPr>
          <a:lstStyle/>
          <a:p>
            <a:pPr marL="0" marR="0">
              <a:lnSpc>
                <a:spcPct val="115000"/>
              </a:lnSpc>
              <a:spcBef>
                <a:spcPts val="0"/>
              </a:spcBef>
              <a:spcAft>
                <a:spcPts val="1000"/>
              </a:spcAft>
            </a:pPr>
            <a:r>
              <a:rPr lang="en-US" sz="2400" u="sng" dirty="0">
                <a:effectLst/>
                <a:latin typeface="Times New Roman" panose="02020603050405020304" pitchFamily="18" charset="0"/>
                <a:ea typeface="Calibri" panose="020F0502020204030204" pitchFamily="34" charset="0"/>
                <a:cs typeface="Times New Roman" panose="02020603050405020304" pitchFamily="18" charset="0"/>
              </a:rPr>
              <a:t>The following is required to be documented by the auditor in regards to fraud:</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mj-lt"/>
              <a:buAutoNum type="arabicPeriod"/>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Discussions among engagement personnel.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mj-lt"/>
              <a:buAutoNum type="arabicPeriod"/>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Procedures performed to identify and assess the risks of material misstatement due to error or fraud.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mj-lt"/>
              <a:buAutoNum type="arabicPeriod"/>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Fraud risks or other conditions that result in additional audit procedures.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mj-lt"/>
              <a:buAutoNum type="arabicPeriod"/>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The nature, timing, and extent of procedures performed in response to fraud risks identified and the results of that work.</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Font typeface="+mj-lt"/>
              <a:buAutoNum type="arabicPeriod"/>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The nature of the communications about error or fraud made to management, the audit committee, and others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2000" u="none" strike="noStrike" dirty="0">
                <a:effectLst/>
                <a:latin typeface="Times New Roman" panose="02020603050405020304" pitchFamily="18" charset="0"/>
                <a:ea typeface="Calibri" panose="020F0502020204030204" pitchFamily="34" charset="0"/>
                <a:cs typeface="Times New Roman" panose="02020603050405020304" pitchFamily="18" charset="0"/>
              </a:rPr>
              <a:t> </a:t>
            </a:r>
          </a:p>
          <a:p>
            <a:pPr marL="0" marR="0">
              <a:lnSpc>
                <a:spcPct val="115000"/>
              </a:lnSpc>
              <a:spcBef>
                <a:spcPts val="0"/>
              </a:spcBef>
              <a:spcAft>
                <a:spcPts val="0"/>
              </a:spcAft>
            </a:pPr>
            <a:endParaRPr lang="en-US" sz="2000"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200"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200"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200"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200"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90620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DBD6C-2E92-E9AA-A847-4D6F470D149B}"/>
              </a:ext>
            </a:extLst>
          </p:cNvPr>
          <p:cNvSpPr>
            <a:spLocks noGrp="1"/>
          </p:cNvSpPr>
          <p:nvPr>
            <p:ph type="title"/>
          </p:nvPr>
        </p:nvSpPr>
        <p:spPr>
          <a:xfrm>
            <a:off x="1451579" y="1257300"/>
            <a:ext cx="9603275" cy="596454"/>
          </a:xfrm>
        </p:spPr>
        <p:txBody>
          <a:bodyPr/>
          <a:lstStyle/>
          <a:p>
            <a:r>
              <a:rPr lang="en-US" sz="3200" b="1" dirty="0">
                <a:effectLst/>
                <a:latin typeface="Times New Roman" panose="02020603050405020304" pitchFamily="18" charset="0"/>
                <a:ea typeface="Calibri" panose="020F0502020204030204" pitchFamily="34" charset="0"/>
              </a:rPr>
              <a:t>Part 3: Consideration of Fraud</a:t>
            </a:r>
            <a:endParaRPr lang="en-US" dirty="0"/>
          </a:p>
        </p:txBody>
      </p:sp>
      <p:sp>
        <p:nvSpPr>
          <p:cNvPr id="3" name="Content Placeholder 2">
            <a:extLst>
              <a:ext uri="{FF2B5EF4-FFF2-40B4-BE49-F238E27FC236}">
                <a16:creationId xmlns:a16="http://schemas.microsoft.com/office/drawing/2014/main" id="{57297609-EE93-A090-E0DF-C33E321B7E07}"/>
              </a:ext>
            </a:extLst>
          </p:cNvPr>
          <p:cNvSpPr>
            <a:spLocks noGrp="1"/>
          </p:cNvSpPr>
          <p:nvPr>
            <p:ph idx="1"/>
          </p:nvPr>
        </p:nvSpPr>
        <p:spPr>
          <a:xfrm>
            <a:off x="868679" y="2015732"/>
            <a:ext cx="11064241" cy="4145038"/>
          </a:xfrm>
        </p:spPr>
        <p:txBody>
          <a:bodyPr>
            <a:normAutofit/>
          </a:bodyPr>
          <a:lstStyle/>
          <a:p>
            <a:pPr marL="0" marR="0" indent="0">
              <a:lnSpc>
                <a:spcPct val="115000"/>
              </a:lnSpc>
              <a:spcBef>
                <a:spcPts val="0"/>
              </a:spcBef>
              <a:spcAft>
                <a:spcPts val="0"/>
              </a:spcAft>
              <a:buNone/>
            </a:pPr>
            <a:r>
              <a:rPr lang="en-US" sz="2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a:p>
        </p:txBody>
      </p:sp>
      <p:sp>
        <p:nvSpPr>
          <p:cNvPr id="7" name="TextBox 6">
            <a:extLst>
              <a:ext uri="{FF2B5EF4-FFF2-40B4-BE49-F238E27FC236}">
                <a16:creationId xmlns:a16="http://schemas.microsoft.com/office/drawing/2014/main" id="{9B59DF7F-9E44-1853-19DB-608E3CA577FC}"/>
              </a:ext>
            </a:extLst>
          </p:cNvPr>
          <p:cNvSpPr txBox="1"/>
          <p:nvPr/>
        </p:nvSpPr>
        <p:spPr>
          <a:xfrm>
            <a:off x="616688" y="2015732"/>
            <a:ext cx="11164185" cy="6111032"/>
          </a:xfrm>
          <a:prstGeom prst="rect">
            <a:avLst/>
          </a:prstGeom>
          <a:noFill/>
        </p:spPr>
        <p:txBody>
          <a:bodyPr wrap="square">
            <a:spAutoFit/>
          </a:bodyPr>
          <a:lstStyle/>
          <a:p>
            <a:pPr marL="0" marR="0">
              <a:lnSpc>
                <a:spcPct val="115000"/>
              </a:lnSpc>
              <a:spcBef>
                <a:spcPts val="0"/>
              </a:spcBef>
              <a:spcAft>
                <a:spcPts val="1000"/>
              </a:spcAft>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Since improper revenue recognition is common, the auditor is to assume fraud and must document how they concluded that there is not fraud risk of improper revenue recognition</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2400" u="sng" dirty="0">
                <a:effectLst/>
                <a:latin typeface="Times New Roman" panose="02020603050405020304" pitchFamily="18" charset="0"/>
                <a:ea typeface="Calibri" panose="020F0502020204030204" pitchFamily="34" charset="0"/>
                <a:cs typeface="Times New Roman" panose="02020603050405020304" pitchFamily="18" charset="0"/>
              </a:rPr>
              <a:t>Auditors Communication Requirement for Fraud:</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Whenever the auditor has found evidence that a fraud may exist, that matter should be brought to the attention of an appropriate level of management. Fraud involving senior management and fraud that causes a material misstatement of the financial statement should be reported directly to the </a:t>
            </a: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Audit Committee.</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2400" u="none" strike="noStrike" dirty="0">
                <a:effectLst/>
                <a:latin typeface="Times New Roman" panose="02020603050405020304" pitchFamily="18" charset="0"/>
                <a:ea typeface="Calibri" panose="020F0502020204030204" pitchFamily="34" charset="0"/>
                <a:cs typeface="Times New Roman" panose="02020603050405020304" pitchFamily="18" charset="0"/>
              </a:rPr>
              <a:t> </a:t>
            </a:r>
          </a:p>
          <a:p>
            <a:pPr marL="0" marR="0">
              <a:lnSpc>
                <a:spcPct val="115000"/>
              </a:lnSpc>
              <a:spcBef>
                <a:spcPts val="0"/>
              </a:spcBef>
              <a:spcAft>
                <a:spcPts val="0"/>
              </a:spcAft>
            </a:pPr>
            <a:endParaRPr lang="en-US" sz="2000"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200"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200"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200"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200"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693534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27BC9D-39CE-05C5-D8F4-87B6ACC0326C}"/>
              </a:ext>
            </a:extLst>
          </p:cNvPr>
          <p:cNvSpPr>
            <a:spLocks noGrp="1"/>
          </p:cNvSpPr>
          <p:nvPr>
            <p:ph type="title"/>
          </p:nvPr>
        </p:nvSpPr>
        <p:spPr>
          <a:xfrm>
            <a:off x="1451579" y="1180214"/>
            <a:ext cx="9603275" cy="673540"/>
          </a:xfrm>
        </p:spPr>
        <p:txBody>
          <a:bodyPr>
            <a:normAutofit fontScale="90000"/>
          </a:bodyPr>
          <a:lstStyle/>
          <a:p>
            <a:pPr marL="0" marR="0">
              <a:lnSpc>
                <a:spcPct val="115000"/>
              </a:lnSpc>
              <a:spcBef>
                <a:spcPts val="0"/>
              </a:spcBef>
              <a:spcAft>
                <a:spcPts val="1000"/>
              </a:spcAft>
            </a:pPr>
            <a:r>
              <a:rPr lang="en-US" sz="3200" b="1" dirty="0">
                <a:effectLst/>
                <a:latin typeface="Times New Roman" panose="02020603050405020304" pitchFamily="18" charset="0"/>
                <a:ea typeface="Calibri" panose="020F0502020204030204" pitchFamily="34" charset="0"/>
                <a:cs typeface="Times New Roman" panose="02020603050405020304" pitchFamily="18" charset="0"/>
              </a:rPr>
              <a:t>Part 4: The Audit Risk Model</a:t>
            </a:r>
            <a:br>
              <a:rPr lang="en-US" sz="28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E60D3A00-27C0-B9AA-85E1-6EB5B95DEBF2}"/>
              </a:ext>
            </a:extLst>
          </p:cNvPr>
          <p:cNvSpPr>
            <a:spLocks noGrp="1"/>
          </p:cNvSpPr>
          <p:nvPr>
            <p:ph idx="1"/>
          </p:nvPr>
        </p:nvSpPr>
        <p:spPr>
          <a:xfrm>
            <a:off x="1451579" y="2015732"/>
            <a:ext cx="9603275" cy="4129887"/>
          </a:xfrm>
        </p:spPr>
        <p:txBody>
          <a:bodyPr/>
          <a:lstStyle/>
          <a:p>
            <a:pPr marL="0" marR="0" indent="0">
              <a:lnSpc>
                <a:spcPct val="115000"/>
              </a:lnSpc>
              <a:spcBef>
                <a:spcPts val="0"/>
              </a:spcBef>
              <a:spcAft>
                <a:spcPts val="1000"/>
              </a:spcAft>
              <a:buNone/>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auditor considers audit risk at the financial statement level and at the relevant assertion level because this directly assists the auditor to plan the appropriate audit procedures for the accounts, transactions, or disclosures.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228600">
              <a:lnSpc>
                <a:spcPct val="115000"/>
              </a:lnSpc>
              <a:spcBef>
                <a:spcPts val="0"/>
              </a:spcBef>
              <a:spcAft>
                <a:spcPts val="10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risk that the relevant assertions are misstated (</a:t>
            </a: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RMM</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consists of two components: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228600" marR="0">
              <a:lnSpc>
                <a:spcPct val="115000"/>
              </a:lnSpc>
              <a:spcBef>
                <a:spcPts val="0"/>
              </a:spcBef>
              <a:spcAft>
                <a:spcPts val="100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1. Inherent Risk (IR) - </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measures the auditor’s assessment of the susceptibility of an assertion to material misstatement before considering the effectiveness of internal control.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228600" marR="0">
              <a:lnSpc>
                <a:spcPct val="115000"/>
              </a:lnSpc>
              <a:spcBef>
                <a:spcPts val="0"/>
              </a:spcBef>
              <a:spcAft>
                <a:spcPts val="100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2. Control Risk (CR) - </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measures the auditors’ assessment of the risk that a material misstatement could occur in an assertion and not be prevented or detected and corrected on a timely basis by the client’s internal controls.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18519732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27BC9D-39CE-05C5-D8F4-87B6ACC0326C}"/>
              </a:ext>
            </a:extLst>
          </p:cNvPr>
          <p:cNvSpPr>
            <a:spLocks noGrp="1"/>
          </p:cNvSpPr>
          <p:nvPr>
            <p:ph type="title"/>
          </p:nvPr>
        </p:nvSpPr>
        <p:spPr>
          <a:xfrm>
            <a:off x="1451579" y="1180214"/>
            <a:ext cx="9603275" cy="673540"/>
          </a:xfrm>
        </p:spPr>
        <p:txBody>
          <a:bodyPr>
            <a:normAutofit fontScale="90000"/>
          </a:bodyPr>
          <a:lstStyle/>
          <a:p>
            <a:pPr marL="0" marR="0">
              <a:lnSpc>
                <a:spcPct val="115000"/>
              </a:lnSpc>
              <a:spcBef>
                <a:spcPts val="0"/>
              </a:spcBef>
              <a:spcAft>
                <a:spcPts val="1000"/>
              </a:spcAft>
            </a:pPr>
            <a:r>
              <a:rPr lang="en-US" sz="3200" b="1" dirty="0">
                <a:effectLst/>
                <a:latin typeface="Times New Roman" panose="02020603050405020304" pitchFamily="18" charset="0"/>
                <a:ea typeface="Calibri" panose="020F0502020204030204" pitchFamily="34" charset="0"/>
                <a:cs typeface="Times New Roman" panose="02020603050405020304" pitchFamily="18" charset="0"/>
              </a:rPr>
              <a:t>Part 4: The Audit Risk Model</a:t>
            </a:r>
            <a:br>
              <a:rPr lang="en-US" sz="28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E60D3A00-27C0-B9AA-85E1-6EB5B95DEBF2}"/>
              </a:ext>
            </a:extLst>
          </p:cNvPr>
          <p:cNvSpPr>
            <a:spLocks noGrp="1"/>
          </p:cNvSpPr>
          <p:nvPr>
            <p:ph idx="1"/>
          </p:nvPr>
        </p:nvSpPr>
        <p:spPr>
          <a:xfrm>
            <a:off x="1451579" y="2015732"/>
            <a:ext cx="9603275" cy="4129887"/>
          </a:xfrm>
        </p:spPr>
        <p:txBody>
          <a:bodyPr/>
          <a:lstStyle/>
          <a:p>
            <a:pPr marL="228600" marR="0">
              <a:lnSpc>
                <a:spcPct val="115000"/>
              </a:lnSpc>
              <a:spcBef>
                <a:spcPts val="0"/>
              </a:spcBef>
              <a:spcAft>
                <a:spcPts val="10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level of inherent risk and control risk are functions of </a:t>
            </a: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the entity and its environment. </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These risks stem from decisions made by the client such as what kind of business transactions to engage in or how much to invest in internal control.</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228600">
              <a:lnSpc>
                <a:spcPct val="115000"/>
              </a:lnSpc>
              <a:spcBef>
                <a:spcPts val="0"/>
              </a:spcBef>
              <a:spcAft>
                <a:spcPts val="10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auditor has</a:t>
            </a: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 no control </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over either inherent or control risks, they simply assess them.</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228600">
              <a:lnSpc>
                <a:spcPct val="115000"/>
              </a:lnSpc>
              <a:spcBef>
                <a:spcPts val="0"/>
              </a:spcBef>
              <a:spcAft>
                <a:spcPts val="10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Audit standards refer to the combination of IR and CR as the </a:t>
            </a: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Risk of Material Misstatement.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228600" marR="0">
              <a:lnSpc>
                <a:spcPct val="115000"/>
              </a:lnSpc>
              <a:spcBef>
                <a:spcPts val="0"/>
              </a:spcBef>
              <a:spcAft>
                <a:spcPts val="100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3. Detection Risk (DR)</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is the risk that procedures performed by the auditor will not detect a misstatement that exists and that could be material.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11879929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828C5F0-C585-4AA9-801C-B5B490D14813}"/>
              </a:ext>
            </a:extLst>
          </p:cNvPr>
          <p:cNvSpPr txBox="1">
            <a:spLocks/>
          </p:cNvSpPr>
          <p:nvPr/>
        </p:nvSpPr>
        <p:spPr>
          <a:xfrm>
            <a:off x="1441174" y="1151281"/>
            <a:ext cx="9613680" cy="672105"/>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a:lstStyle>
          <a:p>
            <a:r>
              <a:rPr lang="en-IN" altLang="en-US" dirty="0"/>
              <a:t>Learning Objectives</a:t>
            </a:r>
            <a:endParaRPr lang="en-US" sz="2400" dirty="0"/>
          </a:p>
        </p:txBody>
      </p:sp>
      <p:sp>
        <p:nvSpPr>
          <p:cNvPr id="7" name="Content Placeholder 2">
            <a:extLst>
              <a:ext uri="{FF2B5EF4-FFF2-40B4-BE49-F238E27FC236}">
                <a16:creationId xmlns:a16="http://schemas.microsoft.com/office/drawing/2014/main" id="{888BA220-1B02-462C-B29F-235A0D0B851C}"/>
              </a:ext>
            </a:extLst>
          </p:cNvPr>
          <p:cNvSpPr>
            <a:spLocks noGrp="1"/>
          </p:cNvSpPr>
          <p:nvPr>
            <p:ph idx="1"/>
          </p:nvPr>
        </p:nvSpPr>
        <p:spPr>
          <a:xfrm>
            <a:off x="1441450" y="1823386"/>
            <a:ext cx="10152063" cy="4299118"/>
          </a:xfrm>
        </p:spPr>
        <p:txBody>
          <a:bodyPr>
            <a:normAutofit/>
          </a:bodyPr>
          <a:lstStyle/>
          <a:p>
            <a:pPr algn="l"/>
            <a:r>
              <a:rPr lang="en-US" sz="2400" b="1" dirty="0">
                <a:effectLst/>
                <a:latin typeface="Times New Roman" panose="02020603050405020304" pitchFamily="18" charset="0"/>
                <a:ea typeface="Times New Roman" panose="02020603050405020304" pitchFamily="18" charset="0"/>
              </a:rPr>
              <a:t>4-1: </a:t>
            </a:r>
            <a:r>
              <a:rPr lang="en-US" sz="2400" dirty="0">
                <a:effectLst/>
                <a:latin typeface="Times New Roman" panose="02020603050405020304" pitchFamily="18" charset="0"/>
                <a:ea typeface="Times New Roman" panose="02020603050405020304" pitchFamily="18" charset="0"/>
              </a:rPr>
              <a:t>Understand the concept of audit risk</a:t>
            </a:r>
            <a:r>
              <a:rPr lang="en-US" sz="2400" dirty="0">
                <a:solidFill>
                  <a:srgbClr val="333333"/>
                </a:solidFill>
                <a:latin typeface="Roboto" panose="02000000000000000000" pitchFamily="2" charset="0"/>
              </a:rPr>
              <a:t>. </a:t>
            </a:r>
          </a:p>
          <a:p>
            <a:pPr algn="l"/>
            <a:r>
              <a:rPr lang="en-US" sz="2400" b="1" dirty="0">
                <a:effectLst/>
                <a:latin typeface="Times New Roman" panose="02020603050405020304" pitchFamily="18" charset="0"/>
                <a:ea typeface="Times New Roman" panose="02020603050405020304" pitchFamily="18" charset="0"/>
              </a:rPr>
              <a:t>4-2: </a:t>
            </a:r>
            <a:r>
              <a:rPr lang="en-US" sz="2400" dirty="0">
                <a:effectLst/>
                <a:latin typeface="Times New Roman" panose="02020603050405020304" pitchFamily="18" charset="0"/>
                <a:ea typeface="Times New Roman" panose="02020603050405020304" pitchFamily="18" charset="0"/>
              </a:rPr>
              <a:t>Learn the form and components of the audit risk model.</a:t>
            </a:r>
            <a:r>
              <a:rPr lang="en-US" sz="2400" dirty="0">
                <a:solidFill>
                  <a:srgbClr val="333333"/>
                </a:solidFill>
                <a:latin typeface="Roboto" panose="02000000000000000000" pitchFamily="2" charset="0"/>
              </a:rPr>
              <a:t>.</a:t>
            </a:r>
          </a:p>
          <a:p>
            <a:pPr algn="l"/>
            <a:r>
              <a:rPr lang="en-US" sz="2400" b="1" dirty="0">
                <a:effectLst/>
                <a:latin typeface="Times New Roman" panose="02020603050405020304" pitchFamily="18" charset="0"/>
                <a:ea typeface="Times New Roman" panose="02020603050405020304" pitchFamily="18" charset="0"/>
              </a:rPr>
              <a:t>4-3: </a:t>
            </a:r>
            <a:r>
              <a:rPr lang="en-US" sz="2400" dirty="0">
                <a:effectLst/>
                <a:latin typeface="Times New Roman" panose="02020603050405020304" pitchFamily="18" charset="0"/>
                <a:ea typeface="Times New Roman" panose="02020603050405020304" pitchFamily="18" charset="0"/>
              </a:rPr>
              <a:t>Understand how to use the audit risk model</a:t>
            </a:r>
            <a:r>
              <a:rPr lang="en-US" sz="2400" dirty="0">
                <a:solidFill>
                  <a:srgbClr val="333333"/>
                </a:solidFill>
                <a:latin typeface="Roboto" panose="02000000000000000000" pitchFamily="2" charset="0"/>
              </a:rPr>
              <a:t>.</a:t>
            </a:r>
          </a:p>
          <a:p>
            <a:pPr algn="l"/>
            <a:r>
              <a:rPr lang="en-US" sz="2400" b="1" dirty="0">
                <a:effectLst/>
                <a:latin typeface="Times New Roman" panose="02020603050405020304" pitchFamily="18" charset="0"/>
                <a:ea typeface="Times New Roman" panose="02020603050405020304" pitchFamily="18" charset="0"/>
              </a:rPr>
              <a:t>4-4</a:t>
            </a:r>
            <a:r>
              <a:rPr lang="en-US" sz="2400" dirty="0">
                <a:effectLst/>
                <a:latin typeface="Times New Roman" panose="02020603050405020304" pitchFamily="18" charset="0"/>
                <a:ea typeface="Times New Roman" panose="02020603050405020304" pitchFamily="18" charset="0"/>
              </a:rPr>
              <a:t>: Understand the auditor’s risk assessment process</a:t>
            </a:r>
            <a:r>
              <a:rPr lang="en-US" sz="2400" dirty="0">
                <a:solidFill>
                  <a:srgbClr val="333333"/>
                </a:solidFill>
                <a:latin typeface="Roboto" panose="02000000000000000000" pitchFamily="2" charset="0"/>
              </a:rPr>
              <a:t>.</a:t>
            </a:r>
          </a:p>
          <a:p>
            <a:pPr algn="l"/>
            <a:r>
              <a:rPr lang="en-US" sz="2400" b="1" dirty="0">
                <a:effectLst/>
                <a:latin typeface="Times New Roman" panose="02020603050405020304" pitchFamily="18" charset="0"/>
                <a:ea typeface="Times New Roman" panose="02020603050405020304" pitchFamily="18" charset="0"/>
              </a:rPr>
              <a:t>4-5</a:t>
            </a:r>
            <a:r>
              <a:rPr lang="en-US" sz="2400" dirty="0">
                <a:effectLst/>
                <a:latin typeface="Times New Roman" panose="02020603050405020304" pitchFamily="18" charset="0"/>
                <a:ea typeface="Times New Roman" panose="02020603050405020304" pitchFamily="18" charset="0"/>
              </a:rPr>
              <a:t>: Learn how the auditor assesses the risk of material misstatement</a:t>
            </a:r>
            <a:r>
              <a:rPr lang="en-US" sz="2400" dirty="0">
                <a:solidFill>
                  <a:srgbClr val="333333"/>
                </a:solidFill>
                <a:latin typeface="Roboto" panose="02000000000000000000" pitchFamily="2" charset="0"/>
              </a:rPr>
              <a:t>.</a:t>
            </a:r>
          </a:p>
          <a:p>
            <a:pPr algn="l"/>
            <a:r>
              <a:rPr lang="en-US" sz="2400" b="1" dirty="0">
                <a:effectLst/>
                <a:latin typeface="Times New Roman" panose="02020603050405020304" pitchFamily="18" charset="0"/>
                <a:ea typeface="Times New Roman" panose="02020603050405020304" pitchFamily="18" charset="0"/>
              </a:rPr>
              <a:t>4-6</a:t>
            </a:r>
            <a:r>
              <a:rPr lang="en-US" sz="2400" dirty="0">
                <a:effectLst/>
                <a:latin typeface="Times New Roman" panose="02020603050405020304" pitchFamily="18" charset="0"/>
                <a:ea typeface="Times New Roman" panose="02020603050405020304" pitchFamily="18" charset="0"/>
              </a:rPr>
              <a:t>: Understand the fraud risk assessment process.</a:t>
            </a:r>
          </a:p>
          <a:p>
            <a:pPr algn="l"/>
            <a:r>
              <a:rPr lang="en-US" sz="2400" b="1" dirty="0">
                <a:effectLst/>
                <a:latin typeface="Times New Roman" panose="02020603050405020304" pitchFamily="18" charset="0"/>
                <a:ea typeface="Times New Roman" panose="02020603050405020304" pitchFamily="18" charset="0"/>
              </a:rPr>
              <a:t>4-7</a:t>
            </a:r>
            <a:r>
              <a:rPr lang="en-US" sz="2400" dirty="0">
                <a:effectLst/>
                <a:latin typeface="Times New Roman" panose="02020603050405020304" pitchFamily="18" charset="0"/>
                <a:ea typeface="Times New Roman" panose="02020603050405020304" pitchFamily="18" charset="0"/>
              </a:rPr>
              <a:t>: Learn how to respond to the results of the risk assessments.</a:t>
            </a:r>
            <a:endParaRPr lang="en-US" sz="2400" dirty="0">
              <a:solidFill>
                <a:srgbClr val="333333"/>
              </a:solidFill>
              <a:latin typeface="Roboto" panose="02000000000000000000" pitchFamily="2" charset="0"/>
            </a:endParaRPr>
          </a:p>
        </p:txBody>
      </p:sp>
    </p:spTree>
    <p:extLst>
      <p:ext uri="{BB962C8B-B14F-4D97-AF65-F5344CB8AC3E}">
        <p14:creationId xmlns:p14="http://schemas.microsoft.com/office/powerpoint/2010/main" val="1466064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27BC9D-39CE-05C5-D8F4-87B6ACC0326C}"/>
              </a:ext>
            </a:extLst>
          </p:cNvPr>
          <p:cNvSpPr>
            <a:spLocks noGrp="1"/>
          </p:cNvSpPr>
          <p:nvPr>
            <p:ph type="title"/>
          </p:nvPr>
        </p:nvSpPr>
        <p:spPr>
          <a:xfrm>
            <a:off x="1451579" y="1180214"/>
            <a:ext cx="9603275" cy="673540"/>
          </a:xfrm>
        </p:spPr>
        <p:txBody>
          <a:bodyPr>
            <a:normAutofit fontScale="90000"/>
          </a:bodyPr>
          <a:lstStyle/>
          <a:p>
            <a:pPr marL="0" marR="0">
              <a:lnSpc>
                <a:spcPct val="115000"/>
              </a:lnSpc>
              <a:spcBef>
                <a:spcPts val="0"/>
              </a:spcBef>
              <a:spcAft>
                <a:spcPts val="1000"/>
              </a:spcAft>
            </a:pPr>
            <a:r>
              <a:rPr lang="en-US" sz="3200" b="1" dirty="0">
                <a:effectLst/>
                <a:latin typeface="Times New Roman" panose="02020603050405020304" pitchFamily="18" charset="0"/>
                <a:ea typeface="Calibri" panose="020F0502020204030204" pitchFamily="34" charset="0"/>
                <a:cs typeface="Times New Roman" panose="02020603050405020304" pitchFamily="18" charset="0"/>
              </a:rPr>
              <a:t>Part 4: The Audit Risk Model</a:t>
            </a:r>
            <a:br>
              <a:rPr lang="en-US" sz="28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E60D3A00-27C0-B9AA-85E1-6EB5B95DEBF2}"/>
              </a:ext>
            </a:extLst>
          </p:cNvPr>
          <p:cNvSpPr>
            <a:spLocks noGrp="1"/>
          </p:cNvSpPr>
          <p:nvPr>
            <p:ph idx="1"/>
          </p:nvPr>
        </p:nvSpPr>
        <p:spPr>
          <a:xfrm>
            <a:off x="1451579" y="2015732"/>
            <a:ext cx="9603275" cy="4129887"/>
          </a:xfrm>
        </p:spPr>
        <p:txBody>
          <a:bodyPr/>
          <a:lstStyle/>
          <a:p>
            <a:pPr marL="457200" marR="0">
              <a:lnSpc>
                <a:spcPct val="115000"/>
              </a:lnSpc>
              <a:spcBef>
                <a:spcPts val="0"/>
              </a:spcBef>
              <a:spcAft>
                <a:spcPts val="10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Detection Risk is the only component of the audit of audit risk that </a:t>
            </a:r>
            <a:r>
              <a:rPr lang="en-US" sz="1800" b="1" u="sng" dirty="0">
                <a:effectLst/>
                <a:latin typeface="Times New Roman" panose="02020603050405020304" pitchFamily="18" charset="0"/>
                <a:ea typeface="Calibri" panose="020F0502020204030204" pitchFamily="34" charset="0"/>
                <a:cs typeface="Times New Roman" panose="02020603050405020304" pitchFamily="18" charset="0"/>
              </a:rPr>
              <a:t>can be changed at the auditor’s discretion.</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457200">
              <a:lnSpc>
                <a:spcPct val="115000"/>
              </a:lnSpc>
              <a:spcBef>
                <a:spcPts val="0"/>
              </a:spcBef>
              <a:spcAft>
                <a:spcPts val="1000"/>
              </a:spcAft>
            </a:pPr>
            <a:r>
              <a:rPr lang="en-US" sz="1800" u="sng" dirty="0">
                <a:effectLst/>
                <a:latin typeface="Times New Roman" panose="02020603050405020304" pitchFamily="18" charset="0"/>
                <a:ea typeface="Calibri" panose="020F0502020204030204" pitchFamily="34" charset="0"/>
                <a:cs typeface="Times New Roman" panose="02020603050405020304" pitchFamily="18" charset="0"/>
              </a:rPr>
              <a:t>DR is determined by: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457200">
              <a:lnSpc>
                <a:spcPct val="115000"/>
              </a:lnSpc>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a. The effectiveness of the audit procedures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457200">
              <a:lnSpc>
                <a:spcPct val="115000"/>
              </a:lnSpc>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b. How well the procedures are applied by the auditor</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457200">
              <a:lnSpc>
                <a:spcPct val="115000"/>
              </a:lnSpc>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c. Nature, timing, and extent of audit procedures performed.</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457200">
              <a:lnSpc>
                <a:spcPct val="115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15000"/>
              </a:lnSpc>
              <a:spcBef>
                <a:spcPts val="0"/>
              </a:spcBef>
              <a:spcAft>
                <a:spcPts val="10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DR is not reduced to </a:t>
            </a: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zero </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because the auditor seldom examines 100 percent of the transactions in an account.</a:t>
            </a: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15000"/>
              </a:lnSpc>
              <a:spcBef>
                <a:spcPts val="0"/>
              </a:spcBef>
              <a:spcAft>
                <a:spcPts val="10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Detection risk exists because auditors only look at a sample, rely on professional judgment which is subject to human error.</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35557355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27BC9D-39CE-05C5-D8F4-87B6ACC0326C}"/>
              </a:ext>
            </a:extLst>
          </p:cNvPr>
          <p:cNvSpPr>
            <a:spLocks noGrp="1"/>
          </p:cNvSpPr>
          <p:nvPr>
            <p:ph type="title"/>
          </p:nvPr>
        </p:nvSpPr>
        <p:spPr>
          <a:xfrm>
            <a:off x="1451579" y="1180214"/>
            <a:ext cx="9603275" cy="673540"/>
          </a:xfrm>
        </p:spPr>
        <p:txBody>
          <a:bodyPr>
            <a:normAutofit fontScale="90000"/>
          </a:bodyPr>
          <a:lstStyle/>
          <a:p>
            <a:pPr marL="0" marR="0">
              <a:lnSpc>
                <a:spcPct val="115000"/>
              </a:lnSpc>
              <a:spcBef>
                <a:spcPts val="0"/>
              </a:spcBef>
              <a:spcAft>
                <a:spcPts val="1000"/>
              </a:spcAft>
            </a:pPr>
            <a:r>
              <a:rPr lang="en-US" sz="3200" b="1" dirty="0">
                <a:effectLst/>
                <a:latin typeface="Times New Roman" panose="02020603050405020304" pitchFamily="18" charset="0"/>
                <a:ea typeface="Calibri" panose="020F0502020204030204" pitchFamily="34" charset="0"/>
                <a:cs typeface="Times New Roman" panose="02020603050405020304" pitchFamily="18" charset="0"/>
              </a:rPr>
              <a:t>Part 4: The Audit Risk Model</a:t>
            </a:r>
            <a:br>
              <a:rPr lang="en-US" sz="28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E60D3A00-27C0-B9AA-85E1-6EB5B95DEBF2}"/>
              </a:ext>
            </a:extLst>
          </p:cNvPr>
          <p:cNvSpPr>
            <a:spLocks noGrp="1"/>
          </p:cNvSpPr>
          <p:nvPr>
            <p:ph idx="1"/>
          </p:nvPr>
        </p:nvSpPr>
        <p:spPr>
          <a:xfrm>
            <a:off x="1451579" y="2015732"/>
            <a:ext cx="9603275" cy="4129887"/>
          </a:xfrm>
        </p:spPr>
        <p:txBody>
          <a:bodyPr/>
          <a:lstStyle/>
          <a:p>
            <a:pPr marL="0" marR="0" indent="0">
              <a:lnSpc>
                <a:spcPct val="115000"/>
              </a:lnSpc>
              <a:spcBef>
                <a:spcPts val="0"/>
              </a:spcBef>
              <a:spcAft>
                <a:spcPts val="1000"/>
              </a:spcAft>
              <a:buNone/>
            </a:pPr>
            <a:r>
              <a:rPr lang="en-US" sz="1800" b="1" u="sng" dirty="0">
                <a:effectLst/>
                <a:latin typeface="Times New Roman" panose="02020603050405020304" pitchFamily="18" charset="0"/>
                <a:ea typeface="Calibri" panose="020F0502020204030204" pitchFamily="34" charset="0"/>
                <a:cs typeface="Times New Roman" panose="02020603050405020304" pitchFamily="18" charset="0"/>
              </a:rPr>
              <a:t>How is DR related to IR and CR?</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dirty="0">
                <a:effectLst/>
                <a:latin typeface="Times New Roman" panose="02020603050405020304" pitchFamily="18" charset="0"/>
                <a:ea typeface="Calibri" panose="020F0502020204030204" pitchFamily="34" charset="0"/>
                <a:cs typeface="Times New Roman" panose="02020603050405020304" pitchFamily="18" charset="0"/>
              </a:rPr>
              <a:t>Detection risk is </a:t>
            </a:r>
            <a:r>
              <a:rPr lang="en-US"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inversely</a:t>
            </a:r>
            <a:r>
              <a:rPr lang="en-US" b="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dirty="0">
                <a:effectLst/>
                <a:latin typeface="Times New Roman" panose="02020603050405020304" pitchFamily="18" charset="0"/>
                <a:ea typeface="Calibri" panose="020F0502020204030204" pitchFamily="34" charset="0"/>
                <a:cs typeface="Times New Roman" panose="02020603050405020304" pitchFamily="18" charset="0"/>
              </a:rPr>
              <a:t>related to control risk and inherent risk (i.e. inversely related to RMM).</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dirty="0">
                <a:effectLst/>
                <a:latin typeface="Times New Roman" panose="02020603050405020304" pitchFamily="18" charset="0"/>
                <a:ea typeface="Calibri" panose="020F0502020204030204" pitchFamily="34" charset="0"/>
                <a:cs typeface="Times New Roman" panose="02020603050405020304" pitchFamily="18" charset="0"/>
              </a:rPr>
              <a:t>For example, if an auditor judges a client’s IR and CR to be high, the auditor would accept a lower level of DR in order to achieve the planned level of audit risk. On the other hand, if IR and CR are low, the auditor can accept a higher level of DR.</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457200">
              <a:lnSpc>
                <a:spcPct val="115000"/>
              </a:lnSpc>
              <a:spcBef>
                <a:spcPts val="0"/>
              </a:spcBef>
              <a:spcAft>
                <a:spcPts val="1000"/>
              </a:spcAft>
            </a:pPr>
            <a:r>
              <a:rPr lang="en-US" dirty="0">
                <a:effectLst/>
                <a:latin typeface="Times New Roman" panose="02020603050405020304" pitchFamily="18" charset="0"/>
                <a:ea typeface="Calibri" panose="020F0502020204030204" pitchFamily="34" charset="0"/>
                <a:cs typeface="Times New Roman" panose="02020603050405020304" pitchFamily="18" charset="0"/>
              </a:rPr>
              <a:t>AR= </a:t>
            </a:r>
            <a:r>
              <a:rPr lang="en-US" b="1" dirty="0">
                <a:effectLst/>
                <a:latin typeface="Times New Roman" panose="02020603050405020304" pitchFamily="18" charset="0"/>
                <a:ea typeface="Calibri" panose="020F0502020204030204" pitchFamily="34" charset="0"/>
                <a:cs typeface="Times New Roman" panose="02020603050405020304" pitchFamily="18" charset="0"/>
              </a:rPr>
              <a:t>IR *CR*DR</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457200">
              <a:lnSpc>
                <a:spcPct val="115000"/>
              </a:lnSpc>
              <a:spcBef>
                <a:spcPts val="0"/>
              </a:spcBef>
              <a:spcAft>
                <a:spcPts val="1000"/>
              </a:spcAft>
            </a:pPr>
            <a:r>
              <a:rPr lang="en-US" dirty="0">
                <a:effectLst/>
                <a:latin typeface="Times New Roman" panose="02020603050405020304" pitchFamily="18" charset="0"/>
                <a:ea typeface="Calibri" panose="020F0502020204030204" pitchFamily="34" charset="0"/>
                <a:cs typeface="Times New Roman" panose="02020603050405020304" pitchFamily="18" charset="0"/>
              </a:rPr>
              <a:t>AR =</a:t>
            </a:r>
            <a:r>
              <a:rPr lang="en-US" b="1" dirty="0">
                <a:effectLst/>
                <a:latin typeface="Times New Roman" panose="02020603050405020304" pitchFamily="18" charset="0"/>
                <a:ea typeface="Calibri" panose="020F0502020204030204" pitchFamily="34" charset="0"/>
                <a:cs typeface="Times New Roman" panose="02020603050405020304" pitchFamily="18" charset="0"/>
              </a:rPr>
              <a:t> RMM *DR</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27816542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27BC9D-39CE-05C5-D8F4-87B6ACC0326C}"/>
              </a:ext>
            </a:extLst>
          </p:cNvPr>
          <p:cNvSpPr>
            <a:spLocks noGrp="1"/>
          </p:cNvSpPr>
          <p:nvPr>
            <p:ph type="title"/>
          </p:nvPr>
        </p:nvSpPr>
        <p:spPr>
          <a:xfrm>
            <a:off x="1451579" y="1180214"/>
            <a:ext cx="9603275" cy="673540"/>
          </a:xfrm>
        </p:spPr>
        <p:txBody>
          <a:bodyPr>
            <a:normAutofit fontScale="90000"/>
          </a:bodyPr>
          <a:lstStyle/>
          <a:p>
            <a:pPr marL="0" marR="0">
              <a:lnSpc>
                <a:spcPct val="115000"/>
              </a:lnSpc>
              <a:spcBef>
                <a:spcPts val="0"/>
              </a:spcBef>
              <a:spcAft>
                <a:spcPts val="1000"/>
              </a:spcAft>
            </a:pPr>
            <a:r>
              <a:rPr lang="en-US" sz="3200" b="1" dirty="0">
                <a:effectLst/>
                <a:latin typeface="Times New Roman" panose="02020603050405020304" pitchFamily="18" charset="0"/>
                <a:ea typeface="Calibri" panose="020F0502020204030204" pitchFamily="34" charset="0"/>
                <a:cs typeface="Times New Roman" panose="02020603050405020304" pitchFamily="18" charset="0"/>
              </a:rPr>
              <a:t>Part 4: The Audit Risk Model</a:t>
            </a:r>
            <a:br>
              <a:rPr lang="en-US" sz="28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E60D3A00-27C0-B9AA-85E1-6EB5B95DEBF2}"/>
              </a:ext>
            </a:extLst>
          </p:cNvPr>
          <p:cNvSpPr>
            <a:spLocks noGrp="1"/>
          </p:cNvSpPr>
          <p:nvPr>
            <p:ph idx="1"/>
          </p:nvPr>
        </p:nvSpPr>
        <p:spPr>
          <a:xfrm>
            <a:off x="1451579" y="2015732"/>
            <a:ext cx="9603275" cy="4129887"/>
          </a:xfrm>
        </p:spPr>
        <p:txBody>
          <a:bodyPr/>
          <a:lstStyle/>
          <a:p>
            <a:pPr marL="0" marR="0" indent="0">
              <a:lnSpc>
                <a:spcPct val="115000"/>
              </a:lnSpc>
              <a:spcBef>
                <a:spcPts val="0"/>
              </a:spcBef>
              <a:spcAft>
                <a:spcPts val="0"/>
              </a:spcAft>
              <a:buNone/>
            </a:pPr>
            <a:r>
              <a:rPr lang="en-US" sz="2400" b="1" u="sng" dirty="0">
                <a:effectLst/>
                <a:latin typeface="Times New Roman" panose="02020603050405020304" pitchFamily="18" charset="0"/>
                <a:ea typeface="Calibri" panose="020F0502020204030204" pitchFamily="34" charset="0"/>
                <a:cs typeface="Times New Roman" panose="02020603050405020304" pitchFamily="18" charset="0"/>
              </a:rPr>
              <a:t>Key Considerations of the Audit Risk Model:</a:t>
            </a:r>
            <a:endParaRPr lang="en-US" sz="2400" b="1"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use of the audit risk model involves considerable</a:t>
            </a: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 judgment b</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y the auditor.</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model helps the auditor determine </a:t>
            </a: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the scope of audit procedures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Auditing Standards </a:t>
            </a: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DO NOT </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provide specific guidance on what is an acceptable level of audit risk.</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At the end of the audit, the actual or achieved audit risk is not known with certainty by the auditor.</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If the auditor assesses the achieved audit risk as being less than or equal to the planned level of AR, </a:t>
            </a: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an unqualified report can be issued.</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If the achieved level of AR is greater than the planned level of AR, the auditor should </a:t>
            </a: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either conduct additional audit work or qualify the audit report.</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37844813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D5B5F-8960-17C2-8B84-E11888E1D411}"/>
              </a:ext>
            </a:extLst>
          </p:cNvPr>
          <p:cNvSpPr>
            <a:spLocks noGrp="1"/>
          </p:cNvSpPr>
          <p:nvPr>
            <p:ph type="title"/>
          </p:nvPr>
        </p:nvSpPr>
        <p:spPr>
          <a:xfrm>
            <a:off x="1451579" y="1391655"/>
            <a:ext cx="9603275" cy="462099"/>
          </a:xfrm>
        </p:spPr>
        <p:txBody>
          <a:bodyPr>
            <a:normAutofit fontScale="90000"/>
          </a:bodyPr>
          <a:lstStyle/>
          <a:p>
            <a:r>
              <a:rPr lang="en-US" sz="3200" dirty="0">
                <a:effectLst/>
                <a:latin typeface="Times New Roman" panose="02020603050405020304" pitchFamily="18" charset="0"/>
                <a:ea typeface="Calibri" panose="020F0502020204030204" pitchFamily="34" charset="0"/>
              </a:rPr>
              <a:t>Setting Audit Risk Model Levels</a:t>
            </a:r>
            <a:endParaRPr lang="en-US" dirty="0"/>
          </a:p>
        </p:txBody>
      </p:sp>
      <p:pic>
        <p:nvPicPr>
          <p:cNvPr id="4" name="Content Placeholder 3">
            <a:extLst>
              <a:ext uri="{FF2B5EF4-FFF2-40B4-BE49-F238E27FC236}">
                <a16:creationId xmlns:a16="http://schemas.microsoft.com/office/drawing/2014/main" id="{3F959856-1ABF-7BFF-2369-F73DCD29FD3A}"/>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51579" y="2200940"/>
            <a:ext cx="9603275" cy="3785190"/>
          </a:xfrm>
          <a:prstGeom prst="rect">
            <a:avLst/>
          </a:prstGeom>
          <a:noFill/>
          <a:ln>
            <a:noFill/>
          </a:ln>
        </p:spPr>
      </p:pic>
    </p:spTree>
    <p:extLst>
      <p:ext uri="{BB962C8B-B14F-4D97-AF65-F5344CB8AC3E}">
        <p14:creationId xmlns:p14="http://schemas.microsoft.com/office/powerpoint/2010/main" val="7103876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D5B5F-8960-17C2-8B84-E11888E1D411}"/>
              </a:ext>
            </a:extLst>
          </p:cNvPr>
          <p:cNvSpPr>
            <a:spLocks noGrp="1"/>
          </p:cNvSpPr>
          <p:nvPr>
            <p:ph type="title"/>
          </p:nvPr>
        </p:nvSpPr>
        <p:spPr>
          <a:xfrm>
            <a:off x="1451579" y="1391655"/>
            <a:ext cx="9603275" cy="462099"/>
          </a:xfrm>
        </p:spPr>
        <p:txBody>
          <a:bodyPr>
            <a:normAutofit fontScale="90000"/>
          </a:bodyPr>
          <a:lstStyle/>
          <a:p>
            <a:r>
              <a:rPr lang="en-US" sz="3200" dirty="0">
                <a:effectLst/>
                <a:latin typeface="Times New Roman" panose="02020603050405020304" pitchFamily="18" charset="0"/>
                <a:ea typeface="Calibri" panose="020F0502020204030204" pitchFamily="34" charset="0"/>
              </a:rPr>
              <a:t>Setting Audit Risk Model Levels</a:t>
            </a:r>
            <a:endParaRPr lang="en-US" dirty="0"/>
          </a:p>
        </p:txBody>
      </p:sp>
      <p:sp>
        <p:nvSpPr>
          <p:cNvPr id="5" name="Content Placeholder 4">
            <a:extLst>
              <a:ext uri="{FF2B5EF4-FFF2-40B4-BE49-F238E27FC236}">
                <a16:creationId xmlns:a16="http://schemas.microsoft.com/office/drawing/2014/main" id="{F9EA0D7C-876A-7BF8-51B0-EBF19D8C8203}"/>
              </a:ext>
            </a:extLst>
          </p:cNvPr>
          <p:cNvSpPr>
            <a:spLocks noGrp="1"/>
          </p:cNvSpPr>
          <p:nvPr>
            <p:ph idx="1"/>
          </p:nvPr>
        </p:nvSpPr>
        <p:spPr>
          <a:xfrm>
            <a:off x="1451579" y="2015732"/>
            <a:ext cx="9603275" cy="4066091"/>
          </a:xfrm>
        </p:spPr>
        <p:txBody>
          <a:bodyPr/>
          <a:lstStyle/>
          <a:p>
            <a:pPr marL="0" marR="0" indent="0">
              <a:lnSpc>
                <a:spcPct val="115000"/>
              </a:lnSpc>
              <a:spcBef>
                <a:spcPts val="0"/>
              </a:spcBef>
              <a:spcAft>
                <a:spcPts val="1000"/>
              </a:spcAft>
              <a:buNone/>
            </a:pPr>
            <a:r>
              <a:rPr lang="en-US" sz="1800" b="1" u="sng" dirty="0">
                <a:effectLst/>
                <a:latin typeface="Times New Roman" panose="02020603050405020304" pitchFamily="18" charset="0"/>
                <a:ea typeface="Calibri" panose="020F0502020204030204" pitchFamily="34" charset="0"/>
                <a:cs typeface="Times New Roman" panose="02020603050405020304" pitchFamily="18" charset="0"/>
              </a:rPr>
              <a:t>Goal of the Audit Risk Model is to Reduce Engagement Risk:</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Engagement Risk (ER)</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a:t>
            </a:r>
            <a:r>
              <a:rPr lang="en-US" sz="2400" kern="1200" dirty="0">
                <a:solidFill>
                  <a:srgbClr val="FF0000"/>
                </a:solidFill>
                <a:effectLst/>
                <a:latin typeface="Times New Roman" panose="02020603050405020304" pitchFamily="18" charset="0"/>
                <a:ea typeface="MS PGothic" panose="020B0600070205080204" pitchFamily="34" charset="-128"/>
                <a:cs typeface="Times New Roman" panose="02020603050405020304" pitchFamily="18" charset="0"/>
              </a:rPr>
              <a:t> </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An auditor’s exposure to financial loss and damage to professional reputation</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Example - Auditor may be sued even though followed the audit standards. Even if wins the suit, image is damaged.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Engagement risk cannot be directly controlled by the auditor although some control can be exercised through the careful acceptance and continuance of clients.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28568597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584304-C78D-0439-E388-9C652BB65794}"/>
              </a:ext>
            </a:extLst>
          </p:cNvPr>
          <p:cNvSpPr>
            <a:spLocks noGrp="1"/>
          </p:cNvSpPr>
          <p:nvPr>
            <p:ph type="title"/>
          </p:nvPr>
        </p:nvSpPr>
        <p:spPr>
          <a:xfrm>
            <a:off x="1451579" y="1233377"/>
            <a:ext cx="9603275" cy="620377"/>
          </a:xfrm>
        </p:spPr>
        <p:txBody>
          <a:bodyPr/>
          <a:lstStyle/>
          <a:p>
            <a:r>
              <a:rPr lang="en-US" sz="3200" b="1" dirty="0">
                <a:effectLst/>
                <a:latin typeface="Times New Roman" panose="02020603050405020304" pitchFamily="18" charset="0"/>
                <a:ea typeface="Calibri" panose="020F0502020204030204" pitchFamily="34" charset="0"/>
              </a:rPr>
              <a:t>Part 5: Evaluation of Audit Results</a:t>
            </a:r>
            <a:endParaRPr lang="en-US" dirty="0"/>
          </a:p>
        </p:txBody>
      </p:sp>
      <p:pic>
        <p:nvPicPr>
          <p:cNvPr id="4" name="Content Placeholder 3">
            <a:extLst>
              <a:ext uri="{FF2B5EF4-FFF2-40B4-BE49-F238E27FC236}">
                <a16:creationId xmlns:a16="http://schemas.microsoft.com/office/drawing/2014/main" id="{251A10C9-E7A5-7DDC-4FDC-FA7E133BDB0D}"/>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76147" y="2052083"/>
            <a:ext cx="9354031" cy="2254103"/>
          </a:xfrm>
          <a:prstGeom prst="rect">
            <a:avLst/>
          </a:prstGeom>
          <a:noFill/>
          <a:ln>
            <a:noFill/>
          </a:ln>
        </p:spPr>
      </p:pic>
    </p:spTree>
    <p:extLst>
      <p:ext uri="{BB962C8B-B14F-4D97-AF65-F5344CB8AC3E}">
        <p14:creationId xmlns:p14="http://schemas.microsoft.com/office/powerpoint/2010/main" val="3708988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584304-C78D-0439-E388-9C652BB65794}"/>
              </a:ext>
            </a:extLst>
          </p:cNvPr>
          <p:cNvSpPr>
            <a:spLocks noGrp="1"/>
          </p:cNvSpPr>
          <p:nvPr>
            <p:ph type="title"/>
          </p:nvPr>
        </p:nvSpPr>
        <p:spPr>
          <a:xfrm>
            <a:off x="1451579" y="1233377"/>
            <a:ext cx="9603275" cy="620377"/>
          </a:xfrm>
        </p:spPr>
        <p:txBody>
          <a:bodyPr/>
          <a:lstStyle/>
          <a:p>
            <a:r>
              <a:rPr lang="en-US" sz="3200" b="1" dirty="0">
                <a:effectLst/>
                <a:latin typeface="Times New Roman" panose="02020603050405020304" pitchFamily="18" charset="0"/>
                <a:ea typeface="Calibri" panose="020F0502020204030204" pitchFamily="34" charset="0"/>
              </a:rPr>
              <a:t>Part 5: Evaluation of Audit Results</a:t>
            </a:r>
            <a:endParaRPr lang="en-US" dirty="0"/>
          </a:p>
        </p:txBody>
      </p:sp>
      <p:pic>
        <p:nvPicPr>
          <p:cNvPr id="6" name="Content Placeholder 5">
            <a:extLst>
              <a:ext uri="{FF2B5EF4-FFF2-40B4-BE49-F238E27FC236}">
                <a16:creationId xmlns:a16="http://schemas.microsoft.com/office/drawing/2014/main" id="{1386DE4E-F795-A6A4-320A-676F162E7183}"/>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63446" y="1977656"/>
            <a:ext cx="9491408" cy="3870251"/>
          </a:xfrm>
          <a:prstGeom prst="rect">
            <a:avLst/>
          </a:prstGeom>
          <a:noFill/>
          <a:ln>
            <a:noFill/>
          </a:ln>
        </p:spPr>
      </p:pic>
    </p:spTree>
    <p:extLst>
      <p:ext uri="{BB962C8B-B14F-4D97-AF65-F5344CB8AC3E}">
        <p14:creationId xmlns:p14="http://schemas.microsoft.com/office/powerpoint/2010/main" val="21772885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828C5F0-C585-4AA9-801C-B5B490D14813}"/>
              </a:ext>
            </a:extLst>
          </p:cNvPr>
          <p:cNvSpPr txBox="1">
            <a:spLocks/>
          </p:cNvSpPr>
          <p:nvPr/>
        </p:nvSpPr>
        <p:spPr>
          <a:xfrm>
            <a:off x="1441174" y="1151281"/>
            <a:ext cx="9613680" cy="672105"/>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a:lstStyle>
          <a:p>
            <a:r>
              <a:rPr lang="en-IN" altLang="en-US" dirty="0"/>
              <a:t>Learning Objectives</a:t>
            </a:r>
            <a:endParaRPr lang="en-US" sz="2400" dirty="0"/>
          </a:p>
        </p:txBody>
      </p:sp>
      <p:sp>
        <p:nvSpPr>
          <p:cNvPr id="7" name="Content Placeholder 2">
            <a:extLst>
              <a:ext uri="{FF2B5EF4-FFF2-40B4-BE49-F238E27FC236}">
                <a16:creationId xmlns:a16="http://schemas.microsoft.com/office/drawing/2014/main" id="{888BA220-1B02-462C-B29F-235A0D0B851C}"/>
              </a:ext>
            </a:extLst>
          </p:cNvPr>
          <p:cNvSpPr>
            <a:spLocks noGrp="1"/>
          </p:cNvSpPr>
          <p:nvPr>
            <p:ph idx="1"/>
          </p:nvPr>
        </p:nvSpPr>
        <p:spPr>
          <a:xfrm>
            <a:off x="1441450" y="1823386"/>
            <a:ext cx="10152063" cy="4299118"/>
          </a:xfrm>
        </p:spPr>
        <p:txBody>
          <a:bodyPr>
            <a:normAutofit/>
          </a:bodyPr>
          <a:lstStyle/>
          <a:p>
            <a:pPr algn="l"/>
            <a:r>
              <a:rPr lang="en-US" sz="2400" b="1" dirty="0">
                <a:effectLst/>
                <a:latin typeface="Times New Roman" panose="02020603050405020304" pitchFamily="18" charset="0"/>
                <a:ea typeface="Times New Roman" panose="02020603050405020304" pitchFamily="18" charset="0"/>
              </a:rPr>
              <a:t>4-8: </a:t>
            </a:r>
            <a:r>
              <a:rPr lang="en-US" sz="2400" dirty="0">
                <a:effectLst/>
                <a:latin typeface="Times New Roman" panose="02020603050405020304" pitchFamily="18" charset="0"/>
                <a:ea typeface="Times New Roman" panose="02020603050405020304" pitchFamily="18" charset="0"/>
              </a:rPr>
              <a:t>Learn how to evaluate the results of the audit tests</a:t>
            </a:r>
            <a:r>
              <a:rPr lang="en-US" sz="2400" dirty="0">
                <a:solidFill>
                  <a:srgbClr val="333333"/>
                </a:solidFill>
                <a:latin typeface="Roboto" panose="02000000000000000000" pitchFamily="2" charset="0"/>
              </a:rPr>
              <a:t>.</a:t>
            </a:r>
          </a:p>
          <a:p>
            <a:pPr algn="l"/>
            <a:r>
              <a:rPr lang="en-US" sz="2400" b="1" dirty="0">
                <a:effectLst/>
                <a:latin typeface="Times New Roman" panose="02020603050405020304" pitchFamily="18" charset="0"/>
                <a:ea typeface="Times New Roman" panose="02020603050405020304" pitchFamily="18" charset="0"/>
              </a:rPr>
              <a:t>4-9: </a:t>
            </a:r>
            <a:r>
              <a:rPr lang="en-US" sz="2400" dirty="0">
                <a:effectLst/>
                <a:latin typeface="Times New Roman" panose="02020603050405020304" pitchFamily="18" charset="0"/>
                <a:ea typeface="Times New Roman" panose="02020603050405020304" pitchFamily="18" charset="0"/>
              </a:rPr>
              <a:t>Understand the documentation requirements for risk assessments and responses</a:t>
            </a:r>
            <a:r>
              <a:rPr lang="en-US" sz="2400" dirty="0">
                <a:solidFill>
                  <a:srgbClr val="333333"/>
                </a:solidFill>
                <a:latin typeface="Roboto" panose="02000000000000000000" pitchFamily="2" charset="0"/>
              </a:rPr>
              <a:t>.</a:t>
            </a:r>
          </a:p>
          <a:p>
            <a:pPr algn="l"/>
            <a:r>
              <a:rPr lang="en-US" sz="2400" b="1" dirty="0">
                <a:effectLst/>
                <a:latin typeface="Times New Roman" panose="02020603050405020304" pitchFamily="18" charset="0"/>
                <a:ea typeface="Times New Roman" panose="02020603050405020304" pitchFamily="18" charset="0"/>
              </a:rPr>
              <a:t>4-10:</a:t>
            </a:r>
            <a:r>
              <a:rPr lang="en-US" sz="2400" dirty="0">
                <a:effectLst/>
                <a:latin typeface="Times New Roman" panose="02020603050405020304" pitchFamily="18" charset="0"/>
                <a:ea typeface="Times New Roman" panose="02020603050405020304" pitchFamily="18" charset="0"/>
              </a:rPr>
              <a:t> Learn the auditor’s communication requirements about fraud to management, the audit committee, and others.</a:t>
            </a:r>
            <a:endParaRPr lang="en-US" sz="2400" b="1" i="0" dirty="0">
              <a:solidFill>
                <a:srgbClr val="7D9FD3"/>
              </a:solidFill>
              <a:effectLst/>
              <a:latin typeface="Roboto" panose="02000000000000000000" pitchFamily="2" charset="0"/>
            </a:endParaRPr>
          </a:p>
        </p:txBody>
      </p:sp>
    </p:spTree>
    <p:extLst>
      <p:ext uri="{BB962C8B-B14F-4D97-AF65-F5344CB8AC3E}">
        <p14:creationId xmlns:p14="http://schemas.microsoft.com/office/powerpoint/2010/main" val="24976798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235FB-2F1A-B205-DFDE-C7616A948E7D}"/>
              </a:ext>
            </a:extLst>
          </p:cNvPr>
          <p:cNvSpPr>
            <a:spLocks noGrp="1"/>
          </p:cNvSpPr>
          <p:nvPr>
            <p:ph type="title"/>
          </p:nvPr>
        </p:nvSpPr>
        <p:spPr>
          <a:xfrm>
            <a:off x="1451579" y="1237785"/>
            <a:ext cx="9603275" cy="615969"/>
          </a:xfrm>
        </p:spPr>
        <p:txBody>
          <a:bodyPr>
            <a:normAutofit fontScale="90000"/>
          </a:bodyPr>
          <a:lstStyle/>
          <a:p>
            <a:pPr marL="0" marR="0">
              <a:lnSpc>
                <a:spcPct val="115000"/>
              </a:lnSpc>
              <a:spcBef>
                <a:spcPts val="0"/>
              </a:spcBef>
              <a:spcAft>
                <a:spcPts val="1000"/>
              </a:spcAft>
            </a:pPr>
            <a:r>
              <a:rPr lang="en-US" sz="3200" b="1" dirty="0">
                <a:effectLst/>
                <a:latin typeface="Times New Roman" panose="02020603050405020304" pitchFamily="18" charset="0"/>
                <a:ea typeface="Calibri" panose="020F0502020204030204" pitchFamily="34" charset="0"/>
                <a:cs typeface="Times New Roman" panose="02020603050405020304" pitchFamily="18" charset="0"/>
              </a:rPr>
              <a:t>Part 1: Overview </a:t>
            </a:r>
            <a:br>
              <a:rPr lang="en-US" sz="28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B859F2E2-A91A-1F89-70F4-A7C688646DE9}"/>
              </a:ext>
            </a:extLst>
          </p:cNvPr>
          <p:cNvSpPr>
            <a:spLocks noGrp="1"/>
          </p:cNvSpPr>
          <p:nvPr>
            <p:ph idx="1"/>
          </p:nvPr>
        </p:nvSpPr>
        <p:spPr>
          <a:xfrm>
            <a:off x="628651" y="2015732"/>
            <a:ext cx="10984230" cy="4028229"/>
          </a:xfrm>
        </p:spPr>
        <p:txBody>
          <a:bodyPr>
            <a:normAutofit/>
          </a:bodyPr>
          <a:lstStyle/>
          <a:p>
            <a:pPr marL="0" marR="0" indent="0">
              <a:lnSpc>
                <a:spcPct val="115000"/>
              </a:lnSpc>
              <a:spcBef>
                <a:spcPts val="0"/>
              </a:spcBef>
              <a:spcAft>
                <a:spcPts val="1000"/>
              </a:spcAft>
              <a:buNone/>
            </a:pPr>
            <a:r>
              <a:rPr lang="en-US" sz="2400" dirty="0">
                <a:latin typeface="Times New Roman" panose="02020603050405020304" pitchFamily="18" charset="0"/>
                <a:cs typeface="Times New Roman" panose="02020603050405020304" pitchFamily="18" charset="0"/>
              </a:rPr>
              <a:t>Three Fundamental concepts in conducting a financial statement audit: </a:t>
            </a:r>
            <a:r>
              <a:rPr lang="en-US" sz="2400" b="1" dirty="0">
                <a:solidFill>
                  <a:srgbClr val="FF0000"/>
                </a:solidFill>
                <a:latin typeface="Times New Roman" panose="02020603050405020304" pitchFamily="18" charset="0"/>
                <a:cs typeface="Times New Roman" panose="02020603050405020304" pitchFamily="18" charset="0"/>
              </a:rPr>
              <a:t>Materiality</a:t>
            </a:r>
            <a:r>
              <a:rPr lang="en-US" sz="2400" dirty="0">
                <a:latin typeface="Times New Roman" panose="02020603050405020304" pitchFamily="18" charset="0"/>
                <a:cs typeface="Times New Roman" panose="02020603050405020304" pitchFamily="18" charset="0"/>
              </a:rPr>
              <a:t>, </a:t>
            </a:r>
            <a:r>
              <a:rPr lang="en-US" sz="2400" b="1" dirty="0">
                <a:solidFill>
                  <a:srgbClr val="FF0000"/>
                </a:solidFill>
                <a:latin typeface="Times New Roman" panose="02020603050405020304" pitchFamily="18" charset="0"/>
                <a:cs typeface="Times New Roman" panose="02020603050405020304" pitchFamily="18" charset="0"/>
              </a:rPr>
              <a:t>Audit Risk</a:t>
            </a:r>
            <a:r>
              <a:rPr lang="en-US" sz="2400" dirty="0">
                <a:latin typeface="Times New Roman" panose="02020603050405020304" pitchFamily="18" charset="0"/>
                <a:cs typeface="Times New Roman" panose="02020603050405020304" pitchFamily="18" charset="0"/>
              </a:rPr>
              <a:t>, and </a:t>
            </a:r>
            <a:r>
              <a:rPr lang="en-US" sz="2400" b="1" dirty="0">
                <a:solidFill>
                  <a:srgbClr val="FF0000"/>
                </a:solidFill>
                <a:latin typeface="Times New Roman" panose="02020603050405020304" pitchFamily="18" charset="0"/>
                <a:cs typeface="Times New Roman" panose="02020603050405020304" pitchFamily="18" charset="0"/>
              </a:rPr>
              <a:t>Evidence</a:t>
            </a:r>
          </a:p>
          <a:p>
            <a:pPr marL="0" marR="0">
              <a:lnSpc>
                <a:spcPct val="115000"/>
              </a:lnSpc>
              <a:spcBef>
                <a:spcPts val="0"/>
              </a:spcBef>
              <a:spcAft>
                <a:spcPts val="1000"/>
              </a:spcAft>
            </a:pPr>
            <a:r>
              <a:rPr lang="en-US" sz="2400" b="1" i="1" dirty="0">
                <a:effectLst/>
                <a:latin typeface="Times New Roman" panose="02020603050405020304" pitchFamily="18" charset="0"/>
                <a:ea typeface="Calibri" panose="020F0502020204030204" pitchFamily="34" charset="0"/>
                <a:cs typeface="Times New Roman" panose="02020603050405020304" pitchFamily="18" charset="0"/>
              </a:rPr>
              <a:t>Materiality and Audit risk</a:t>
            </a:r>
            <a:r>
              <a:rPr lang="en-US" sz="2400" i="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significantly impact the auditor’s evidence decisions.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The auditor considers both concepts in planning the</a:t>
            </a:r>
            <a:r>
              <a:rPr lang="en-US" sz="2400" i="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400" u="sng" dirty="0">
                <a:effectLst/>
                <a:latin typeface="Times New Roman" panose="02020603050405020304" pitchFamily="18" charset="0"/>
                <a:ea typeface="Calibri" panose="020F0502020204030204" pitchFamily="34" charset="0"/>
                <a:cs typeface="Times New Roman" panose="02020603050405020304" pitchFamily="18" charset="0"/>
              </a:rPr>
              <a:t>Nature, Extent, and Timing (NET) of audit procedures.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2400" b="1" u="sng" dirty="0">
                <a:effectLst/>
                <a:latin typeface="Times New Roman" panose="02020603050405020304" pitchFamily="18" charset="0"/>
                <a:ea typeface="Calibri" panose="020F0502020204030204" pitchFamily="34" charset="0"/>
                <a:cs typeface="Times New Roman" panose="02020603050405020304" pitchFamily="18" charset="0"/>
              </a:rPr>
              <a:t>Audit Risk</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is the risk that the auditor expresses an inappropriate audit opinion when the financial statements are materially misstated – </a:t>
            </a:r>
            <a:r>
              <a:rPr lang="en-US" sz="24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Auditor gives the wrong opinion</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14562568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63C28-CC71-A49C-33FF-936B9BB3CB22}"/>
              </a:ext>
            </a:extLst>
          </p:cNvPr>
          <p:cNvSpPr>
            <a:spLocks noGrp="1"/>
          </p:cNvSpPr>
          <p:nvPr>
            <p:ph type="title"/>
          </p:nvPr>
        </p:nvSpPr>
        <p:spPr/>
        <p:txBody>
          <a:bodyPr/>
          <a:lstStyle/>
          <a:p>
            <a:r>
              <a:rPr lang="en-US" dirty="0"/>
              <a:t>The relationship of the entity’s business risk to the Audit Risk model</a:t>
            </a:r>
          </a:p>
        </p:txBody>
      </p:sp>
      <p:pic>
        <p:nvPicPr>
          <p:cNvPr id="4" name="Content Placeholder 3">
            <a:extLst>
              <a:ext uri="{FF2B5EF4-FFF2-40B4-BE49-F238E27FC236}">
                <a16:creationId xmlns:a16="http://schemas.microsoft.com/office/drawing/2014/main" id="{9BB0FB1B-CBAD-D5F7-441A-8E830414F496}"/>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51578" y="2016125"/>
            <a:ext cx="9603275" cy="4037013"/>
          </a:xfrm>
          <a:prstGeom prst="rect">
            <a:avLst/>
          </a:prstGeom>
          <a:noFill/>
          <a:ln>
            <a:noFill/>
          </a:ln>
        </p:spPr>
      </p:pic>
    </p:spTree>
    <p:extLst>
      <p:ext uri="{BB962C8B-B14F-4D97-AF65-F5344CB8AC3E}">
        <p14:creationId xmlns:p14="http://schemas.microsoft.com/office/powerpoint/2010/main" val="29422835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5CB35C-9BE5-5E61-15B8-C4202DB0075D}"/>
              </a:ext>
            </a:extLst>
          </p:cNvPr>
          <p:cNvSpPr>
            <a:spLocks noGrp="1"/>
          </p:cNvSpPr>
          <p:nvPr>
            <p:ph type="title"/>
          </p:nvPr>
        </p:nvSpPr>
        <p:spPr>
          <a:xfrm>
            <a:off x="1451579" y="1245870"/>
            <a:ext cx="9603275" cy="607884"/>
          </a:xfrm>
        </p:spPr>
        <p:txBody>
          <a:bodyPr>
            <a:normAutofit fontScale="90000"/>
          </a:bodyPr>
          <a:lstStyle/>
          <a:p>
            <a:pPr marL="0" marR="0">
              <a:lnSpc>
                <a:spcPct val="115000"/>
              </a:lnSpc>
              <a:spcBef>
                <a:spcPts val="0"/>
              </a:spcBef>
              <a:spcAft>
                <a:spcPts val="1000"/>
              </a:spcAft>
            </a:pPr>
            <a:r>
              <a:rPr lang="en-US" sz="3200" b="1" dirty="0">
                <a:effectLst/>
                <a:latin typeface="Times New Roman" panose="02020603050405020304" pitchFamily="18" charset="0"/>
                <a:ea typeface="Calibri" panose="020F0502020204030204" pitchFamily="34" charset="0"/>
                <a:cs typeface="Times New Roman" panose="02020603050405020304" pitchFamily="18" charset="0"/>
              </a:rPr>
              <a:t>Part 2:  Assess the Entities Business Risk</a:t>
            </a:r>
            <a:br>
              <a:rPr lang="en-US" sz="28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CF70B373-336B-D640-68A3-39D22B0422DF}"/>
              </a:ext>
            </a:extLst>
          </p:cNvPr>
          <p:cNvSpPr>
            <a:spLocks noGrp="1"/>
          </p:cNvSpPr>
          <p:nvPr>
            <p:ph idx="1"/>
          </p:nvPr>
        </p:nvSpPr>
        <p:spPr>
          <a:xfrm>
            <a:off x="1451579" y="2015732"/>
            <a:ext cx="9603275" cy="4076458"/>
          </a:xfrm>
        </p:spPr>
        <p:txBody>
          <a:bodyPr/>
          <a:lstStyle/>
          <a:p>
            <a:pPr>
              <a:lnSpc>
                <a:spcPct val="115000"/>
              </a:lnSpc>
              <a:spcBef>
                <a:spcPts val="0"/>
              </a:spcBef>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To properly assess the risk of material misstatement, the auditor performs risk assessment procedures.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15000"/>
              </a:lnSpc>
              <a:spcBef>
                <a:spcPts val="0"/>
              </a:spcBef>
              <a:spcAft>
                <a:spcPts val="0"/>
              </a:spcAft>
              <a:buNone/>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Auditors need to assess</a:t>
            </a: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 business risk</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It is broader than RMM but can affect financial statements.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Business risk</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are risks that result from significant conditions, events, circumstances or actions that impair management’s ability to execute strategies.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17492220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5CB35C-9BE5-5E61-15B8-C4202DB0075D}"/>
              </a:ext>
            </a:extLst>
          </p:cNvPr>
          <p:cNvSpPr>
            <a:spLocks noGrp="1"/>
          </p:cNvSpPr>
          <p:nvPr>
            <p:ph type="title"/>
          </p:nvPr>
        </p:nvSpPr>
        <p:spPr>
          <a:xfrm>
            <a:off x="1451579" y="1245870"/>
            <a:ext cx="9603275" cy="607884"/>
          </a:xfrm>
        </p:spPr>
        <p:txBody>
          <a:bodyPr>
            <a:normAutofit fontScale="90000"/>
          </a:bodyPr>
          <a:lstStyle/>
          <a:p>
            <a:pPr marL="0" marR="0">
              <a:lnSpc>
                <a:spcPct val="115000"/>
              </a:lnSpc>
              <a:spcBef>
                <a:spcPts val="0"/>
              </a:spcBef>
              <a:spcAft>
                <a:spcPts val="1000"/>
              </a:spcAft>
            </a:pPr>
            <a:r>
              <a:rPr lang="en-US" sz="3200" b="1" dirty="0">
                <a:effectLst/>
                <a:latin typeface="Times New Roman" panose="02020603050405020304" pitchFamily="18" charset="0"/>
                <a:ea typeface="Calibri" panose="020F0502020204030204" pitchFamily="34" charset="0"/>
                <a:cs typeface="Times New Roman" panose="02020603050405020304" pitchFamily="18" charset="0"/>
              </a:rPr>
              <a:t>Part 2:  Assess the Entities Business Risk</a:t>
            </a:r>
            <a:br>
              <a:rPr lang="en-US" sz="28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CF70B373-336B-D640-68A3-39D22B0422DF}"/>
              </a:ext>
            </a:extLst>
          </p:cNvPr>
          <p:cNvSpPr>
            <a:spLocks noGrp="1"/>
          </p:cNvSpPr>
          <p:nvPr>
            <p:ph idx="1"/>
          </p:nvPr>
        </p:nvSpPr>
        <p:spPr>
          <a:xfrm>
            <a:off x="1451579" y="2015732"/>
            <a:ext cx="9603275" cy="4076458"/>
          </a:xfrm>
        </p:spPr>
        <p:txBody>
          <a:bodyPr>
            <a:normAutofit fontScale="92500" lnSpcReduction="10000"/>
          </a:bodyPr>
          <a:lstStyle/>
          <a:p>
            <a:pPr marL="0" marR="0" indent="0">
              <a:lnSpc>
                <a:spcPct val="115000"/>
              </a:lnSpc>
              <a:spcBef>
                <a:spcPts val="0"/>
              </a:spcBef>
              <a:spcAft>
                <a:spcPts val="0"/>
              </a:spcAft>
              <a:buNone/>
            </a:pPr>
            <a:r>
              <a:rPr lang="en-US" sz="2400" u="sng" dirty="0">
                <a:effectLst/>
                <a:latin typeface="Times New Roman" panose="02020603050405020304" pitchFamily="18" charset="0"/>
                <a:ea typeface="Calibri" panose="020F0502020204030204" pitchFamily="34" charset="0"/>
                <a:cs typeface="Times New Roman" panose="02020603050405020304" pitchFamily="18" charset="0"/>
              </a:rPr>
              <a:t>Auditor’s Risk Assessment Procedures: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800100" lvl="1" indent="-342900">
              <a:lnSpc>
                <a:spcPct val="115000"/>
              </a:lnSpc>
              <a:spcBef>
                <a:spcPts val="0"/>
              </a:spcBef>
              <a:buFont typeface="+mj-lt"/>
              <a:buAutoNum type="arabicPeriod"/>
            </a:pP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Inquiry of management, personnel, and others outside the entity </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800100" lvl="1" indent="-342900">
              <a:lnSpc>
                <a:spcPct val="115000"/>
              </a:lnSpc>
              <a:spcBef>
                <a:spcPts val="0"/>
              </a:spcBef>
              <a:buFont typeface="+mj-lt"/>
              <a:buAutoNum type="arabicPeriod"/>
            </a:pP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Analytical Procedures</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800100" lvl="1" indent="-342900">
              <a:lnSpc>
                <a:spcPct val="115000"/>
              </a:lnSpc>
              <a:spcBef>
                <a:spcPts val="0"/>
              </a:spcBef>
              <a:buFont typeface="+mj-lt"/>
              <a:buAutoNum type="arabicPeriod"/>
            </a:pP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Observation </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800100" lvl="1" indent="-342900">
              <a:lnSpc>
                <a:spcPct val="115000"/>
              </a:lnSpc>
              <a:spcBef>
                <a:spcPts val="0"/>
              </a:spcBef>
              <a:buFont typeface="+mj-lt"/>
              <a:buAutoNum type="arabicPeriod"/>
            </a:pP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Inspection</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15000"/>
              </a:lnSpc>
              <a:spcBef>
                <a:spcPts val="0"/>
              </a:spcBef>
              <a:spcAft>
                <a:spcPts val="0"/>
              </a:spcAft>
              <a:buNone/>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15000"/>
              </a:lnSpc>
              <a:spcBef>
                <a:spcPts val="0"/>
              </a:spcBef>
              <a:spcAft>
                <a:spcPts val="0"/>
              </a:spcAft>
              <a:buNone/>
            </a:pPr>
            <a:r>
              <a:rPr lang="en-US" sz="2400" u="sng" dirty="0">
                <a:effectLst/>
                <a:latin typeface="Times New Roman" panose="02020603050405020304" pitchFamily="18" charset="0"/>
                <a:ea typeface="Calibri" panose="020F0502020204030204" pitchFamily="34" charset="0"/>
                <a:cs typeface="Times New Roman" panose="02020603050405020304" pitchFamily="18" charset="0"/>
              </a:rPr>
              <a:t>Understanding the Entity:</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800100" lvl="1" indent="-342900">
              <a:lnSpc>
                <a:spcPct val="115000"/>
              </a:lnSpc>
              <a:spcBef>
                <a:spcPts val="0"/>
              </a:spcBef>
              <a:buFont typeface="+mj-lt"/>
              <a:buAutoNum type="arabicPeriod"/>
            </a:pP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Nature of the entity</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800100" lvl="1" indent="-342900">
              <a:lnSpc>
                <a:spcPct val="115000"/>
              </a:lnSpc>
              <a:spcBef>
                <a:spcPts val="0"/>
              </a:spcBef>
              <a:buFont typeface="+mj-lt"/>
              <a:buAutoNum type="arabicPeriod"/>
            </a:pP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Industry, regulatory and other external factors</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800100" lvl="1" indent="-342900">
              <a:lnSpc>
                <a:spcPct val="115000"/>
              </a:lnSpc>
              <a:spcBef>
                <a:spcPts val="0"/>
              </a:spcBef>
              <a:buFont typeface="+mj-lt"/>
              <a:buAutoNum type="arabicPeriod"/>
            </a:pP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Objectives, Strategies and related business risks</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800100" lvl="1" indent="-342900">
              <a:lnSpc>
                <a:spcPct val="115000"/>
              </a:lnSpc>
              <a:spcBef>
                <a:spcPts val="0"/>
              </a:spcBef>
              <a:buFont typeface="+mj-lt"/>
              <a:buAutoNum type="arabicPeriod"/>
            </a:pP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Entity performance measures</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800100" lvl="1" indent="-342900">
              <a:lnSpc>
                <a:spcPct val="115000"/>
              </a:lnSpc>
              <a:spcBef>
                <a:spcPts val="0"/>
              </a:spcBef>
              <a:buFont typeface="+mj-lt"/>
              <a:buAutoNum type="arabicPeriod"/>
            </a:pP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Internal control</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22713386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5CB35C-9BE5-5E61-15B8-C4202DB0075D}"/>
              </a:ext>
            </a:extLst>
          </p:cNvPr>
          <p:cNvSpPr>
            <a:spLocks noGrp="1"/>
          </p:cNvSpPr>
          <p:nvPr>
            <p:ph type="title"/>
          </p:nvPr>
        </p:nvSpPr>
        <p:spPr>
          <a:xfrm>
            <a:off x="1451579" y="1245870"/>
            <a:ext cx="9603275" cy="607884"/>
          </a:xfrm>
        </p:spPr>
        <p:txBody>
          <a:bodyPr>
            <a:normAutofit fontScale="90000"/>
          </a:bodyPr>
          <a:lstStyle/>
          <a:p>
            <a:pPr marL="0" marR="0">
              <a:lnSpc>
                <a:spcPct val="115000"/>
              </a:lnSpc>
              <a:spcBef>
                <a:spcPts val="0"/>
              </a:spcBef>
              <a:spcAft>
                <a:spcPts val="1000"/>
              </a:spcAft>
            </a:pPr>
            <a:r>
              <a:rPr lang="en-US" sz="3200" b="1" dirty="0">
                <a:effectLst/>
                <a:latin typeface="Times New Roman" panose="02020603050405020304" pitchFamily="18" charset="0"/>
                <a:ea typeface="Calibri" panose="020F0502020204030204" pitchFamily="34" charset="0"/>
                <a:cs typeface="Times New Roman" panose="02020603050405020304" pitchFamily="18" charset="0"/>
              </a:rPr>
              <a:t>Part 2:  Assess the Entities Business Risk</a:t>
            </a:r>
            <a:br>
              <a:rPr lang="en-US" sz="28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CF70B373-336B-D640-68A3-39D22B0422DF}"/>
              </a:ext>
            </a:extLst>
          </p:cNvPr>
          <p:cNvSpPr>
            <a:spLocks noGrp="1"/>
          </p:cNvSpPr>
          <p:nvPr>
            <p:ph idx="1"/>
          </p:nvPr>
        </p:nvSpPr>
        <p:spPr>
          <a:xfrm>
            <a:off x="1451579" y="2015732"/>
            <a:ext cx="9603275" cy="4076458"/>
          </a:xfrm>
        </p:spPr>
        <p:txBody>
          <a:bodyPr>
            <a:normAutofit/>
          </a:bodyPr>
          <a:lstStyle/>
          <a:p>
            <a:pPr marL="0" marR="0" indent="0">
              <a:lnSpc>
                <a:spcPct val="115000"/>
              </a:lnSpc>
              <a:spcBef>
                <a:spcPts val="0"/>
              </a:spcBef>
              <a:spcAft>
                <a:spcPts val="1000"/>
              </a:spcAft>
              <a:buNone/>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Once the auditor has identified business risks, the auditor assesses the </a:t>
            </a:r>
            <a:r>
              <a:rPr lang="en-US" sz="2400" u="sng" dirty="0">
                <a:effectLst/>
                <a:latin typeface="Times New Roman" panose="02020603050405020304" pitchFamily="18" charset="0"/>
                <a:ea typeface="Calibri" panose="020F0502020204030204" pitchFamily="34" charset="0"/>
                <a:cs typeface="Times New Roman" panose="02020603050405020304" pitchFamily="18" charset="0"/>
              </a:rPr>
              <a:t>risk of material misstatement (RMM)</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by considering how the identified risk could result in a material misstatement in the financial statements.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33179171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5CB35C-9BE5-5E61-15B8-C4202DB0075D}"/>
              </a:ext>
            </a:extLst>
          </p:cNvPr>
          <p:cNvSpPr>
            <a:spLocks noGrp="1"/>
          </p:cNvSpPr>
          <p:nvPr>
            <p:ph type="title"/>
          </p:nvPr>
        </p:nvSpPr>
        <p:spPr>
          <a:xfrm>
            <a:off x="1451579" y="1245870"/>
            <a:ext cx="9603275" cy="607884"/>
          </a:xfrm>
        </p:spPr>
        <p:txBody>
          <a:bodyPr>
            <a:normAutofit fontScale="90000"/>
          </a:bodyPr>
          <a:lstStyle/>
          <a:p>
            <a:pPr marL="0" marR="0">
              <a:lnSpc>
                <a:spcPct val="115000"/>
              </a:lnSpc>
              <a:spcBef>
                <a:spcPts val="0"/>
              </a:spcBef>
              <a:spcAft>
                <a:spcPts val="1000"/>
              </a:spcAft>
            </a:pPr>
            <a:r>
              <a:rPr lang="en-US" sz="3200" b="1" dirty="0">
                <a:effectLst/>
                <a:latin typeface="Times New Roman" panose="02020603050405020304" pitchFamily="18" charset="0"/>
                <a:ea typeface="Calibri" panose="020F0502020204030204" pitchFamily="34" charset="0"/>
                <a:cs typeface="Times New Roman" panose="02020603050405020304" pitchFamily="18" charset="0"/>
              </a:rPr>
              <a:t>Part 2:  Assess the Entities Business Risk</a:t>
            </a:r>
            <a:br>
              <a:rPr lang="en-US" sz="28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pic>
        <p:nvPicPr>
          <p:cNvPr id="4" name="Content Placeholder 3">
            <a:extLst>
              <a:ext uri="{FF2B5EF4-FFF2-40B4-BE49-F238E27FC236}">
                <a16:creationId xmlns:a16="http://schemas.microsoft.com/office/drawing/2014/main" id="{B0463E29-CF22-2C0B-7E61-1A240DD19084}"/>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451578" y="1853754"/>
            <a:ext cx="9603275" cy="4204185"/>
          </a:xfrm>
          <a:prstGeom prst="rect">
            <a:avLst/>
          </a:prstGeom>
          <a:noFill/>
          <a:ln>
            <a:noFill/>
          </a:ln>
        </p:spPr>
      </p:pic>
    </p:spTree>
    <p:extLst>
      <p:ext uri="{BB962C8B-B14F-4D97-AF65-F5344CB8AC3E}">
        <p14:creationId xmlns:p14="http://schemas.microsoft.com/office/powerpoint/2010/main" val="1480945747"/>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22828</TotalTime>
  <Words>1724</Words>
  <Application>Microsoft Office PowerPoint</Application>
  <PresentationFormat>Widescreen</PresentationFormat>
  <Paragraphs>200</Paragraphs>
  <Slides>26</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26</vt:i4>
      </vt:variant>
    </vt:vector>
  </HeadingPairs>
  <TitlesOfParts>
    <vt:vector size="33" baseType="lpstr">
      <vt:lpstr>Arial</vt:lpstr>
      <vt:lpstr>Calibri</vt:lpstr>
      <vt:lpstr>Gill Sans MT</vt:lpstr>
      <vt:lpstr>Roboto</vt:lpstr>
      <vt:lpstr>Symbol</vt:lpstr>
      <vt:lpstr>Times New Roman</vt:lpstr>
      <vt:lpstr>Gallery</vt:lpstr>
      <vt:lpstr> </vt:lpstr>
      <vt:lpstr>PowerPoint Presentation</vt:lpstr>
      <vt:lpstr>PowerPoint Presentation</vt:lpstr>
      <vt:lpstr>Part 1: Overview  </vt:lpstr>
      <vt:lpstr>The relationship of the entity’s business risk to the Audit Risk model</vt:lpstr>
      <vt:lpstr>Part 2:  Assess the Entities Business Risk </vt:lpstr>
      <vt:lpstr>Part 2:  Assess the Entities Business Risk </vt:lpstr>
      <vt:lpstr>Part 2:  Assess the Entities Business Risk </vt:lpstr>
      <vt:lpstr>Part 2:  Assess the Entities Business Risk </vt:lpstr>
      <vt:lpstr>Part 3: Consideration of Fraud</vt:lpstr>
      <vt:lpstr>Part 3: Consideration of Fraud</vt:lpstr>
      <vt:lpstr>Part 3: Consideration of Fraud</vt:lpstr>
      <vt:lpstr>Part 3: Consideration of Fraud</vt:lpstr>
      <vt:lpstr>Part 3: Consideration of Fraud</vt:lpstr>
      <vt:lpstr>Part 3: Consideration of Fraud</vt:lpstr>
      <vt:lpstr>Part 3: Consideration of Fraud</vt:lpstr>
      <vt:lpstr>Part 3: Consideration of Fraud</vt:lpstr>
      <vt:lpstr>Part 4: The Audit Risk Model </vt:lpstr>
      <vt:lpstr>Part 4: The Audit Risk Model </vt:lpstr>
      <vt:lpstr>Part 4: The Audit Risk Model </vt:lpstr>
      <vt:lpstr>Part 4: The Audit Risk Model </vt:lpstr>
      <vt:lpstr>Part 4: The Audit Risk Model </vt:lpstr>
      <vt:lpstr>Setting Audit Risk Model Levels</vt:lpstr>
      <vt:lpstr>Setting Audit Risk Model Levels</vt:lpstr>
      <vt:lpstr>Part 5: Evaluation of Audit Results</vt:lpstr>
      <vt:lpstr>Part 5: Evaluation of Audit Results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Investigation into Management Fraud</dc:title>
  <dc:creator>Sly</dc:creator>
  <cp:lastModifiedBy>Makoko, Sylvester T</cp:lastModifiedBy>
  <cp:revision>257</cp:revision>
  <dcterms:created xsi:type="dcterms:W3CDTF">2020-07-08T20:25:53Z</dcterms:created>
  <dcterms:modified xsi:type="dcterms:W3CDTF">2022-08-18T22:46:10Z</dcterms:modified>
</cp:coreProperties>
</file>