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462" r:id="rId2"/>
    <p:sldId id="460" r:id="rId3"/>
    <p:sldId id="468" r:id="rId4"/>
    <p:sldId id="469" r:id="rId5"/>
    <p:sldId id="470" r:id="rId6"/>
    <p:sldId id="461" r:id="rId7"/>
    <p:sldId id="471" r:id="rId8"/>
    <p:sldId id="472" r:id="rId9"/>
    <p:sldId id="473" r:id="rId10"/>
    <p:sldId id="474" r:id="rId11"/>
    <p:sldId id="463" r:id="rId12"/>
    <p:sldId id="467" r:id="rId13"/>
    <p:sldId id="475" r:id="rId14"/>
    <p:sldId id="476" r:id="rId15"/>
    <p:sldId id="464" r:id="rId16"/>
    <p:sldId id="477" r:id="rId17"/>
    <p:sldId id="465" r:id="rId18"/>
    <p:sldId id="466" r:id="rId19"/>
    <p:sldId id="478" r:id="rId20"/>
    <p:sldId id="479" r:id="rId21"/>
    <p:sldId id="480" r:id="rId22"/>
    <p:sldId id="481" r:id="rId23"/>
    <p:sldId id="482" r:id="rId24"/>
    <p:sldId id="483" r:id="rId25"/>
    <p:sldId id="484" r:id="rId26"/>
    <p:sldId id="485" r:id="rId27"/>
    <p:sldId id="486" r:id="rId28"/>
    <p:sldId id="487" r:id="rId29"/>
    <p:sldId id="488" r:id="rId30"/>
    <p:sldId id="489" r:id="rId31"/>
    <p:sldId id="490" r:id="rId32"/>
    <p:sldId id="491" r:id="rId33"/>
    <p:sldId id="492" r:id="rId34"/>
    <p:sldId id="493" r:id="rId35"/>
    <p:sldId id="494" r:id="rId36"/>
    <p:sldId id="495" r:id="rId37"/>
    <p:sldId id="496" r:id="rId38"/>
    <p:sldId id="497" r:id="rId39"/>
    <p:sldId id="498" r:id="rId40"/>
    <p:sldId id="499" r:id="rId41"/>
  </p:sldIdLst>
  <p:sldSz cx="9144000" cy="6858000" type="screen4x3"/>
  <p:notesSz cx="7010400" cy="9296400"/>
  <p:custDataLst>
    <p:tags r:id="rId44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bbie" initials="BG" lastIdx="9" clrIdx="0"/>
  <p:cmAuthor id="1" name=" " initials="MSOffice" lastIdx="2" clrIdx="1"/>
  <p:cmAuthor id="2" name="Anna Lusher" initials="AL" lastIdx="1" clrIdx="2"/>
  <p:cmAuthor id="3" name="Bobbie Gershman" initials="BG" lastIdx="39" clrIdx="3"/>
  <p:cmAuthor id="4" name="Amanda Brenner" initials="" lastIdx="0" clrIdx="4"/>
  <p:cmAuthor id="5" name="John Abernathy" initials="JA" lastIdx="9" clrIdx="5"/>
  <p:cmAuthor id="6" name="Elizabeth Pappas" initials="EP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663300"/>
    <a:srgbClr val="FFFFFF"/>
    <a:srgbClr val="00FF00"/>
    <a:srgbClr val="000099"/>
    <a:srgbClr val="FF0000"/>
    <a:srgbClr val="CCFFCC"/>
    <a:srgbClr val="CCFF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8" autoAdjust="0"/>
    <p:restoredTop sz="83308" autoAdjust="0"/>
  </p:normalViewPr>
  <p:slideViewPr>
    <p:cSldViewPr>
      <p:cViewPr varScale="1">
        <p:scale>
          <a:sx n="53" d="100"/>
          <a:sy n="53" d="100"/>
        </p:scale>
        <p:origin x="90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6077304" y="234025"/>
            <a:ext cx="775688" cy="2759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207" tIns="45295" rIns="92207" bIns="45295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dirty="0">
                <a:latin typeface="Arial" charset="0"/>
              </a:rPr>
              <a:t>1-</a:t>
            </a:r>
            <a:fld id="{21C4B351-D9D5-4F25-9DC5-0B68ACCEB166}" type="slidenum">
              <a:rPr lang="en-US" sz="1200">
                <a:latin typeface="Arial" charset="0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25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07" tIns="45295" rIns="92207" bIns="452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3263"/>
            <a:ext cx="4632325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453899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>
            <a:lvl1pPr>
              <a:defRPr sz="1200" b="1" i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McGraw-Hill/Irwin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553200"/>
            <a:ext cx="5105400" cy="457200"/>
          </a:xfrm>
          <a:prstGeom prst="rect">
            <a:avLst/>
          </a:prstGeom>
        </p:spPr>
        <p:txBody>
          <a:bodyPr/>
          <a:lstStyle>
            <a:lvl1pPr>
              <a:defRPr sz="1200" b="1" i="1">
                <a:solidFill>
                  <a:srgbClr val="00206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553200"/>
            <a:ext cx="533400" cy="304800"/>
          </a:xfrm>
          <a:prstGeom prst="rect">
            <a:avLst/>
          </a:prstGeom>
        </p:spPr>
        <p:txBody>
          <a:bodyPr/>
          <a:lstStyle>
            <a:lvl1pPr>
              <a:defRPr sz="1200" b="1" i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51054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51054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51054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McGraw-Hill/Irwin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5410200" cy="533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553200"/>
            <a:ext cx="533400" cy="3048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76200"/>
            <a:ext cx="7315200" cy="1143000"/>
          </a:xfrm>
          <a:prstGeom prst="roundRect">
            <a:avLst/>
          </a:prstGeom>
          <a:ln w="57150"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1600200"/>
            <a:ext cx="6934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447800" cy="6858000"/>
          </a:xfrm>
          <a:prstGeom prst="rect">
            <a:avLst/>
          </a:prstGeom>
          <a:gradFill>
            <a:gsLst>
              <a:gs pos="73000">
                <a:srgbClr val="001122"/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5400000" scaled="1"/>
          </a:gra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553200"/>
            <a:ext cx="1524000" cy="457200"/>
          </a:xfrm>
          <a:prstGeom prst="rect">
            <a:avLst/>
          </a:prstGeom>
        </p:spPr>
        <p:txBody>
          <a:bodyPr/>
          <a:lstStyle>
            <a:lvl1pPr>
              <a:defRPr sz="1200" b="1" i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McGraw-Hill/Irwin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553200"/>
            <a:ext cx="5105400" cy="457200"/>
          </a:xfrm>
          <a:prstGeom prst="rect">
            <a:avLst/>
          </a:prstGeom>
        </p:spPr>
        <p:txBody>
          <a:bodyPr/>
          <a:lstStyle>
            <a:lvl1pPr>
              <a:defRPr sz="1200" b="1" i="1">
                <a:solidFill>
                  <a:srgbClr val="00206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53200"/>
            <a:ext cx="533400" cy="384048"/>
          </a:xfrm>
          <a:prstGeom prst="rect">
            <a:avLst/>
          </a:prstGeom>
        </p:spPr>
        <p:txBody>
          <a:bodyPr/>
          <a:lstStyle>
            <a:lvl1pPr>
              <a:defRPr sz="1000" b="1" i="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6-</a:t>
            </a:r>
            <a:fld id="{0CD9D783-C76B-4F4C-BE39-54956A6C48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206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AAE9-2E96-49C9-318C-C835D08E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/>
              <a:t>Completing the Audit Engagement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2B6D4-6F0C-7BBB-2DFA-89B9029B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E994BE-F825-3CFD-A279-279D7A267C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8392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048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BA05-472E-6C66-63BE-A2D9578D7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00"/>
            <a:ext cx="8077200" cy="1143000"/>
          </a:xfrm>
        </p:spPr>
        <p:txBody>
          <a:bodyPr/>
          <a:lstStyle/>
          <a:p>
            <a:r>
              <a:rPr lang="en-US" dirty="0"/>
              <a:t>Legal Letters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CDAF-27AA-86E8-548D-65C98B0E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A3F3D9-B439-F538-F801-91FF62F77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During your review of the legal letter, take note of the following questions: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Who signs the letter, what letterhead is it typed on?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</a:t>
            </a: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attorney should provide information up to what date? </a:t>
            </a:r>
            <a:r>
              <a:rPr 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Date</a:t>
            </a:r>
            <a:endParaRPr lang="en-US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292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DB088-E1EC-CB81-0AF3-90586B93F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62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 of Subsequent Events for Audit of Financial Statements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3985B-8B6B-9DBB-6E45-A483D02DD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EDFF07-A32A-39F5-6278-35777B79A3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8001000" cy="4952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36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7FDA-FC7A-DA6A-9D0D-88611823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 of Subsequent Events for Audit of Financial Statements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E9080-5AFE-6C41-198E-F0FAE724C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13EDB6-C922-E594-1136-00F8976259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8534400" cy="5410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40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7FDA-FC7A-DA6A-9D0D-88611823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 of Subsequent Events for Audit of Financial Statements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E9080-5AFE-6C41-198E-F0FAE724C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C8BEB2D-77FE-DAF9-38C9-6A85A68FD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8381999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8097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7FDA-FC7A-DA6A-9D0D-88611823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304800"/>
            <a:ext cx="8305800" cy="15240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 of Subsequent Events for Audit of Financial Statements - Example: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E9080-5AFE-6C41-198E-F0FAE724C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3209BC8-75A3-EB0A-C274-86A1BCC136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8305799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6042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15E16-0F66-8FC5-0744-945551E3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Dating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F4FC5-64C5-CDE5-CFF6-54267F3A4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BA1CF9-64A4-5E00-5AFD-C430EF8F46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1371601"/>
            <a:ext cx="83820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1491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15E16-0F66-8FC5-0744-945551E3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Dating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F4FC5-64C5-CDE5-CFF6-54267F3A4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047C20A-C20B-42FB-8A6B-1B15567D15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6868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5889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DFB9D-47B8-462B-A832-E80327EED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Audit Procedures for Subsequent Events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84B74-D0EE-795B-D0F8-1DE3C5BE7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CCFC67-6480-2C49-B1CA-5F900E060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4582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572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Final Steps and Evidence Evaluation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6F60AB-539B-598A-D2E5-70D490BB71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8153400" cy="5105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8991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Final Analytical Procedures - </a:t>
            </a:r>
            <a:r>
              <a:rPr lang="en-US" dirty="0">
                <a:solidFill>
                  <a:srgbClr val="FF0000"/>
                </a:solidFill>
              </a:rPr>
              <a:t>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DD54CC4-4B0A-4BAA-5DCA-8825EFF5AE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1"/>
            <a:ext cx="8077200" cy="419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10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CB4D-0B87-DADB-8775-6689C6FA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r>
              <a:rPr lang="en-US" dirty="0"/>
              <a:t>Contingent Liabilities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B9800-BD78-C3F0-B092-D87ECEF2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9401C59-43C9-F03A-CBF2-D2C4954239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5344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31117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/>
              <a:t>Representation Letter - </a:t>
            </a:r>
            <a:r>
              <a:rPr lang="en-US" dirty="0">
                <a:solidFill>
                  <a:srgbClr val="FF0000"/>
                </a:solidFill>
              </a:rPr>
              <a:t>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037F0C9-4FF2-4B24-DA51-D9A5EC78B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82296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841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/>
              <a:t>Representation Letter - </a:t>
            </a:r>
            <a:r>
              <a:rPr lang="en-US" dirty="0">
                <a:solidFill>
                  <a:srgbClr val="FF0000"/>
                </a:solidFill>
              </a:rPr>
              <a:t>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9E2DD90-EF3F-D691-53E0-242A2834C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924800" cy="327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8964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/>
              <a:t>Representation Letter - </a:t>
            </a:r>
            <a:r>
              <a:rPr lang="en-US" dirty="0">
                <a:solidFill>
                  <a:srgbClr val="FF0000"/>
                </a:solidFill>
              </a:rPr>
              <a:t>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818C92C-03BF-4B3C-665A-081415C9C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7848600" cy="259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8915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ABE20-A23A-9657-752D-6ADBBE71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"/>
            <a:ext cx="8153400" cy="1143000"/>
          </a:xfrm>
        </p:spPr>
        <p:txBody>
          <a:bodyPr>
            <a:normAutofit/>
          </a:bodyPr>
          <a:lstStyle/>
          <a:p>
            <a:r>
              <a:rPr lang="en-US" dirty="0"/>
              <a:t>Working Paper Review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6D87E-FFC2-7DA1-4E4A-3C66AEA15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9C9B7D-E651-4624-03E7-4800DF1BDF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815340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912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3C5F5-E670-3C9D-77F7-9478F2C4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Final Evaluation of Audit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40E68-BE25-AC77-44B0-2C323B5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6EE693-E164-95D6-466E-9A7DA4DDDC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808" y="1600200"/>
            <a:ext cx="7405992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404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3C5F5-E670-3C9D-77F7-9478F2C4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Final Evaluation of Audit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40E68-BE25-AC77-44B0-2C323B5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4B0F2DD-BEC4-BFA9-C32F-1CDEB60B46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95196"/>
            <a:ext cx="7543800" cy="4886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6782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3C5F5-E670-3C9D-77F7-9478F2C4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Final Evaluation of Audit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40E68-BE25-AC77-44B0-2C323B5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8A88A5-F3F5-568B-E51E-B3D7E4EEB0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371600"/>
            <a:ext cx="7543799" cy="2971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638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3C5F5-E670-3C9D-77F7-9478F2C46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Final Evaluation of Audit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40E68-BE25-AC77-44B0-2C323B5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E4EBC-7285-E3DA-4550-7EA1D29B2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82296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50097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6913-A4FB-DD22-32FF-C99D608A1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Evaluating Financial statements Presentation and Disclosures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D245E-183A-DBE4-5617-0303B5D1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5559C8E-CFBB-ECBC-EEE2-887C6B3A3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3820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5297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2849D-A3DC-9969-5448-6ADF32DF3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en-US" dirty="0"/>
              <a:t>Archiving and Retention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B1DC3-4650-80E6-D48F-94A7C3B16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400" b="0" dirty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PCAOB's requires that audit documentation be retained for seven years from the date of completion of the engagement, as indicated by the date of the auditor's report, unless a longer period of time is required by law.</a:t>
            </a:r>
            <a:endParaRPr lang="en-US" sz="24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4C0CD-51E5-8212-1E9C-4AFCB350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25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CB4D-0B87-DADB-8775-6689C6FA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r>
              <a:rPr lang="en-US" dirty="0"/>
              <a:t>Contingent Liabilities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B9800-BD78-C3F0-B092-D87ECEF2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420E75-B31C-F291-C3BC-5F8071BD1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5344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3030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149A8D-B66A-B231-6116-F3377EE53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77724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087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25A459C-0B8C-C0A9-C93A-15C4DBD581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600200"/>
            <a:ext cx="7543799" cy="102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9F0CAA-8F54-B2D6-B464-0EA644FAE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116235"/>
            <a:ext cx="7162800" cy="2233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89734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-12032"/>
            <a:ext cx="7315200" cy="1143000"/>
          </a:xfrm>
        </p:spPr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5F515C-1936-3BA5-26B2-C9CFA8F05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14487"/>
            <a:ext cx="8382000" cy="4938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6489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2032"/>
            <a:ext cx="8229600" cy="1143000"/>
          </a:xfrm>
        </p:spPr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F2568A-5D56-FC12-9F85-E895F2C35C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81212"/>
            <a:ext cx="8229600" cy="41671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0369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2032"/>
            <a:ext cx="8229600" cy="1143000"/>
          </a:xfrm>
        </p:spPr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D0216-B47E-1D6A-9985-1B5D81BD6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295400"/>
            <a:ext cx="8229599" cy="3962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77865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4EB3-68F7-DE84-DEC6-BFF81C55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-12032"/>
            <a:ext cx="8229600" cy="1143000"/>
          </a:xfrm>
        </p:spPr>
        <p:txBody>
          <a:bodyPr/>
          <a:lstStyle/>
          <a:p>
            <a:r>
              <a:rPr lang="en-US" dirty="0"/>
              <a:t>Going Concern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CFDB0A-1BA8-FC3C-FA40-28B75C83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A0B26B-2911-7CA5-5FA4-1459BC63F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133600"/>
            <a:ext cx="82296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00735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5BDDA-FDBC-9AEF-1AE4-64469580F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Communication with Those Charged with Governance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9F7BE-B93B-C4C9-BBDE-8D91ACE58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785EB4-9D7F-C22E-2C06-037CED77B3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8229599" cy="5257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53814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5BDDA-FDBC-9AEF-1AE4-64469580F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Communication with Those Charged with Governance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9F7BE-B93B-C4C9-BBDE-8D91ACE58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6D4F73C-77B8-F88C-4639-AA0C89BCA2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382000" cy="5410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67947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7AF16-4DB9-BDE4-474B-5C210C51D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Letter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40943-6BBB-09A0-BB3E-44BD642C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855C8DF-5E47-5082-F15A-487258071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61170"/>
            <a:ext cx="7848600" cy="3896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8017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6FF8F-C33C-ECF9-34E1-83DE2081F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1143000"/>
          </a:xfrm>
        </p:spPr>
        <p:txBody>
          <a:bodyPr/>
          <a:lstStyle/>
          <a:p>
            <a:r>
              <a:rPr lang="en-US" dirty="0"/>
              <a:t>Subsequent Discovery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0DA02-7901-D16C-8E78-E340A5AE7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4740FA-0B24-09A7-51FE-572FFEF3D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9248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28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CB4D-0B87-DADB-8775-6689C6FA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r>
              <a:rPr lang="en-US" dirty="0"/>
              <a:t>Contingent Liabilities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B9800-BD78-C3F0-B092-D87ECEF2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FBA7B5-2CE6-B96E-3BA7-F44A6AF40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029200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 Tree for Loss Contingencies: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Decision:  What is the </a:t>
            </a:r>
            <a:r>
              <a:rPr lang="en-US" sz="1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likelihood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material loss and if it is probable is it also </a:t>
            </a:r>
            <a:r>
              <a:rPr lang="en-US" sz="1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estimable?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No accrual or disclosure</a:t>
            </a: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Reasonably Possible –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Disclosure required regardless of whether it is estimable.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Probable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Requires accrual if the amount can be reasonably estimated.  If not estimable, then treat the same as reasonably possible.  If accrual is made, no disclosure required.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73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6FF8F-C33C-ECF9-34E1-83DE2081F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76200"/>
            <a:ext cx="7924800" cy="1143000"/>
          </a:xfrm>
        </p:spPr>
        <p:txBody>
          <a:bodyPr/>
          <a:lstStyle/>
          <a:p>
            <a:r>
              <a:rPr lang="en-US" dirty="0"/>
              <a:t>Subsequent Discovery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0DA02-7901-D16C-8E78-E340A5AE7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0BDD4F8-2D15-F185-02C2-6DC21C344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81534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73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CB4D-0B87-DADB-8775-6689C6FA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1143000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 Tree for Loss Contingencies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B9800-BD78-C3F0-B092-D87ECEF2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8F50C64F-0311-D7EF-9F63-755CF22C9A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83058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492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BA05-472E-6C66-63BE-A2D9578D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Letters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CDAF-27AA-86E8-548D-65C98B0E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0C65CD-05AC-3DB7-3465-DF3C89B36F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8001000" cy="3886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284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BA05-472E-6C66-63BE-A2D9578D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Letters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CDAF-27AA-86E8-548D-65C98B0E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EFE1382-23B4-C01E-C55E-896C8BCFB4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1"/>
            <a:ext cx="8458200" cy="914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507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BA05-472E-6C66-63BE-A2D9578D7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00"/>
            <a:ext cx="8077200" cy="1143000"/>
          </a:xfrm>
        </p:spPr>
        <p:txBody>
          <a:bodyPr/>
          <a:lstStyle/>
          <a:p>
            <a:r>
              <a:rPr lang="en-US" dirty="0"/>
              <a:t>Legal Letters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CDAF-27AA-86E8-548D-65C98B0E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53EE4E5-88A3-7B47-FFB1-B1A861261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8305800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5779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9BA05-472E-6C66-63BE-A2D9578D7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00"/>
            <a:ext cx="8077200" cy="1143000"/>
          </a:xfrm>
        </p:spPr>
        <p:txBody>
          <a:bodyPr/>
          <a:lstStyle/>
          <a:p>
            <a:r>
              <a:rPr lang="en-US" dirty="0"/>
              <a:t>Legal Letters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6CDAF-27AA-86E8-548D-65C98B0E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6-</a:t>
            </a:r>
            <a:fld id="{0CD9D783-C76B-4F4C-BE39-54956A6C484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0F145C-C4D1-2FA9-B234-97E1EB1573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8077199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22883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9"/>
  <p:tag name="ARTICULATE_PROJECT_OPEN" val="0"/>
</p:tagLst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5774</TotalTime>
  <Pages>10</Pages>
  <Words>362</Words>
  <Application>Microsoft Office PowerPoint</Application>
  <PresentationFormat>On-screen Show (4:3)</PresentationFormat>
  <Paragraphs>90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Helvetica</vt:lpstr>
      <vt:lpstr>Symbol</vt:lpstr>
      <vt:lpstr>Times New Roman</vt:lpstr>
      <vt:lpstr>Theme1</vt:lpstr>
      <vt:lpstr>Completing the Audit Engagement</vt:lpstr>
      <vt:lpstr>Contingent Liabilities</vt:lpstr>
      <vt:lpstr>Contingent Liabilities</vt:lpstr>
      <vt:lpstr>Contingent Liabilities</vt:lpstr>
      <vt:lpstr>Decision Tree for Loss Contingencies</vt:lpstr>
      <vt:lpstr>Legal Letters</vt:lpstr>
      <vt:lpstr>Legal Letters</vt:lpstr>
      <vt:lpstr>Legal Letters</vt:lpstr>
      <vt:lpstr>Legal Letters</vt:lpstr>
      <vt:lpstr>Legal Letters</vt:lpstr>
      <vt:lpstr>Review of Subsequent Events for Audit of Financial Statements</vt:lpstr>
      <vt:lpstr>Review of Subsequent Events for Audit of Financial Statements</vt:lpstr>
      <vt:lpstr>Review of Subsequent Events for Audit of Financial Statements</vt:lpstr>
      <vt:lpstr>Review of Subsequent Events for Audit of Financial Statements - Example: </vt:lpstr>
      <vt:lpstr>Dual Dating</vt:lpstr>
      <vt:lpstr>Dual Dating</vt:lpstr>
      <vt:lpstr>Audit Procedures for Subsequent Events</vt:lpstr>
      <vt:lpstr>Final Steps and Evidence Evaluation</vt:lpstr>
      <vt:lpstr>Final Analytical Procedures - Required</vt:lpstr>
      <vt:lpstr>Representation Letter - Required</vt:lpstr>
      <vt:lpstr>Representation Letter - Required</vt:lpstr>
      <vt:lpstr>Representation Letter - Required</vt:lpstr>
      <vt:lpstr>Working Paper Review</vt:lpstr>
      <vt:lpstr>Final Evaluation of Audit Results</vt:lpstr>
      <vt:lpstr>Final Evaluation of Audit Results</vt:lpstr>
      <vt:lpstr>Final Evaluation of Audit Results</vt:lpstr>
      <vt:lpstr>Final Evaluation of Audit Results</vt:lpstr>
      <vt:lpstr>Evaluating Financial statements Presentation and Disclosures</vt:lpstr>
      <vt:lpstr>Archiving and Retention</vt:lpstr>
      <vt:lpstr>Going Concern Considerations</vt:lpstr>
      <vt:lpstr>Going Concern Considerations</vt:lpstr>
      <vt:lpstr>Going Concern Considerations</vt:lpstr>
      <vt:lpstr>Going Concern Considerations</vt:lpstr>
      <vt:lpstr>Going Concern Considerations</vt:lpstr>
      <vt:lpstr>Going Concern Considerations</vt:lpstr>
      <vt:lpstr>Communication with Those Charged with Governance</vt:lpstr>
      <vt:lpstr>Communication with Those Charged with Governance</vt:lpstr>
      <vt:lpstr>Management Letter</vt:lpstr>
      <vt:lpstr>Subsequent Discovery</vt:lpstr>
      <vt:lpstr>Subsequent Discovery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Accounting by Hoyle et al, 6th Edition</dc:title>
  <dc:subject>Chapter 1</dc:subject>
  <dc:creator>Anna L Lusher</dc:creator>
  <cp:lastModifiedBy>Makoko, Sylvester T</cp:lastModifiedBy>
  <cp:revision>532</cp:revision>
  <cp:lastPrinted>2016-08-11T18:09:28Z</cp:lastPrinted>
  <dcterms:created xsi:type="dcterms:W3CDTF">1998-05-05T02:49:56Z</dcterms:created>
  <dcterms:modified xsi:type="dcterms:W3CDTF">2022-11-14T16:00:49Z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05D7DBB9-C993-49D0-AB46-D2CB15B51B06</vt:lpwstr>
  </property>
  <property fmtid="{D5CDD505-2E9C-101B-9397-08002B2CF9AE}" pid="3" name="ArticulatePath">
    <vt:lpwstr>IPPTChap006</vt:lpwstr>
  </property>
</Properties>
</file>