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44"/>
  </p:notesMasterIdLst>
  <p:handoutMasterIdLst>
    <p:handoutMasterId r:id="rId45"/>
  </p:handoutMasterIdLst>
  <p:sldIdLst>
    <p:sldId id="260" r:id="rId2"/>
    <p:sldId id="283" r:id="rId3"/>
    <p:sldId id="461" r:id="rId4"/>
    <p:sldId id="423" r:id="rId5"/>
    <p:sldId id="426" r:id="rId6"/>
    <p:sldId id="464" r:id="rId7"/>
    <p:sldId id="462" r:id="rId8"/>
    <p:sldId id="465" r:id="rId9"/>
    <p:sldId id="466" r:id="rId10"/>
    <p:sldId id="467" r:id="rId11"/>
    <p:sldId id="468" r:id="rId12"/>
    <p:sldId id="469" r:id="rId13"/>
    <p:sldId id="463" r:id="rId14"/>
    <p:sldId id="471" r:id="rId15"/>
    <p:sldId id="470" r:id="rId16"/>
    <p:sldId id="475" r:id="rId17"/>
    <p:sldId id="476" r:id="rId18"/>
    <p:sldId id="477" r:id="rId19"/>
    <p:sldId id="478" r:id="rId20"/>
    <p:sldId id="479" r:id="rId21"/>
    <p:sldId id="480" r:id="rId22"/>
    <p:sldId id="481" r:id="rId23"/>
    <p:sldId id="482" r:id="rId24"/>
    <p:sldId id="483" r:id="rId25"/>
    <p:sldId id="484" r:id="rId26"/>
    <p:sldId id="485" r:id="rId27"/>
    <p:sldId id="486" r:id="rId28"/>
    <p:sldId id="487" r:id="rId29"/>
    <p:sldId id="488" r:id="rId30"/>
    <p:sldId id="489" r:id="rId31"/>
    <p:sldId id="490" r:id="rId32"/>
    <p:sldId id="491" r:id="rId33"/>
    <p:sldId id="492" r:id="rId34"/>
    <p:sldId id="493" r:id="rId35"/>
    <p:sldId id="494" r:id="rId36"/>
    <p:sldId id="495" r:id="rId37"/>
    <p:sldId id="496" r:id="rId38"/>
    <p:sldId id="497" r:id="rId39"/>
    <p:sldId id="498" r:id="rId40"/>
    <p:sldId id="499" r:id="rId41"/>
    <p:sldId id="500" r:id="rId42"/>
    <p:sldId id="31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Content" id="{B1FF2808-F6D5-4780-873D-10785B0810E6}">
          <p14:sldIdLst>
            <p14:sldId id="260"/>
            <p14:sldId id="283"/>
            <p14:sldId id="461"/>
            <p14:sldId id="423"/>
            <p14:sldId id="426"/>
            <p14:sldId id="464"/>
            <p14:sldId id="462"/>
            <p14:sldId id="465"/>
            <p14:sldId id="466"/>
            <p14:sldId id="467"/>
            <p14:sldId id="468"/>
            <p14:sldId id="469"/>
            <p14:sldId id="463"/>
            <p14:sldId id="471"/>
            <p14:sldId id="470"/>
            <p14:sldId id="475"/>
            <p14:sldId id="476"/>
            <p14:sldId id="477"/>
            <p14:sldId id="478"/>
            <p14:sldId id="479"/>
            <p14:sldId id="480"/>
            <p14:sldId id="481"/>
            <p14:sldId id="482"/>
            <p14:sldId id="483"/>
            <p14:sldId id="484"/>
            <p14:sldId id="485"/>
            <p14:sldId id="486"/>
            <p14:sldId id="487"/>
            <p14:sldId id="488"/>
            <p14:sldId id="489"/>
            <p14:sldId id="490"/>
            <p14:sldId id="491"/>
            <p14:sldId id="492"/>
            <p14:sldId id="493"/>
            <p14:sldId id="494"/>
            <p14:sldId id="495"/>
            <p14:sldId id="496"/>
            <p14:sldId id="497"/>
            <p14:sldId id="498"/>
            <p14:sldId id="499"/>
            <p14:sldId id="500"/>
            <p14:sldId id="3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42328"/>
    <a:srgbClr val="80000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97" autoAdjust="0"/>
    <p:restoredTop sz="82948" autoAdjust="0"/>
  </p:normalViewPr>
  <p:slideViewPr>
    <p:cSldViewPr>
      <p:cViewPr varScale="1">
        <p:scale>
          <a:sx n="53" d="100"/>
          <a:sy n="53" d="100"/>
        </p:scale>
        <p:origin x="956" y="44"/>
      </p:cViewPr>
      <p:guideLst>
        <p:guide orient="horz" pos="2160"/>
        <p:guide pos="2880"/>
      </p:guideLst>
    </p:cSldViewPr>
  </p:slideViewPr>
  <p:outlineViewPr>
    <p:cViewPr>
      <p:scale>
        <a:sx n="33" d="100"/>
        <a:sy n="33" d="100"/>
      </p:scale>
      <p:origin x="0" y="36378"/>
    </p:cViewPr>
  </p:outlineViewPr>
  <p:notesTextViewPr>
    <p:cViewPr>
      <p:scale>
        <a:sx n="1" d="1"/>
        <a:sy n="1" d="1"/>
      </p:scale>
      <p:origin x="0" y="0"/>
    </p:cViewPr>
  </p:notesTextViewPr>
  <p:notesViewPr>
    <p:cSldViewPr>
      <p:cViewPr varScale="1">
        <p:scale>
          <a:sx n="85" d="100"/>
          <a:sy n="85" d="100"/>
        </p:scale>
        <p:origin x="-323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A582A5-E592-4D56-958B-56E54152252B}" type="datetimeFigureOut">
              <a:rPr lang="en-US" smtClean="0"/>
              <a:t>11/16/2022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02C072-76FC-4439-8E21-B179EA1F4A47}" type="slidenum">
              <a:rPr lang="en-US" smtClean="0"/>
              <a:t>‹#›</a:t>
            </a:fld>
            <a:endParaRPr lang="en-US"/>
          </a:p>
        </p:txBody>
      </p:sp>
    </p:spTree>
    <p:extLst>
      <p:ext uri="{BB962C8B-B14F-4D97-AF65-F5344CB8AC3E}">
        <p14:creationId xmlns:p14="http://schemas.microsoft.com/office/powerpoint/2010/main" val="2194185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8B3C75-08A5-4994-A3E6-7DBDB37BC5E8}" type="datetimeFigureOut">
              <a:rPr lang="en-US" smtClean="0"/>
              <a:t>11/16/2022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355D2A-133C-4D7D-81D4-14D33A91400E}" type="slidenum">
              <a:rPr lang="en-US" smtClean="0"/>
              <a:t>‹#›</a:t>
            </a:fld>
            <a:endParaRPr lang="en-US"/>
          </a:p>
        </p:txBody>
      </p:sp>
    </p:spTree>
    <p:extLst>
      <p:ext uri="{BB962C8B-B14F-4D97-AF65-F5344CB8AC3E}">
        <p14:creationId xmlns:p14="http://schemas.microsoft.com/office/powerpoint/2010/main" val="1810976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en-US" dirty="0">
                <a:ea typeface="ＭＳ Ｐゴシック" pitchFamily="34" charset="-128"/>
              </a:rPr>
              <a:t>Chapter 10: </a:t>
            </a:r>
            <a:r>
              <a:rPr lang="en-US" altLang="en-US" i="1" dirty="0">
                <a:ea typeface="ＭＳ Ｐゴシック" pitchFamily="34" charset="-128"/>
              </a:rPr>
              <a:t>Auditing the Revenue Process</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a:t>
            </a:fld>
            <a:endParaRPr lang="en-US"/>
          </a:p>
        </p:txBody>
      </p:sp>
    </p:spTree>
    <p:extLst>
      <p:ext uri="{BB962C8B-B14F-4D97-AF65-F5344CB8AC3E}">
        <p14:creationId xmlns:p14="http://schemas.microsoft.com/office/powerpoint/2010/main" val="3665006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Rules of Conduct</a:t>
            </a:r>
          </a:p>
          <a:p>
            <a:endParaRPr lang="en-US" altLang="en-US" dirty="0">
              <a:ea typeface="ＭＳ Ｐゴシック" pitchFamily="34" charset="-128"/>
            </a:endParaRPr>
          </a:p>
          <a:p>
            <a:r>
              <a:rPr lang="en-US" altLang="en-US" dirty="0">
                <a:ea typeface="ＭＳ Ｐゴシック" pitchFamily="34" charset="-128"/>
              </a:rPr>
              <a:t>For more detail, see Table 19-2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10</a:t>
            </a:fld>
            <a:endParaRPr lang="en-US"/>
          </a:p>
        </p:txBody>
      </p:sp>
    </p:spTree>
    <p:extLst>
      <p:ext uri="{BB962C8B-B14F-4D97-AF65-F5344CB8AC3E}">
        <p14:creationId xmlns:p14="http://schemas.microsoft.com/office/powerpoint/2010/main" val="934783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Rules of Conduct</a:t>
            </a:r>
          </a:p>
          <a:p>
            <a:endParaRPr lang="en-US" altLang="en-US" dirty="0">
              <a:ea typeface="ＭＳ Ｐゴシック" pitchFamily="34" charset="-128"/>
            </a:endParaRPr>
          </a:p>
          <a:p>
            <a:r>
              <a:rPr lang="en-US" altLang="en-US" dirty="0">
                <a:ea typeface="ＭＳ Ｐゴシック" pitchFamily="34" charset="-128"/>
              </a:rPr>
              <a:t>For more detail, see Table 19-2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11</a:t>
            </a:fld>
            <a:endParaRPr lang="en-US"/>
          </a:p>
        </p:txBody>
      </p:sp>
    </p:spTree>
    <p:extLst>
      <p:ext uri="{BB962C8B-B14F-4D97-AF65-F5344CB8AC3E}">
        <p14:creationId xmlns:p14="http://schemas.microsoft.com/office/powerpoint/2010/main" val="934783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Rules of Conduct</a:t>
            </a:r>
          </a:p>
          <a:p>
            <a:endParaRPr lang="en-US" altLang="en-US" dirty="0">
              <a:ea typeface="ＭＳ Ｐゴシック" pitchFamily="34" charset="-128"/>
            </a:endParaRPr>
          </a:p>
          <a:p>
            <a:r>
              <a:rPr lang="en-US" altLang="en-US" dirty="0">
                <a:ea typeface="ＭＳ Ｐゴシック" pitchFamily="34" charset="-128"/>
              </a:rPr>
              <a:t>For more detail, see Table 19-2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12</a:t>
            </a:fld>
            <a:endParaRPr lang="en-US"/>
          </a:p>
        </p:txBody>
      </p:sp>
    </p:spTree>
    <p:extLst>
      <p:ext uri="{BB962C8B-B14F-4D97-AF65-F5344CB8AC3E}">
        <p14:creationId xmlns:p14="http://schemas.microsoft.com/office/powerpoint/2010/main" val="3384770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Integrity and Objectivity</a:t>
            </a:r>
          </a:p>
          <a:p>
            <a:endParaRPr lang="en-US" altLang="en-US" sz="3200" dirty="0">
              <a:ea typeface="ＭＳ Ｐゴシック" pitchFamily="34" charset="-128"/>
            </a:endParaRPr>
          </a:p>
          <a:p>
            <a:r>
              <a:rPr lang="en-US" altLang="en-US" sz="3200" dirty="0">
                <a:ea typeface="ＭＳ Ｐゴシック" pitchFamily="34" charset="-128"/>
              </a:rPr>
              <a:t>Integrity and Objectivity Rule</a:t>
            </a:r>
          </a:p>
          <a:p>
            <a:r>
              <a:rPr lang="en-US" altLang="en-US" sz="3200" dirty="0">
                <a:ea typeface="ＭＳ Ｐゴシック" pitchFamily="34" charset="-128"/>
              </a:rPr>
              <a:t>In the performance of any professional service, a member shall maintain objectivity and integrity, shall be free of conflicts of interest, and shall not knowingly misrepresent facts or subordinate his or her judgment to others.</a:t>
            </a:r>
          </a:p>
        </p:txBody>
      </p:sp>
      <p:sp>
        <p:nvSpPr>
          <p:cNvPr id="4" name="Slide Number Placeholder 3"/>
          <p:cNvSpPr>
            <a:spLocks noGrp="1"/>
          </p:cNvSpPr>
          <p:nvPr>
            <p:ph type="sldNum" sz="quarter" idx="10"/>
          </p:nvPr>
        </p:nvSpPr>
        <p:spPr/>
        <p:txBody>
          <a:bodyPr/>
          <a:lstStyle/>
          <a:p>
            <a:fld id="{ED355D2A-133C-4D7D-81D4-14D33A91400E}" type="slidenum">
              <a:rPr lang="en-US" smtClean="0"/>
              <a:t>13</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Independence</a:t>
            </a:r>
          </a:p>
          <a:p>
            <a:endParaRPr lang="en-US" altLang="en-US" sz="3200" dirty="0">
              <a:ea typeface="ＭＳ Ｐゴシック" pitchFamily="34" charset="-128"/>
            </a:endParaRPr>
          </a:p>
          <a:p>
            <a:r>
              <a:rPr lang="en-US" altLang="en-US" sz="3200" dirty="0">
                <a:ea typeface="ＭＳ Ｐゴシック" pitchFamily="34" charset="-128"/>
              </a:rPr>
              <a:t>Independence Rule</a:t>
            </a:r>
          </a:p>
          <a:p>
            <a:r>
              <a:rPr lang="en-US" altLang="en-US" sz="3200" dirty="0">
                <a:solidFill>
                  <a:srgbClr val="00664D"/>
                </a:solidFill>
                <a:ea typeface="ＭＳ Ｐゴシック" pitchFamily="34" charset="-128"/>
              </a:rPr>
              <a:t>A member in public practice shall be independent in the performance of professional services as required by standards promulgated by bodies designated by Coun</a:t>
            </a:r>
            <a:r>
              <a:rPr lang="en-US" altLang="en-US" sz="3200" dirty="0">
                <a:solidFill>
                  <a:srgbClr val="756525"/>
                </a:solidFill>
                <a:ea typeface="ＭＳ Ｐゴシック" pitchFamily="34" charset="-128"/>
              </a:rPr>
              <a:t>c</a:t>
            </a:r>
            <a:r>
              <a:rPr lang="en-US" altLang="en-US" sz="3200" dirty="0">
                <a:solidFill>
                  <a:srgbClr val="00664D"/>
                </a:solidFill>
                <a:ea typeface="ＭＳ Ｐゴシック" pitchFamily="34" charset="-128"/>
              </a:rPr>
              <a:t>il</a:t>
            </a:r>
            <a:r>
              <a:rPr lang="en-US" altLang="en-US" sz="3200" dirty="0">
                <a:solidFill>
                  <a:srgbClr val="756525"/>
                </a:solidFill>
                <a:ea typeface="ＭＳ Ｐゴシック" pitchFamily="34" charset="-128"/>
              </a:rPr>
              <a:t>.</a:t>
            </a:r>
          </a:p>
          <a:p>
            <a:endParaRPr lang="en-US" altLang="en-US" sz="3200" dirty="0">
              <a:ea typeface="ＭＳ Ｐゴシック" pitchFamily="34" charset="-128"/>
            </a:endParaRPr>
          </a:p>
          <a:p>
            <a:r>
              <a:rPr lang="en-US" altLang="en-US" sz="3200" dirty="0">
                <a:ea typeface="ＭＳ Ｐゴシック" pitchFamily="34" charset="-128"/>
              </a:rPr>
              <a:t>These services include: financial statement audits, financial statement reviews, other attest services as defined by SSAEs.</a:t>
            </a:r>
          </a:p>
          <a:p>
            <a:endParaRPr lang="en-US" altLang="en-US" sz="3200" dirty="0">
              <a:ea typeface="ＭＳ Ｐゴシック" pitchFamily="34" charset="-128"/>
            </a:endParaRPr>
          </a:p>
          <a:p>
            <a:r>
              <a:rPr lang="en-US" altLang="en-US" sz="3200">
                <a:ea typeface="ＭＳ Ｐゴシック" pitchFamily="34" charset="-128"/>
              </a:rPr>
              <a:t>Interpretation of the Independence Rule: “Covered Members” must be independent.</a:t>
            </a:r>
          </a:p>
        </p:txBody>
      </p:sp>
      <p:sp>
        <p:nvSpPr>
          <p:cNvPr id="4" name="Slide Number Placeholder 3"/>
          <p:cNvSpPr>
            <a:spLocks noGrp="1"/>
          </p:cNvSpPr>
          <p:nvPr>
            <p:ph type="sldNum" sz="quarter" idx="10"/>
          </p:nvPr>
        </p:nvSpPr>
        <p:spPr/>
        <p:txBody>
          <a:bodyPr/>
          <a:lstStyle/>
          <a:p>
            <a:fld id="{ED355D2A-133C-4D7D-81D4-14D33A91400E}" type="slidenum">
              <a:rPr lang="en-US" smtClean="0"/>
              <a:t>14</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Covered Members</a:t>
            </a:r>
          </a:p>
          <a:p>
            <a:endParaRPr lang="en-US" altLang="en-US" sz="3200" dirty="0">
              <a:ea typeface="ＭＳ Ｐゴシック" pitchFamily="34" charset="-128"/>
            </a:endParaRPr>
          </a:p>
          <a:p>
            <a:pPr>
              <a:spcBef>
                <a:spcPct val="50000"/>
              </a:spcBef>
              <a:buFontTx/>
              <a:buAutoNum type="arabicPeriod"/>
            </a:pPr>
            <a:r>
              <a:rPr lang="en-US" altLang="en-US" sz="3200" dirty="0">
                <a:solidFill>
                  <a:srgbClr val="008080"/>
                </a:solidFill>
                <a:ea typeface="ＭＳ Ｐゴシック" pitchFamily="34" charset="-128"/>
              </a:rPr>
              <a:t> An individual on the attest engagement team</a:t>
            </a:r>
          </a:p>
          <a:p>
            <a:pPr>
              <a:spcBef>
                <a:spcPct val="50000"/>
              </a:spcBef>
              <a:buFontTx/>
              <a:buAutoNum type="arabicPeriod"/>
            </a:pPr>
            <a:r>
              <a:rPr lang="en-US" altLang="en-US" sz="3200" dirty="0">
                <a:solidFill>
                  <a:srgbClr val="008080"/>
                </a:solidFill>
                <a:ea typeface="ＭＳ Ｐゴシック" pitchFamily="34" charset="-128"/>
              </a:rPr>
              <a:t> An individual in a position to influence the attest engagement</a:t>
            </a:r>
          </a:p>
          <a:p>
            <a:pPr>
              <a:spcBef>
                <a:spcPct val="50000"/>
              </a:spcBef>
              <a:buFontTx/>
              <a:buAutoNum type="arabicPeriod"/>
            </a:pPr>
            <a:r>
              <a:rPr lang="en-US" altLang="en-US" sz="3200" dirty="0">
                <a:solidFill>
                  <a:srgbClr val="008080"/>
                </a:solidFill>
                <a:ea typeface="ＭＳ Ｐゴシック" pitchFamily="34" charset="-128"/>
              </a:rPr>
              <a:t> A partner, partner equivalent, or manager who provides more than 10 hours of </a:t>
            </a:r>
            <a:r>
              <a:rPr lang="en-US" altLang="en-US" sz="3200" dirty="0" err="1">
                <a:solidFill>
                  <a:srgbClr val="008080"/>
                </a:solidFill>
                <a:ea typeface="ＭＳ Ｐゴシック" pitchFamily="34" charset="-128"/>
              </a:rPr>
              <a:t>nonattest</a:t>
            </a:r>
            <a:r>
              <a:rPr lang="en-US" altLang="en-US" sz="3200" dirty="0">
                <a:solidFill>
                  <a:srgbClr val="008080"/>
                </a:solidFill>
                <a:ea typeface="ＭＳ Ｐゴシック" pitchFamily="34" charset="-128"/>
              </a:rPr>
              <a:t> services to the attest client within any fiscal year.</a:t>
            </a:r>
          </a:p>
          <a:p>
            <a:pPr>
              <a:spcBef>
                <a:spcPct val="50000"/>
              </a:spcBef>
              <a:buFontTx/>
              <a:buAutoNum type="arabicPeriod"/>
            </a:pPr>
            <a:r>
              <a:rPr lang="en-US" altLang="en-US" sz="3200" dirty="0">
                <a:solidFill>
                  <a:srgbClr val="008080"/>
                </a:solidFill>
                <a:ea typeface="ＭＳ Ｐゴシック" pitchFamily="34" charset="-128"/>
              </a:rPr>
              <a:t> A partner or partner equivalent in the office in which the lead attest engagement partner or partner equivalent primarily practices in connection with the attest engagement</a:t>
            </a:r>
          </a:p>
          <a:p>
            <a:pPr>
              <a:spcBef>
                <a:spcPct val="50000"/>
              </a:spcBef>
              <a:buFontTx/>
              <a:buAutoNum type="arabicPeriod"/>
            </a:pPr>
            <a:r>
              <a:rPr lang="en-US" altLang="en-US" sz="3200" dirty="0">
                <a:solidFill>
                  <a:srgbClr val="008080"/>
                </a:solidFill>
                <a:ea typeface="ＭＳ Ｐゴシック" pitchFamily="34" charset="-128"/>
              </a:rPr>
              <a:t> The firm, including the firm’</a:t>
            </a:r>
            <a:r>
              <a:rPr lang="en-US" altLang="ja-JP" sz="3200" dirty="0">
                <a:solidFill>
                  <a:srgbClr val="008080"/>
                </a:solidFill>
                <a:ea typeface="ＭＳ Ｐゴシック" pitchFamily="34" charset="-128"/>
              </a:rPr>
              <a:t>s employee benefits plan</a:t>
            </a:r>
          </a:p>
          <a:p>
            <a:pPr>
              <a:spcBef>
                <a:spcPct val="50000"/>
              </a:spcBef>
              <a:buFontTx/>
              <a:buAutoNum type="arabicPeriod"/>
            </a:pPr>
            <a:r>
              <a:rPr lang="en-US" altLang="en-US" sz="3200" dirty="0">
                <a:solidFill>
                  <a:srgbClr val="008080"/>
                </a:solidFill>
                <a:ea typeface="ＭＳ Ｐゴシック" pitchFamily="34" charset="-128"/>
              </a:rPr>
              <a:t> An entity whose operating, financial, or accounting policies can be controlled by any of the individuals or entities described above or by two or more such individuals or entities if they act together</a:t>
            </a:r>
          </a:p>
        </p:txBody>
      </p:sp>
      <p:sp>
        <p:nvSpPr>
          <p:cNvPr id="4" name="Slide Number Placeholder 3"/>
          <p:cNvSpPr>
            <a:spLocks noGrp="1"/>
          </p:cNvSpPr>
          <p:nvPr>
            <p:ph type="sldNum" sz="quarter" idx="10"/>
          </p:nvPr>
        </p:nvSpPr>
        <p:spPr/>
        <p:txBody>
          <a:bodyPr/>
          <a:lstStyle/>
          <a:p>
            <a:fld id="{ED355D2A-133C-4D7D-81D4-14D33A91400E}" type="slidenum">
              <a:rPr lang="en-US" smtClean="0"/>
              <a:t>15</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Prohibited Financial Relationships </a:t>
            </a:r>
          </a:p>
          <a:p>
            <a:endParaRPr lang="en-US" altLang="en-US" dirty="0">
              <a:ea typeface="ＭＳ Ｐゴシック" pitchFamily="34" charset="-128"/>
            </a:endParaRPr>
          </a:p>
          <a:p>
            <a:r>
              <a:rPr lang="en-US" altLang="en-US" dirty="0">
                <a:ea typeface="ＭＳ Ｐゴシック" pitchFamily="34" charset="-128"/>
              </a:rPr>
              <a:t>Direct: </a:t>
            </a:r>
            <a:r>
              <a:rPr lang="en-US" altLang="en-US" dirty="0">
                <a:solidFill>
                  <a:srgbClr val="253D75"/>
                </a:solidFill>
                <a:ea typeface="ＭＳ Ｐゴシック" pitchFamily="34" charset="-128"/>
              </a:rPr>
              <a:t>A financial interest that is owned directly by an individual or entity, or is under the control of an individual or entity</a:t>
            </a:r>
          </a:p>
          <a:p>
            <a:r>
              <a:rPr lang="en-US" altLang="en-US" dirty="0">
                <a:ea typeface="ＭＳ Ｐゴシック" pitchFamily="34" charset="-128"/>
              </a:rPr>
              <a:t>Material Indirect: </a:t>
            </a:r>
            <a:r>
              <a:rPr lang="en-US" altLang="en-US" dirty="0">
                <a:solidFill>
                  <a:srgbClr val="008080"/>
                </a:solidFill>
                <a:ea typeface="ＭＳ Ｐゴシック" pitchFamily="34" charset="-128"/>
              </a:rPr>
              <a:t>May result when a covered member has a financial interest in an entity that is associated with an attest entity, for example an investment in a mutual fund that owns the entity’</a:t>
            </a:r>
            <a:r>
              <a:rPr lang="en-US" altLang="ja-JP" dirty="0">
                <a:solidFill>
                  <a:srgbClr val="008080"/>
                </a:solidFill>
                <a:ea typeface="ＭＳ Ｐゴシック" pitchFamily="34" charset="-128"/>
              </a:rPr>
              <a:t>s stock</a:t>
            </a:r>
            <a:endParaRPr lang="en-US" altLang="en-US" dirty="0">
              <a:solidFill>
                <a:srgbClr val="008080"/>
              </a:solidFill>
              <a:ea typeface="ＭＳ Ｐゴシック" pitchFamily="34" charset="-128"/>
            </a:endParaRPr>
          </a:p>
          <a:p>
            <a:endParaRPr lang="en-US" altLang="en-US" dirty="0">
              <a:ea typeface="ＭＳ Ｐゴシック" pitchFamily="34" charset="-128"/>
            </a:endParaRPr>
          </a:p>
          <a:p>
            <a:r>
              <a:rPr lang="en-US" altLang="en-US" dirty="0">
                <a:solidFill>
                  <a:srgbClr val="800000"/>
                </a:solidFill>
                <a:ea typeface="ＭＳ Ｐゴシック" pitchFamily="34" charset="-128"/>
              </a:rPr>
              <a:t>Exception: </a:t>
            </a:r>
            <a:r>
              <a:rPr lang="en-US" altLang="en-US" dirty="0">
                <a:solidFill>
                  <a:srgbClr val="375BB0"/>
                </a:solidFill>
                <a:ea typeface="ＭＳ Ｐゴシック" pitchFamily="34" charset="-128"/>
              </a:rPr>
              <a:t>Certain types of personal loans from financial institutions who are audited by a covered member</a:t>
            </a:r>
          </a:p>
        </p:txBody>
      </p:sp>
      <p:sp>
        <p:nvSpPr>
          <p:cNvPr id="4" name="Slide Number Placeholder 3"/>
          <p:cNvSpPr>
            <a:spLocks noGrp="1"/>
          </p:cNvSpPr>
          <p:nvPr>
            <p:ph type="sldNum" sz="quarter" idx="10"/>
          </p:nvPr>
        </p:nvSpPr>
        <p:spPr/>
        <p:txBody>
          <a:bodyPr/>
          <a:lstStyle/>
          <a:p>
            <a:fld id="{ED355D2A-133C-4D7D-81D4-14D33A91400E}" type="slidenum">
              <a:rPr lang="en-US" smtClean="0"/>
              <a:t>16</a:t>
            </a:fld>
            <a:endParaRPr lang="en-US"/>
          </a:p>
        </p:txBody>
      </p:sp>
    </p:spTree>
    <p:extLst>
      <p:ext uri="{BB962C8B-B14F-4D97-AF65-F5344CB8AC3E}">
        <p14:creationId xmlns:p14="http://schemas.microsoft.com/office/powerpoint/2010/main" val="1295284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Prohibited Business Relationships </a:t>
            </a:r>
          </a:p>
          <a:p>
            <a:endParaRPr lang="en-US" altLang="en-US" dirty="0">
              <a:ea typeface="ＭＳ Ｐゴシック" pitchFamily="34" charset="-128"/>
            </a:endParaRPr>
          </a:p>
          <a:p>
            <a:r>
              <a:rPr lang="en-US" altLang="en-US" dirty="0">
                <a:solidFill>
                  <a:srgbClr val="756525"/>
                </a:solidFill>
                <a:ea typeface="ＭＳ Ｐゴシック" pitchFamily="34" charset="-128"/>
              </a:rPr>
              <a:t>Independence Rule and relevant interpretations essentially indicate that the independence of a CPA is impaired if the CPA performs a </a:t>
            </a:r>
            <a:r>
              <a:rPr lang="en-US" altLang="en-US" dirty="0">
                <a:solidFill>
                  <a:srgbClr val="800000"/>
                </a:solidFill>
                <a:ea typeface="ＭＳ Ｐゴシック" pitchFamily="34" charset="-128"/>
              </a:rPr>
              <a:t>managerial or other significant role for an entity’</a:t>
            </a:r>
            <a:r>
              <a:rPr lang="en-US" altLang="ja-JP" dirty="0">
                <a:solidFill>
                  <a:srgbClr val="800000"/>
                </a:solidFill>
                <a:ea typeface="ＭＳ Ｐゴシック" pitchFamily="34" charset="-128"/>
              </a:rPr>
              <a:t>s organization </a:t>
            </a:r>
            <a:r>
              <a:rPr lang="en-US" altLang="ja-JP" i="1" dirty="0">
                <a:solidFill>
                  <a:srgbClr val="756525"/>
                </a:solidFill>
                <a:ea typeface="ＭＳ Ｐゴシック" pitchFamily="34" charset="-128"/>
              </a:rPr>
              <a:t>during the</a:t>
            </a:r>
            <a:r>
              <a:rPr lang="en-US" altLang="ja-JP" dirty="0">
                <a:solidFill>
                  <a:srgbClr val="756525"/>
                </a:solidFill>
                <a:ea typeface="ＭＳ Ｐゴシック" pitchFamily="34" charset="-128"/>
              </a:rPr>
              <a:t> </a:t>
            </a:r>
            <a:r>
              <a:rPr lang="en-US" altLang="ja-JP" dirty="0">
                <a:solidFill>
                  <a:srgbClr val="800000"/>
                </a:solidFill>
                <a:ea typeface="ＭＳ Ｐゴシック" pitchFamily="34" charset="-128"/>
              </a:rPr>
              <a:t>time period covered by an attest engagement</a:t>
            </a:r>
            <a:r>
              <a:rPr lang="en-US" altLang="ja-JP" dirty="0">
                <a:ea typeface="ＭＳ Ｐゴシック" pitchFamily="34" charset="-128"/>
              </a:rPr>
              <a:t>.</a:t>
            </a:r>
            <a:endParaRPr lang="en-US" altLang="en-US" dirty="0">
              <a:ea typeface="ＭＳ Ｐゴシック" pitchFamily="34" charset="-128"/>
            </a:endParaRPr>
          </a:p>
          <a:p>
            <a:endParaRPr lang="en-US" altLang="en-US" dirty="0">
              <a:ea typeface="ＭＳ Ｐゴシック" pitchFamily="34" charset="-128"/>
            </a:endParaRPr>
          </a:p>
          <a:p>
            <a:r>
              <a:rPr lang="en-US" altLang="en-US" dirty="0">
                <a:solidFill>
                  <a:srgbClr val="008080"/>
                </a:solidFill>
                <a:ea typeface="ＭＳ Ｐゴシック" pitchFamily="34" charset="-128"/>
              </a:rPr>
              <a:t>Interpretations indicate that a firm’</a:t>
            </a:r>
            <a:r>
              <a:rPr lang="en-US" altLang="ja-JP" dirty="0">
                <a:solidFill>
                  <a:srgbClr val="008080"/>
                </a:solidFill>
                <a:ea typeface="ＭＳ Ｐゴシック" pitchFamily="34" charset="-128"/>
              </a:rPr>
              <a:t>s independence will be considered to be impaired with respect to an entity if a partner or professional employee leaves the firm and is subsequently employed by or associated with that entity in a key position unless a number of conditions are met.</a:t>
            </a:r>
            <a:endParaRPr lang="en-US" altLang="en-US" dirty="0">
              <a:solidFill>
                <a:srgbClr val="008080"/>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17</a:t>
            </a:fld>
            <a:endParaRPr lang="en-US"/>
          </a:p>
        </p:txBody>
      </p:sp>
    </p:spTree>
    <p:extLst>
      <p:ext uri="{BB962C8B-B14F-4D97-AF65-F5344CB8AC3E}">
        <p14:creationId xmlns:p14="http://schemas.microsoft.com/office/powerpoint/2010/main" val="1807593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Effect of Family Relationships</a:t>
            </a:r>
          </a:p>
          <a:p>
            <a:endParaRPr lang="en-US" altLang="en-US" dirty="0">
              <a:ea typeface="ＭＳ Ｐゴシック" pitchFamily="34" charset="-128"/>
            </a:endParaRPr>
          </a:p>
          <a:p>
            <a:r>
              <a:rPr lang="en-US" altLang="en-US" b="1" dirty="0">
                <a:solidFill>
                  <a:srgbClr val="0000CC"/>
                </a:solidFill>
                <a:ea typeface="ＭＳ Ｐゴシック" pitchFamily="34" charset="-128"/>
              </a:rPr>
              <a:t>A covered member</a:t>
            </a:r>
            <a:r>
              <a:rPr lang="ja-JP" altLang="en-US" b="1" dirty="0">
                <a:solidFill>
                  <a:srgbClr val="0000CC"/>
                </a:solidFill>
                <a:ea typeface="ＭＳ Ｐゴシック" pitchFamily="34" charset="-128"/>
              </a:rPr>
              <a:t>’</a:t>
            </a:r>
            <a:r>
              <a:rPr lang="en-US" altLang="ja-JP" b="1" dirty="0">
                <a:solidFill>
                  <a:srgbClr val="0000CC"/>
                </a:solidFill>
                <a:ea typeface="ＭＳ Ｐゴシック" pitchFamily="34" charset="-128"/>
              </a:rPr>
              <a:t>s </a:t>
            </a:r>
            <a:r>
              <a:rPr lang="en-US" altLang="ja-JP" b="1" dirty="0">
                <a:solidFill>
                  <a:srgbClr val="800000"/>
                </a:solidFill>
                <a:ea typeface="ＭＳ Ｐゴシック" pitchFamily="34" charset="-128"/>
              </a:rPr>
              <a:t>immediate family </a:t>
            </a:r>
            <a:r>
              <a:rPr lang="en-US" altLang="ja-JP" b="1" dirty="0">
                <a:solidFill>
                  <a:srgbClr val="0000CC"/>
                </a:solidFill>
                <a:ea typeface="ＭＳ Ｐゴシック" pitchFamily="34" charset="-128"/>
              </a:rPr>
              <a:t>(spouse, spousal equivalent, or dependent, regardless of whether the dependent is related) is subject to the Independence Rule and its interpretations.</a:t>
            </a:r>
            <a:endParaRPr lang="en-US" altLang="en-US" b="1" dirty="0">
              <a:solidFill>
                <a:srgbClr val="0000CC"/>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18</a:t>
            </a:fld>
            <a:endParaRPr lang="en-US"/>
          </a:p>
        </p:txBody>
      </p:sp>
    </p:spTree>
    <p:extLst>
      <p:ext uri="{BB962C8B-B14F-4D97-AF65-F5344CB8AC3E}">
        <p14:creationId xmlns:p14="http://schemas.microsoft.com/office/powerpoint/2010/main" val="35155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Effect of Family Relationships</a:t>
            </a:r>
          </a:p>
          <a:p>
            <a:endParaRPr lang="en-US" altLang="en-US" dirty="0">
              <a:ea typeface="ＭＳ Ｐゴシック" pitchFamily="34" charset="-128"/>
            </a:endParaRPr>
          </a:p>
          <a:p>
            <a:pPr>
              <a:spcBef>
                <a:spcPct val="50000"/>
              </a:spcBef>
            </a:pPr>
            <a:r>
              <a:rPr lang="en-US" altLang="en-US" dirty="0">
                <a:solidFill>
                  <a:srgbClr val="000000"/>
                </a:solidFill>
                <a:ea typeface="ＭＳ Ｐゴシック" pitchFamily="34" charset="-128"/>
              </a:rPr>
              <a:t>Two major situations with </a:t>
            </a:r>
            <a:r>
              <a:rPr lang="en-US" altLang="en-US" dirty="0">
                <a:solidFill>
                  <a:srgbClr val="800000"/>
                </a:solidFill>
                <a:ea typeface="ＭＳ Ｐゴシック" pitchFamily="34" charset="-128"/>
              </a:rPr>
              <a:t>close relatives </a:t>
            </a:r>
            <a:r>
              <a:rPr lang="en-US" altLang="en-US" dirty="0">
                <a:solidFill>
                  <a:srgbClr val="000000"/>
                </a:solidFill>
                <a:ea typeface="ＭＳ Ｐゴシック" pitchFamily="34" charset="-128"/>
              </a:rPr>
              <a:t>that can impair independence:</a:t>
            </a:r>
          </a:p>
          <a:p>
            <a:pPr>
              <a:spcBef>
                <a:spcPct val="50000"/>
              </a:spcBef>
              <a:buFontTx/>
              <a:buAutoNum type="arabicPeriod"/>
            </a:pPr>
            <a:r>
              <a:rPr lang="en-US" altLang="en-US" dirty="0">
                <a:solidFill>
                  <a:srgbClr val="000000"/>
                </a:solidFill>
                <a:ea typeface="ＭＳ Ｐゴシック" pitchFamily="34" charset="-128"/>
              </a:rPr>
              <a:t> A</a:t>
            </a:r>
            <a:r>
              <a:rPr lang="en-US" altLang="en-US" dirty="0">
                <a:solidFill>
                  <a:srgbClr val="0000CC"/>
                </a:solidFill>
                <a:ea typeface="ＭＳ Ｐゴシック" pitchFamily="34" charset="-128"/>
              </a:rPr>
              <a:t> </a:t>
            </a:r>
            <a:r>
              <a:rPr lang="en-US" altLang="en-US" dirty="0">
                <a:solidFill>
                  <a:srgbClr val="800000"/>
                </a:solidFill>
                <a:ea typeface="ＭＳ Ｐゴシック" pitchFamily="34" charset="-128"/>
              </a:rPr>
              <a:t>close </a:t>
            </a:r>
            <a:r>
              <a:rPr lang="en-US" altLang="en-US" dirty="0">
                <a:solidFill>
                  <a:srgbClr val="000000"/>
                </a:solidFill>
                <a:ea typeface="ＭＳ Ｐゴシック" pitchFamily="34" charset="-128"/>
              </a:rPr>
              <a:t>relative has a financial interest in the entity that is material to the close relative, and the CPA participating in the engagement is aware of the interest.</a:t>
            </a:r>
          </a:p>
          <a:p>
            <a:pPr>
              <a:spcBef>
                <a:spcPct val="50000"/>
              </a:spcBef>
              <a:buFontTx/>
              <a:buAutoNum type="arabicPeriod"/>
            </a:pPr>
            <a:r>
              <a:rPr lang="en-US" altLang="en-US" dirty="0">
                <a:solidFill>
                  <a:srgbClr val="000000"/>
                </a:solidFill>
                <a:ea typeface="ＭＳ Ｐゴシック" pitchFamily="34" charset="-128"/>
              </a:rPr>
              <a:t> An individual participating in the engagement has a </a:t>
            </a:r>
            <a:r>
              <a:rPr lang="en-US" altLang="en-US" dirty="0">
                <a:solidFill>
                  <a:srgbClr val="800000"/>
                </a:solidFill>
                <a:ea typeface="ＭＳ Ｐゴシック" pitchFamily="34" charset="-128"/>
              </a:rPr>
              <a:t>close relative </a:t>
            </a:r>
            <a:r>
              <a:rPr lang="en-US" altLang="en-US" dirty="0">
                <a:solidFill>
                  <a:srgbClr val="000000"/>
                </a:solidFill>
                <a:ea typeface="ＭＳ Ｐゴシック" pitchFamily="34" charset="-128"/>
              </a:rPr>
              <a:t>who could exercise significant influence over the financial or accounting policies of the entity.</a:t>
            </a:r>
          </a:p>
          <a:p>
            <a:endParaRPr lang="en-US" altLang="en-US" dirty="0">
              <a:solidFill>
                <a:srgbClr val="800000"/>
              </a:solidFill>
              <a:ea typeface="ＭＳ Ｐゴシック" pitchFamily="34" charset="-128"/>
            </a:endParaRPr>
          </a:p>
          <a:p>
            <a:r>
              <a:rPr lang="en-US" altLang="en-US" dirty="0">
                <a:solidFill>
                  <a:srgbClr val="800000"/>
                </a:solidFill>
                <a:ea typeface="ＭＳ Ｐゴシック" pitchFamily="34" charset="-128"/>
              </a:rPr>
              <a:t>Close relatives </a:t>
            </a:r>
            <a:r>
              <a:rPr lang="en-US" altLang="en-US" dirty="0">
                <a:solidFill>
                  <a:srgbClr val="000000"/>
                </a:solidFill>
                <a:ea typeface="ＭＳ Ｐゴシック" pitchFamily="34" charset="-128"/>
              </a:rPr>
              <a:t>include nondependent children, brothers, sisters, parents, grandparents, parents-in-law, and their respective spouses.</a:t>
            </a:r>
          </a:p>
        </p:txBody>
      </p:sp>
      <p:sp>
        <p:nvSpPr>
          <p:cNvPr id="4" name="Slide Number Placeholder 3"/>
          <p:cNvSpPr>
            <a:spLocks noGrp="1"/>
          </p:cNvSpPr>
          <p:nvPr>
            <p:ph type="sldNum" sz="quarter" idx="10"/>
          </p:nvPr>
        </p:nvSpPr>
        <p:spPr/>
        <p:txBody>
          <a:bodyPr/>
          <a:lstStyle/>
          <a:p>
            <a:fld id="{ED355D2A-133C-4D7D-81D4-14D33A91400E}" type="slidenum">
              <a:rPr lang="en-US" smtClean="0"/>
              <a:t>19</a:t>
            </a:fld>
            <a:endParaRPr lang="en-US"/>
          </a:p>
        </p:txBody>
      </p:sp>
    </p:spTree>
    <p:extLst>
      <p:ext uri="{BB962C8B-B14F-4D97-AF65-F5344CB8AC3E}">
        <p14:creationId xmlns:p14="http://schemas.microsoft.com/office/powerpoint/2010/main" val="125473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Ethics and Professional Conduct</a:t>
            </a:r>
          </a:p>
          <a:p>
            <a:endParaRPr lang="en-US" altLang="en-US" dirty="0">
              <a:ea typeface="ＭＳ Ｐゴシック" pitchFamily="34" charset="-128"/>
            </a:endParaRPr>
          </a:p>
          <a:p>
            <a:r>
              <a:rPr lang="en-US" altLang="en-US" dirty="0">
                <a:ea typeface="ＭＳ Ｐゴシック" pitchFamily="34" charset="-128"/>
              </a:rPr>
              <a:t>Ethics: </a:t>
            </a:r>
            <a:r>
              <a:rPr lang="en-US" altLang="en-US" dirty="0">
                <a:solidFill>
                  <a:srgbClr val="32946A"/>
                </a:solidFill>
                <a:ea typeface="ＭＳ Ｐゴシック" pitchFamily="34" charset="-128"/>
              </a:rPr>
              <a:t>Refers to a system or code of conduct based on moral duties and obligations that indicate how an individual should interact with others in society</a:t>
            </a:r>
          </a:p>
          <a:p>
            <a:endParaRPr lang="en-US" altLang="en-US" dirty="0">
              <a:ea typeface="ＭＳ Ｐゴシック" pitchFamily="34" charset="-128"/>
            </a:endParaRPr>
          </a:p>
          <a:p>
            <a:r>
              <a:rPr lang="en-US" altLang="en-US" dirty="0">
                <a:ea typeface="ＭＳ Ｐゴシック" pitchFamily="34" charset="-128"/>
              </a:rPr>
              <a:t>Professionalism: </a:t>
            </a:r>
            <a:r>
              <a:rPr lang="en-US" altLang="en-US" dirty="0">
                <a:solidFill>
                  <a:srgbClr val="191966"/>
                </a:solidFill>
                <a:ea typeface="ＭＳ Ｐゴシック" pitchFamily="34" charset="-128"/>
              </a:rPr>
              <a:t>Refers to the conduct, aims, or qualities that characterize a profession or professional person</a:t>
            </a:r>
          </a:p>
        </p:txBody>
      </p:sp>
      <p:sp>
        <p:nvSpPr>
          <p:cNvPr id="4" name="Slide Number Placeholder 3"/>
          <p:cNvSpPr>
            <a:spLocks noGrp="1"/>
          </p:cNvSpPr>
          <p:nvPr>
            <p:ph type="sldNum" sz="quarter" idx="10"/>
          </p:nvPr>
        </p:nvSpPr>
        <p:spPr/>
        <p:txBody>
          <a:bodyPr/>
          <a:lstStyle/>
          <a:p>
            <a:fld id="{ED355D2A-133C-4D7D-81D4-14D33A91400E}" type="slidenum">
              <a:rPr lang="en-US" smtClean="0"/>
              <a:t>2</a:t>
            </a:fld>
            <a:endParaRPr lang="en-US"/>
          </a:p>
        </p:txBody>
      </p:sp>
    </p:spTree>
    <p:extLst>
      <p:ext uri="{BB962C8B-B14F-4D97-AF65-F5344CB8AC3E}">
        <p14:creationId xmlns:p14="http://schemas.microsoft.com/office/powerpoint/2010/main" val="3025635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Effect of Actual or Threatened Litigation</a:t>
            </a:r>
          </a:p>
          <a:p>
            <a:endParaRPr lang="en-US" altLang="en-US" dirty="0">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t>The following instances indicate impaired independence:</a:t>
            </a:r>
          </a:p>
          <a:p>
            <a:r>
              <a:rPr lang="en-US" altLang="en-US" dirty="0">
                <a:solidFill>
                  <a:srgbClr val="993366"/>
                </a:solidFill>
                <a:ea typeface="ＭＳ Ｐゴシック" pitchFamily="34" charset="-128"/>
              </a:rPr>
              <a:t>The commencement of litigation by management alleging deficiencies in audit work for the entity would be considered</a:t>
            </a:r>
            <a:r>
              <a:rPr lang="en-US" altLang="en-US" dirty="0">
                <a:ea typeface="ＭＳ Ｐゴシック" pitchFamily="34" charset="-128"/>
              </a:rPr>
              <a:t> </a:t>
            </a:r>
            <a:r>
              <a:rPr lang="en-US" altLang="en-US" dirty="0">
                <a:solidFill>
                  <a:srgbClr val="993366"/>
                </a:solidFill>
                <a:ea typeface="ＭＳ Ｐゴシック" pitchFamily="34" charset="-128"/>
              </a:rPr>
              <a:t>to </a:t>
            </a:r>
            <a:r>
              <a:rPr lang="en-US" altLang="en-US" dirty="0">
                <a:solidFill>
                  <a:srgbClr val="0000CC"/>
                </a:solidFill>
                <a:ea typeface="ＭＳ Ｐゴシック" pitchFamily="34" charset="-128"/>
              </a:rPr>
              <a:t>impair</a:t>
            </a:r>
            <a:r>
              <a:rPr lang="en-US" altLang="en-US" dirty="0">
                <a:ea typeface="ＭＳ Ｐゴシック" pitchFamily="34" charset="-128"/>
              </a:rPr>
              <a:t> </a:t>
            </a:r>
            <a:r>
              <a:rPr lang="en-US" altLang="en-US" dirty="0">
                <a:solidFill>
                  <a:srgbClr val="993366"/>
                </a:solidFill>
                <a:ea typeface="ＭＳ Ｐゴシック" pitchFamily="34" charset="-128"/>
              </a:rPr>
              <a:t>independence.</a:t>
            </a:r>
          </a:p>
          <a:p>
            <a:endParaRPr lang="en-US" altLang="en-US" dirty="0">
              <a:ea typeface="ＭＳ Ｐゴシック" pitchFamily="34" charset="-128"/>
            </a:endParaRPr>
          </a:p>
          <a:p>
            <a:r>
              <a:rPr lang="en-US" altLang="en-US" dirty="0">
                <a:solidFill>
                  <a:srgbClr val="3C8C93"/>
                </a:solidFill>
                <a:ea typeface="ＭＳ Ｐゴシック" pitchFamily="34" charset="-128"/>
              </a:rPr>
              <a:t>An expressed intention by management to commence litigation against the CPA alleging deficiencies in audit work would also </a:t>
            </a:r>
            <a:r>
              <a:rPr lang="en-US" altLang="en-US" dirty="0">
                <a:solidFill>
                  <a:srgbClr val="0000FF"/>
                </a:solidFill>
                <a:ea typeface="ＭＳ Ｐゴシック" pitchFamily="34" charset="-128"/>
              </a:rPr>
              <a:t>impair </a:t>
            </a:r>
            <a:r>
              <a:rPr lang="en-US" altLang="en-US" dirty="0">
                <a:solidFill>
                  <a:srgbClr val="3C8C93"/>
                </a:solidFill>
                <a:ea typeface="ＭＳ Ｐゴシック" pitchFamily="34" charset="-128"/>
              </a:rPr>
              <a:t>independence if the auditor concluded that it is probable that such a claim will be filed.</a:t>
            </a:r>
          </a:p>
          <a:p>
            <a:endParaRPr lang="en-US" altLang="en-US" dirty="0">
              <a:ea typeface="ＭＳ Ｐゴシック" pitchFamily="34" charset="-128"/>
            </a:endParaRPr>
          </a:p>
          <a:p>
            <a:r>
              <a:rPr lang="en-US" altLang="en-US" dirty="0">
                <a:solidFill>
                  <a:srgbClr val="CC6600"/>
                </a:solidFill>
                <a:ea typeface="ＭＳ Ｐゴシック" pitchFamily="34" charset="-128"/>
              </a:rPr>
              <a:t>The commencement of litigation by the CPA against management alleging management fraud or deceit would be considered to </a:t>
            </a:r>
            <a:r>
              <a:rPr lang="en-US" altLang="en-US" dirty="0">
                <a:solidFill>
                  <a:srgbClr val="0000FF"/>
                </a:solidFill>
                <a:ea typeface="ＭＳ Ｐゴシック" pitchFamily="34" charset="-128"/>
              </a:rPr>
              <a:t>impair</a:t>
            </a:r>
            <a:r>
              <a:rPr lang="en-US" altLang="en-US" dirty="0">
                <a:solidFill>
                  <a:srgbClr val="CC6600"/>
                </a:solidFill>
                <a:ea typeface="ＭＳ Ｐゴシック" pitchFamily="34" charset="-128"/>
              </a:rPr>
              <a:t> independence.</a:t>
            </a:r>
          </a:p>
        </p:txBody>
      </p:sp>
      <p:sp>
        <p:nvSpPr>
          <p:cNvPr id="4" name="Slide Number Placeholder 3"/>
          <p:cNvSpPr>
            <a:spLocks noGrp="1"/>
          </p:cNvSpPr>
          <p:nvPr>
            <p:ph type="sldNum" sz="quarter" idx="10"/>
          </p:nvPr>
        </p:nvSpPr>
        <p:spPr/>
        <p:txBody>
          <a:bodyPr/>
          <a:lstStyle/>
          <a:p>
            <a:fld id="{ED355D2A-133C-4D7D-81D4-14D33A91400E}" type="slidenum">
              <a:rPr lang="en-US" smtClean="0"/>
              <a:t>20</a:t>
            </a:fld>
            <a:endParaRPr lang="en-US"/>
          </a:p>
        </p:txBody>
      </p:sp>
    </p:spTree>
    <p:extLst>
      <p:ext uri="{BB962C8B-B14F-4D97-AF65-F5344CB8AC3E}">
        <p14:creationId xmlns:p14="http://schemas.microsoft.com/office/powerpoint/2010/main" val="18003478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Provision of </a:t>
            </a:r>
            <a:r>
              <a:rPr lang="en-US" altLang="en-US" dirty="0" err="1">
                <a:ea typeface="ＭＳ Ｐゴシック" pitchFamily="34" charset="-128"/>
              </a:rPr>
              <a:t>Nonattest</a:t>
            </a:r>
            <a:r>
              <a:rPr lang="en-US" altLang="en-US" dirty="0">
                <a:ea typeface="ＭＳ Ｐゴシック" pitchFamily="34" charset="-128"/>
              </a:rPr>
              <a:t> Services </a:t>
            </a:r>
          </a:p>
          <a:p>
            <a:endParaRPr lang="en-US" altLang="en-US" dirty="0">
              <a:ea typeface="ＭＳ Ｐゴシック" pitchFamily="34" charset="-128"/>
            </a:endParaRPr>
          </a:p>
          <a:p>
            <a:r>
              <a:rPr lang="en-US" altLang="en-US" dirty="0">
                <a:solidFill>
                  <a:srgbClr val="008080"/>
                </a:solidFill>
                <a:ea typeface="ＭＳ Ｐゴシック" pitchFamily="34" charset="-128"/>
              </a:rPr>
              <a:t>The AICPA Code of Professional Conduct restricts the types of </a:t>
            </a:r>
            <a:r>
              <a:rPr lang="en-US" altLang="en-US" dirty="0" err="1">
                <a:solidFill>
                  <a:srgbClr val="800000"/>
                </a:solidFill>
                <a:ea typeface="ＭＳ Ｐゴシック" pitchFamily="34" charset="-128"/>
              </a:rPr>
              <a:t>nonaudit</a:t>
            </a:r>
            <a:r>
              <a:rPr lang="en-US" altLang="en-US" dirty="0">
                <a:solidFill>
                  <a:srgbClr val="800000"/>
                </a:solidFill>
                <a:ea typeface="ＭＳ Ｐゴシック" pitchFamily="34" charset="-128"/>
              </a:rPr>
              <a:t> services </a:t>
            </a:r>
            <a:r>
              <a:rPr lang="en-US" altLang="en-US" dirty="0">
                <a:solidFill>
                  <a:srgbClr val="008080"/>
                </a:solidFill>
                <a:ea typeface="ＭＳ Ｐゴシック" pitchFamily="34" charset="-128"/>
              </a:rPr>
              <a:t>that can be provided to attest entities.</a:t>
            </a:r>
          </a:p>
          <a:p>
            <a:endParaRPr lang="en-US" altLang="en-US" dirty="0">
              <a:ea typeface="ＭＳ Ｐゴシック" pitchFamily="34" charset="-128"/>
            </a:endParaRPr>
          </a:p>
          <a:p>
            <a:r>
              <a:rPr lang="en-US" altLang="en-US" dirty="0">
                <a:solidFill>
                  <a:srgbClr val="008080"/>
                </a:solidFill>
                <a:ea typeface="ＭＳ Ｐゴシック" pitchFamily="34" charset="-128"/>
              </a:rPr>
              <a:t>The SEC has even </a:t>
            </a:r>
            <a:r>
              <a:rPr lang="en-US" altLang="en-US" dirty="0">
                <a:solidFill>
                  <a:srgbClr val="800000"/>
                </a:solidFill>
                <a:ea typeface="ＭＳ Ｐゴシック" pitchFamily="34" charset="-128"/>
              </a:rPr>
              <a:t>more restrictive </a:t>
            </a:r>
            <a:r>
              <a:rPr lang="en-US" altLang="en-US" dirty="0">
                <a:solidFill>
                  <a:srgbClr val="008080"/>
                </a:solidFill>
                <a:ea typeface="ＭＳ Ｐゴシック" pitchFamily="34" charset="-128"/>
              </a:rPr>
              <a:t>independence rules for audits of public companies.</a:t>
            </a:r>
          </a:p>
        </p:txBody>
      </p:sp>
      <p:sp>
        <p:nvSpPr>
          <p:cNvPr id="4" name="Slide Number Placeholder 3"/>
          <p:cNvSpPr>
            <a:spLocks noGrp="1"/>
          </p:cNvSpPr>
          <p:nvPr>
            <p:ph type="sldNum" sz="quarter" idx="10"/>
          </p:nvPr>
        </p:nvSpPr>
        <p:spPr/>
        <p:txBody>
          <a:bodyPr/>
          <a:lstStyle/>
          <a:p>
            <a:fld id="{ED355D2A-133C-4D7D-81D4-14D33A91400E}" type="slidenum">
              <a:rPr lang="en-US" smtClean="0"/>
              <a:t>21</a:t>
            </a:fld>
            <a:endParaRPr lang="en-US"/>
          </a:p>
        </p:txBody>
      </p:sp>
    </p:spTree>
    <p:extLst>
      <p:ext uri="{BB962C8B-B14F-4D97-AF65-F5344CB8AC3E}">
        <p14:creationId xmlns:p14="http://schemas.microsoft.com/office/powerpoint/2010/main" val="216617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SEC and PCAOB Independence Requirements for Audits of Public Companies </a:t>
            </a:r>
          </a:p>
          <a:p>
            <a:endParaRPr lang="en-US" altLang="en-US" dirty="0">
              <a:ea typeface="ＭＳ Ｐゴシック" pitchFamily="34" charset="-128"/>
            </a:endParaRPr>
          </a:p>
          <a:p>
            <a:pPr>
              <a:spcBef>
                <a:spcPct val="50000"/>
              </a:spcBef>
            </a:pPr>
            <a:r>
              <a:rPr lang="en-US" altLang="en-US" dirty="0">
                <a:solidFill>
                  <a:srgbClr val="382971"/>
                </a:solidFill>
                <a:ea typeface="ＭＳ Ｐゴシック" pitchFamily="34" charset="-128"/>
              </a:rPr>
              <a:t>The SEC’</a:t>
            </a:r>
            <a:r>
              <a:rPr lang="en-US" altLang="ja-JP" dirty="0">
                <a:solidFill>
                  <a:srgbClr val="382971"/>
                </a:solidFill>
                <a:ea typeface="ＭＳ Ｐゴシック" pitchFamily="34" charset="-128"/>
              </a:rPr>
              <a:t>s rules are predicated on </a:t>
            </a:r>
            <a:r>
              <a:rPr lang="en-US" altLang="ja-JP" dirty="0">
                <a:solidFill>
                  <a:srgbClr val="800000"/>
                </a:solidFill>
                <a:ea typeface="ＭＳ Ｐゴシック" pitchFamily="34" charset="-128"/>
              </a:rPr>
              <a:t>four basic principles</a:t>
            </a:r>
            <a:r>
              <a:rPr lang="en-US" altLang="ja-JP" dirty="0">
                <a:solidFill>
                  <a:srgbClr val="0000CC"/>
                </a:solidFill>
                <a:ea typeface="ＭＳ Ｐゴシック" pitchFamily="34" charset="-128"/>
              </a:rPr>
              <a:t> </a:t>
            </a:r>
            <a:r>
              <a:rPr lang="en-US" altLang="ja-JP" dirty="0">
                <a:solidFill>
                  <a:srgbClr val="382971"/>
                </a:solidFill>
                <a:ea typeface="ＭＳ Ｐゴシック" pitchFamily="34" charset="-128"/>
              </a:rPr>
              <a:t>of auditor objectivity and independence:</a:t>
            </a:r>
          </a:p>
          <a:p>
            <a:pPr>
              <a:spcBef>
                <a:spcPct val="50000"/>
              </a:spcBef>
              <a:buFontTx/>
              <a:buAutoNum type="arabicPeriod"/>
            </a:pPr>
            <a:r>
              <a:rPr lang="en-US" altLang="en-US" dirty="0">
                <a:solidFill>
                  <a:srgbClr val="382971"/>
                </a:solidFill>
                <a:ea typeface="ＭＳ Ｐゴシック" pitchFamily="34" charset="-128"/>
              </a:rPr>
              <a:t> An auditor should not audit his or her own work.</a:t>
            </a:r>
          </a:p>
          <a:p>
            <a:pPr>
              <a:spcBef>
                <a:spcPct val="50000"/>
              </a:spcBef>
              <a:buFontTx/>
              <a:buAutoNum type="arabicPeriod"/>
            </a:pPr>
            <a:r>
              <a:rPr lang="en-US" altLang="en-US" dirty="0">
                <a:solidFill>
                  <a:srgbClr val="382971"/>
                </a:solidFill>
                <a:ea typeface="ＭＳ Ｐゴシック" pitchFamily="34" charset="-128"/>
              </a:rPr>
              <a:t> An auditor should not function in the role of management.</a:t>
            </a:r>
          </a:p>
          <a:p>
            <a:pPr>
              <a:spcBef>
                <a:spcPct val="50000"/>
              </a:spcBef>
              <a:buFontTx/>
              <a:buAutoNum type="arabicPeriod"/>
            </a:pPr>
            <a:r>
              <a:rPr lang="en-US" altLang="en-US" dirty="0">
                <a:solidFill>
                  <a:srgbClr val="382971"/>
                </a:solidFill>
                <a:ea typeface="ＭＳ Ｐゴシック" pitchFamily="34" charset="-128"/>
              </a:rPr>
              <a:t> An auditor should not serve in an advocacy role for the entity.</a:t>
            </a:r>
          </a:p>
          <a:p>
            <a:pPr marL="0" marR="0" indent="0" algn="l" defTabSz="914400" rtl="0" eaLnBrk="0" fontAlgn="base" latinLnBrk="0" hangingPunct="0">
              <a:lnSpc>
                <a:spcPct val="100000"/>
              </a:lnSpc>
              <a:spcBef>
                <a:spcPct val="50000"/>
              </a:spcBef>
              <a:spcAft>
                <a:spcPct val="0"/>
              </a:spcAft>
              <a:buClrTx/>
              <a:buSzTx/>
              <a:buFontTx/>
              <a:buAutoNum type="arabicPeriod"/>
              <a:tabLst/>
              <a:defRPr/>
            </a:pPr>
            <a:r>
              <a:rPr lang="en-US" altLang="en-US" sz="1200" dirty="0"/>
              <a:t> An auditor should not have a mutual or conflicting interest with an audit client.</a:t>
            </a:r>
          </a:p>
        </p:txBody>
      </p:sp>
      <p:sp>
        <p:nvSpPr>
          <p:cNvPr id="4" name="Slide Number Placeholder 3"/>
          <p:cNvSpPr>
            <a:spLocks noGrp="1"/>
          </p:cNvSpPr>
          <p:nvPr>
            <p:ph type="sldNum" sz="quarter" idx="10"/>
          </p:nvPr>
        </p:nvSpPr>
        <p:spPr/>
        <p:txBody>
          <a:bodyPr/>
          <a:lstStyle/>
          <a:p>
            <a:fld id="{ED355D2A-133C-4D7D-81D4-14D33A91400E}" type="slidenum">
              <a:rPr lang="en-US" smtClean="0"/>
              <a:t>22</a:t>
            </a:fld>
            <a:endParaRPr lang="en-US"/>
          </a:p>
        </p:txBody>
      </p:sp>
    </p:spTree>
    <p:extLst>
      <p:ext uri="{BB962C8B-B14F-4D97-AF65-F5344CB8AC3E}">
        <p14:creationId xmlns:p14="http://schemas.microsoft.com/office/powerpoint/2010/main" val="3569525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SEC and PCAOB Independence Requirements for Audits of Public Companies </a:t>
            </a:r>
          </a:p>
          <a:p>
            <a:endParaRPr lang="en-US" altLang="en-US" dirty="0">
              <a:ea typeface="ＭＳ Ｐゴシック" pitchFamily="34" charset="-128"/>
            </a:endParaRPr>
          </a:p>
          <a:p>
            <a:r>
              <a:rPr lang="en-US" altLang="en-US" b="1" dirty="0">
                <a:solidFill>
                  <a:srgbClr val="800000"/>
                </a:solidFill>
                <a:ea typeface="ＭＳ Ｐゴシック" pitchFamily="34" charset="-128"/>
              </a:rPr>
              <a:t>Nine Categories of Prohibited </a:t>
            </a:r>
            <a:r>
              <a:rPr lang="en-US" altLang="en-US" b="1" dirty="0" err="1">
                <a:solidFill>
                  <a:srgbClr val="800000"/>
                </a:solidFill>
                <a:ea typeface="ＭＳ Ｐゴシック" pitchFamily="34" charset="-128"/>
              </a:rPr>
              <a:t>Nonaudit</a:t>
            </a:r>
            <a:r>
              <a:rPr lang="en-US" altLang="en-US" b="1" dirty="0">
                <a:solidFill>
                  <a:srgbClr val="800000"/>
                </a:solidFill>
                <a:ea typeface="ＭＳ Ｐゴシック" pitchFamily="34" charset="-128"/>
              </a:rPr>
              <a:t> Services</a:t>
            </a:r>
          </a:p>
          <a:p>
            <a:pPr>
              <a:buFontTx/>
              <a:buAutoNum type="arabicPeriod"/>
            </a:pPr>
            <a:r>
              <a:rPr lang="en-US" altLang="en-US" dirty="0">
                <a:ea typeface="ＭＳ Ｐゴシック" pitchFamily="34" charset="-128"/>
              </a:rPr>
              <a:t> Bookkeeping</a:t>
            </a:r>
          </a:p>
          <a:p>
            <a:pPr>
              <a:buFontTx/>
              <a:buAutoNum type="arabicPeriod"/>
            </a:pPr>
            <a:r>
              <a:rPr lang="en-US" altLang="en-US" dirty="0">
                <a:ea typeface="ＭＳ Ｐゴシック" pitchFamily="34" charset="-128"/>
              </a:rPr>
              <a:t> Actuarial Services</a:t>
            </a:r>
          </a:p>
          <a:p>
            <a:pPr>
              <a:buFontTx/>
              <a:buAutoNum type="arabicPeriod"/>
            </a:pPr>
            <a:r>
              <a:rPr lang="en-US" altLang="en-US" dirty="0">
                <a:ea typeface="ＭＳ Ｐゴシック" pitchFamily="34" charset="-128"/>
              </a:rPr>
              <a:t> Broker or Dealer</a:t>
            </a:r>
          </a:p>
          <a:p>
            <a:pPr>
              <a:buFontTx/>
              <a:buAutoNum type="arabicPeriod"/>
            </a:pPr>
            <a:r>
              <a:rPr lang="en-US" altLang="en-US" dirty="0">
                <a:ea typeface="ＭＳ Ｐゴシック" pitchFamily="34" charset="-128"/>
              </a:rPr>
              <a:t> Financial Information Systems Design and Implementation</a:t>
            </a:r>
          </a:p>
          <a:p>
            <a:pPr>
              <a:buFontTx/>
              <a:buAutoNum type="arabicPeriod"/>
            </a:pPr>
            <a:r>
              <a:rPr lang="en-US" altLang="en-US" dirty="0">
                <a:ea typeface="ＭＳ Ｐゴシック" pitchFamily="34" charset="-128"/>
              </a:rPr>
              <a:t> Internal Audit Outsourcing Services</a:t>
            </a:r>
          </a:p>
          <a:p>
            <a:pPr>
              <a:buFontTx/>
              <a:buAutoNum type="arabicPeriod"/>
            </a:pPr>
            <a:r>
              <a:rPr lang="en-US" altLang="en-US" dirty="0">
                <a:ea typeface="ＭＳ Ｐゴシック" pitchFamily="34" charset="-128"/>
              </a:rPr>
              <a:t> Legal Services</a:t>
            </a:r>
          </a:p>
          <a:p>
            <a:pPr>
              <a:buFontTx/>
              <a:buAutoNum type="arabicPeriod"/>
            </a:pPr>
            <a:r>
              <a:rPr lang="en-US" altLang="en-US" dirty="0">
                <a:ea typeface="ＭＳ Ｐゴシック" pitchFamily="34" charset="-128"/>
              </a:rPr>
              <a:t> Appraisal or Valuation services</a:t>
            </a:r>
          </a:p>
          <a:p>
            <a:pPr>
              <a:buFontTx/>
              <a:buAutoNum type="arabicPeriod"/>
            </a:pPr>
            <a:r>
              <a:rPr lang="en-US" altLang="en-US" dirty="0">
                <a:ea typeface="ＭＳ Ｐゴシック" pitchFamily="34" charset="-128"/>
              </a:rPr>
              <a:t> Management Functions or Human Resources</a:t>
            </a:r>
          </a:p>
          <a:p>
            <a:pPr>
              <a:buFontTx/>
              <a:buAutoNum type="arabicPeriod"/>
            </a:pPr>
            <a:r>
              <a:rPr lang="en-US" altLang="en-US" dirty="0">
                <a:ea typeface="ＭＳ Ｐゴシック" pitchFamily="34" charset="-128"/>
              </a:rPr>
              <a:t> Expert Services</a:t>
            </a:r>
          </a:p>
        </p:txBody>
      </p:sp>
      <p:sp>
        <p:nvSpPr>
          <p:cNvPr id="4" name="Slide Number Placeholder 3"/>
          <p:cNvSpPr>
            <a:spLocks noGrp="1"/>
          </p:cNvSpPr>
          <p:nvPr>
            <p:ph type="sldNum" sz="quarter" idx="10"/>
          </p:nvPr>
        </p:nvSpPr>
        <p:spPr/>
        <p:txBody>
          <a:bodyPr/>
          <a:lstStyle/>
          <a:p>
            <a:fld id="{ED355D2A-133C-4D7D-81D4-14D33A91400E}" type="slidenum">
              <a:rPr lang="en-US" smtClean="0"/>
              <a:t>23</a:t>
            </a:fld>
            <a:endParaRPr lang="en-US"/>
          </a:p>
        </p:txBody>
      </p:sp>
    </p:spTree>
    <p:extLst>
      <p:ext uri="{BB962C8B-B14F-4D97-AF65-F5344CB8AC3E}">
        <p14:creationId xmlns:p14="http://schemas.microsoft.com/office/powerpoint/2010/main" val="3990678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SEC Independence Requirements for Audits of Public Companies </a:t>
            </a:r>
          </a:p>
          <a:p>
            <a:endParaRPr lang="en-US" altLang="en-US" dirty="0">
              <a:ea typeface="ＭＳ Ｐゴシック" pitchFamily="34" charset="-128"/>
            </a:endParaRPr>
          </a:p>
          <a:p>
            <a:r>
              <a:rPr lang="en-US" sz="800" dirty="0"/>
              <a:t>Lead and Engagement Quality Review </a:t>
            </a:r>
            <a:r>
              <a:rPr lang="en-US" altLang="en-US" sz="800" dirty="0">
                <a:solidFill>
                  <a:srgbClr val="191966"/>
                </a:solidFill>
                <a:ea typeface="ＭＳ Ｐゴシック" pitchFamily="34" charset="-128"/>
              </a:rPr>
              <a:t>Partners are limited to </a:t>
            </a:r>
            <a:r>
              <a:rPr lang="en-US" altLang="en-US" sz="800" dirty="0">
                <a:solidFill>
                  <a:srgbClr val="800000"/>
                </a:solidFill>
                <a:ea typeface="ＭＳ Ｐゴシック" pitchFamily="34" charset="-128"/>
              </a:rPr>
              <a:t>five</a:t>
            </a:r>
            <a:r>
              <a:rPr lang="en-US" altLang="en-US" sz="800" dirty="0">
                <a:ea typeface="ＭＳ Ｐゴシック" pitchFamily="34" charset="-128"/>
              </a:rPr>
              <a:t> </a:t>
            </a:r>
            <a:r>
              <a:rPr lang="en-US" altLang="en-US" sz="800" dirty="0">
                <a:solidFill>
                  <a:srgbClr val="191966"/>
                </a:solidFill>
                <a:ea typeface="ＭＳ Ｐゴシック" pitchFamily="34" charset="-128"/>
              </a:rPr>
              <a:t>consecutive years on the same public company.</a:t>
            </a:r>
          </a:p>
          <a:p>
            <a:endParaRPr lang="en-US" altLang="en-US" dirty="0">
              <a:ea typeface="ＭＳ Ｐゴシック" pitchFamily="34" charset="-128"/>
            </a:endParaRPr>
          </a:p>
          <a:p>
            <a:r>
              <a:rPr lang="en-US" altLang="en-US" dirty="0">
                <a:solidFill>
                  <a:srgbClr val="756525"/>
                </a:solidFill>
                <a:ea typeface="ＭＳ Ｐゴシック" pitchFamily="34" charset="-128"/>
              </a:rPr>
              <a:t>A one year </a:t>
            </a:r>
            <a:r>
              <a:rPr lang="ja-JP" altLang="en-US" dirty="0">
                <a:solidFill>
                  <a:srgbClr val="800000"/>
                </a:solidFill>
                <a:ea typeface="ＭＳ Ｐゴシック" pitchFamily="34" charset="-128"/>
              </a:rPr>
              <a:t>“</a:t>
            </a:r>
            <a:r>
              <a:rPr lang="en-US" altLang="ja-JP" dirty="0">
                <a:solidFill>
                  <a:srgbClr val="800000"/>
                </a:solidFill>
                <a:ea typeface="ＭＳ Ｐゴシック" pitchFamily="34" charset="-128"/>
              </a:rPr>
              <a:t>cooling off</a:t>
            </a:r>
            <a:r>
              <a:rPr lang="ja-JP" altLang="en-US" dirty="0">
                <a:solidFill>
                  <a:srgbClr val="800000"/>
                </a:solidFill>
                <a:ea typeface="ＭＳ Ｐゴシック" pitchFamily="34" charset="-128"/>
              </a:rPr>
              <a:t>”</a:t>
            </a:r>
            <a:r>
              <a:rPr lang="en-US" altLang="ja-JP" dirty="0">
                <a:solidFill>
                  <a:srgbClr val="800000"/>
                </a:solidFill>
                <a:ea typeface="ＭＳ Ｐゴシック" pitchFamily="34" charset="-128"/>
              </a:rPr>
              <a:t> </a:t>
            </a:r>
            <a:r>
              <a:rPr lang="en-US" altLang="ja-JP" dirty="0">
                <a:solidFill>
                  <a:srgbClr val="756525"/>
                </a:solidFill>
                <a:ea typeface="ＭＳ Ｐゴシック" pitchFamily="34" charset="-128"/>
              </a:rPr>
              <a:t>period is required for employees in a </a:t>
            </a:r>
            <a:r>
              <a:rPr lang="ja-JP" altLang="en-US" dirty="0">
                <a:solidFill>
                  <a:srgbClr val="756525"/>
                </a:solidFill>
                <a:ea typeface="ＭＳ Ｐゴシック" pitchFamily="34" charset="-128"/>
              </a:rPr>
              <a:t>“</a:t>
            </a:r>
            <a:r>
              <a:rPr lang="en-US" altLang="ja-JP" dirty="0">
                <a:solidFill>
                  <a:srgbClr val="756525"/>
                </a:solidFill>
                <a:ea typeface="ＭＳ Ｐゴシック" pitchFamily="34" charset="-128"/>
              </a:rPr>
              <a:t>financial reporting oversight role</a:t>
            </a:r>
            <a:r>
              <a:rPr lang="ja-JP" altLang="en-US" dirty="0">
                <a:solidFill>
                  <a:srgbClr val="756525"/>
                </a:solidFill>
                <a:ea typeface="ＭＳ Ｐゴシック" pitchFamily="34" charset="-128"/>
              </a:rPr>
              <a:t>”</a:t>
            </a:r>
            <a:r>
              <a:rPr lang="en-US" altLang="ja-JP" dirty="0">
                <a:solidFill>
                  <a:srgbClr val="756525"/>
                </a:solidFill>
                <a:ea typeface="ＭＳ Ｐゴシック" pitchFamily="34" charset="-128"/>
              </a:rPr>
              <a:t> who previously worked with the CPA firm performing the audit.</a:t>
            </a:r>
          </a:p>
          <a:p>
            <a:endParaRPr lang="en-US" altLang="en-US" dirty="0">
              <a:solidFill>
                <a:srgbClr val="756525"/>
              </a:solidFill>
              <a:ea typeface="ＭＳ Ｐゴシック" pitchFamily="34" charset="-128"/>
            </a:endParaRPr>
          </a:p>
          <a:p>
            <a:r>
              <a:rPr lang="en-US" altLang="en-US" dirty="0">
                <a:solidFill>
                  <a:srgbClr val="375BB0"/>
                </a:solidFill>
                <a:ea typeface="ＭＳ Ｐゴシック" pitchFamily="34" charset="-128"/>
              </a:rPr>
              <a:t>A firm is </a:t>
            </a:r>
            <a:r>
              <a:rPr lang="en-US" altLang="en-US" dirty="0">
                <a:solidFill>
                  <a:srgbClr val="800000"/>
                </a:solidFill>
                <a:ea typeface="ＭＳ Ｐゴシック" pitchFamily="34" charset="-128"/>
              </a:rPr>
              <a:t>not</a:t>
            </a:r>
            <a:r>
              <a:rPr lang="en-US" altLang="en-US" dirty="0">
                <a:solidFill>
                  <a:srgbClr val="FF0000"/>
                </a:solidFill>
                <a:ea typeface="ＭＳ Ｐゴシック" pitchFamily="34" charset="-128"/>
              </a:rPr>
              <a:t> </a:t>
            </a:r>
            <a:r>
              <a:rPr lang="en-US" altLang="en-US" dirty="0">
                <a:solidFill>
                  <a:srgbClr val="375BB0"/>
                </a:solidFill>
                <a:ea typeface="ＭＳ Ｐゴシック" pitchFamily="34" charset="-128"/>
              </a:rPr>
              <a:t>independent if an audit partner’</a:t>
            </a:r>
            <a:r>
              <a:rPr lang="en-US" altLang="ja-JP" dirty="0">
                <a:solidFill>
                  <a:srgbClr val="375BB0"/>
                </a:solidFill>
                <a:ea typeface="ＭＳ Ｐゴシック" pitchFamily="34" charset="-128"/>
              </a:rPr>
              <a:t>s compensation is based on selling engagements to that client for services other than audit, review, and attest services.</a:t>
            </a:r>
            <a:endParaRPr lang="en-US" altLang="en-US" dirty="0">
              <a:solidFill>
                <a:srgbClr val="375BB0"/>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24</a:t>
            </a:fld>
            <a:endParaRPr lang="en-US"/>
          </a:p>
        </p:txBody>
      </p:sp>
    </p:spTree>
    <p:extLst>
      <p:ext uri="{BB962C8B-B14F-4D97-AF65-F5344CB8AC3E}">
        <p14:creationId xmlns:p14="http://schemas.microsoft.com/office/powerpoint/2010/main" val="967589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SEC Required Communications for Audits of Public Companies </a:t>
            </a:r>
          </a:p>
          <a:p>
            <a:endParaRPr lang="en-US" altLang="en-US" dirty="0">
              <a:ea typeface="ＭＳ Ｐゴシック" pitchFamily="34" charset="-128"/>
            </a:endParaRPr>
          </a:p>
          <a:p>
            <a:r>
              <a:rPr lang="en-US" altLang="en-US" dirty="0">
                <a:solidFill>
                  <a:srgbClr val="008080"/>
                </a:solidFill>
                <a:ea typeface="ＭＳ Ｐゴシック" pitchFamily="34" charset="-128"/>
              </a:rPr>
              <a:t>SEC rules require additional communication between auditors and their entities’</a:t>
            </a:r>
            <a:r>
              <a:rPr lang="en-US" altLang="ja-JP" dirty="0">
                <a:solidFill>
                  <a:srgbClr val="008080"/>
                </a:solidFill>
                <a:ea typeface="ＭＳ Ｐゴシック" pitchFamily="34" charset="-128"/>
              </a:rPr>
              <a:t> audit committees and require public-company audit entities to reveal information regarding the fees (audit and otherwise) paid to their auditors. </a:t>
            </a:r>
            <a:endParaRPr lang="en-US" altLang="en-US" dirty="0">
              <a:solidFill>
                <a:srgbClr val="008080"/>
              </a:solidFill>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25</a:t>
            </a:fld>
            <a:endParaRPr lang="en-US"/>
          </a:p>
        </p:txBody>
      </p:sp>
    </p:spTree>
    <p:extLst>
      <p:ext uri="{BB962C8B-B14F-4D97-AF65-F5344CB8AC3E}">
        <p14:creationId xmlns:p14="http://schemas.microsoft.com/office/powerpoint/2010/main" val="2710633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General Standards and Compliance with Standards</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General Standards Rule </a:t>
            </a:r>
          </a:p>
          <a:p>
            <a:pPr>
              <a:spcBef>
                <a:spcPct val="0"/>
              </a:spcBef>
            </a:pPr>
            <a:r>
              <a:rPr lang="en-US" altLang="en-US" dirty="0">
                <a:solidFill>
                  <a:srgbClr val="008080"/>
                </a:solidFill>
                <a:ea typeface="ＭＳ Ｐゴシック" pitchFamily="34" charset="-128"/>
              </a:rPr>
              <a:t>A member shall comply with the following standards and with any interpretations thereof by bodies designated by Council.</a:t>
            </a:r>
          </a:p>
          <a:p>
            <a:pPr>
              <a:spcBef>
                <a:spcPct val="0"/>
              </a:spcBef>
            </a:pPr>
            <a:endParaRPr lang="en-US" altLang="en-US" dirty="0">
              <a:solidFill>
                <a:srgbClr val="008080"/>
              </a:solidFill>
              <a:ea typeface="ＭＳ Ｐゴシック" pitchFamily="34" charset="-128"/>
            </a:endParaRPr>
          </a:p>
          <a:p>
            <a:pPr>
              <a:spcBef>
                <a:spcPct val="0"/>
              </a:spcBef>
            </a:pPr>
            <a:r>
              <a:rPr lang="en-US" altLang="en-US" dirty="0">
                <a:solidFill>
                  <a:srgbClr val="008080"/>
                </a:solidFill>
                <a:ea typeface="ＭＳ Ｐゴシック" pitchFamily="34" charset="-128"/>
              </a:rPr>
              <a:t>Professional Competence</a:t>
            </a:r>
          </a:p>
          <a:p>
            <a:pPr>
              <a:spcBef>
                <a:spcPct val="0"/>
              </a:spcBef>
            </a:pPr>
            <a:r>
              <a:rPr lang="en-US" altLang="en-US" dirty="0">
                <a:solidFill>
                  <a:srgbClr val="008080"/>
                </a:solidFill>
                <a:ea typeface="ＭＳ Ｐゴシック" pitchFamily="34" charset="-128"/>
              </a:rPr>
              <a:t>Due Professional Care</a:t>
            </a:r>
          </a:p>
          <a:p>
            <a:pPr>
              <a:spcBef>
                <a:spcPct val="0"/>
              </a:spcBef>
            </a:pPr>
            <a:r>
              <a:rPr lang="en-US" altLang="en-US" dirty="0">
                <a:solidFill>
                  <a:srgbClr val="008080"/>
                </a:solidFill>
                <a:ea typeface="ＭＳ Ｐゴシック" pitchFamily="34" charset="-128"/>
              </a:rPr>
              <a:t>Planning and Supervision</a:t>
            </a:r>
          </a:p>
          <a:p>
            <a:pPr>
              <a:spcBef>
                <a:spcPct val="0"/>
              </a:spcBef>
            </a:pPr>
            <a:r>
              <a:rPr lang="en-US" altLang="en-US" dirty="0">
                <a:solidFill>
                  <a:srgbClr val="008080"/>
                </a:solidFill>
                <a:ea typeface="ＭＳ Ｐゴシック" pitchFamily="34" charset="-128"/>
              </a:rPr>
              <a:t>Sufficient Relevant Data</a:t>
            </a:r>
          </a:p>
        </p:txBody>
      </p:sp>
      <p:sp>
        <p:nvSpPr>
          <p:cNvPr id="4" name="Slide Number Placeholder 3"/>
          <p:cNvSpPr>
            <a:spLocks noGrp="1"/>
          </p:cNvSpPr>
          <p:nvPr>
            <p:ph type="sldNum" sz="quarter" idx="10"/>
          </p:nvPr>
        </p:nvSpPr>
        <p:spPr/>
        <p:txBody>
          <a:bodyPr/>
          <a:lstStyle/>
          <a:p>
            <a:fld id="{ED355D2A-133C-4D7D-81D4-14D33A91400E}" type="slidenum">
              <a:rPr lang="en-US" smtClean="0"/>
              <a:t>26</a:t>
            </a:fld>
            <a:endParaRPr lang="en-US"/>
          </a:p>
        </p:txBody>
      </p:sp>
    </p:spTree>
    <p:extLst>
      <p:ext uri="{BB962C8B-B14F-4D97-AF65-F5344CB8AC3E}">
        <p14:creationId xmlns:p14="http://schemas.microsoft.com/office/powerpoint/2010/main" val="15992933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General Standards and Compliance with Standards</a:t>
            </a:r>
          </a:p>
          <a:p>
            <a:endParaRPr lang="en-US" altLang="en-US" dirty="0">
              <a:ea typeface="ＭＳ Ｐゴシック" pitchFamily="34" charset="-128"/>
            </a:endParaRPr>
          </a:p>
          <a:p>
            <a:r>
              <a:rPr lang="en-US" altLang="en-US" dirty="0">
                <a:solidFill>
                  <a:srgbClr val="800000"/>
                </a:solidFill>
                <a:ea typeface="ＭＳ Ｐゴシック" pitchFamily="34" charset="-128"/>
              </a:rPr>
              <a:t>Compliance with Standards Rule </a:t>
            </a:r>
          </a:p>
          <a:p>
            <a:r>
              <a:rPr lang="en-US" altLang="en-US" dirty="0">
                <a:solidFill>
                  <a:srgbClr val="00664D"/>
                </a:solidFill>
                <a:ea typeface="ＭＳ Ｐゴシック" pitchFamily="34" charset="-128"/>
              </a:rPr>
              <a:t>A member who performs auditing, review, compilation, management consulting, tax, or other professional services shall comply with standards promulgated by bodies designated by Council.</a:t>
            </a:r>
          </a:p>
          <a:p>
            <a:endParaRPr lang="en-US" altLang="en-US" dirty="0">
              <a:solidFill>
                <a:srgbClr val="00664D"/>
              </a:solidFill>
              <a:ea typeface="ＭＳ Ｐゴシック" pitchFamily="34" charset="-128"/>
            </a:endParaRPr>
          </a:p>
          <a:p>
            <a:r>
              <a:rPr lang="en-US" altLang="en-US" dirty="0">
                <a:solidFill>
                  <a:srgbClr val="000000"/>
                </a:solidFill>
                <a:ea typeface="ＭＳ Ｐゴシック" pitchFamily="34" charset="-128"/>
              </a:rPr>
              <a:t>This rule is important because it requires that members of the AICPA comply with professional standards when performing professional services, whether or not they are practicing in public accounting.</a:t>
            </a:r>
          </a:p>
        </p:txBody>
      </p:sp>
      <p:sp>
        <p:nvSpPr>
          <p:cNvPr id="4" name="Slide Number Placeholder 3"/>
          <p:cNvSpPr>
            <a:spLocks noGrp="1"/>
          </p:cNvSpPr>
          <p:nvPr>
            <p:ph type="sldNum" sz="quarter" idx="10"/>
          </p:nvPr>
        </p:nvSpPr>
        <p:spPr/>
        <p:txBody>
          <a:bodyPr/>
          <a:lstStyle/>
          <a:p>
            <a:fld id="{ED355D2A-133C-4D7D-81D4-14D33A91400E}" type="slidenum">
              <a:rPr lang="en-US" smtClean="0"/>
              <a:t>27</a:t>
            </a:fld>
            <a:endParaRPr lang="en-US"/>
          </a:p>
        </p:txBody>
      </p:sp>
    </p:spTree>
    <p:extLst>
      <p:ext uri="{BB962C8B-B14F-4D97-AF65-F5344CB8AC3E}">
        <p14:creationId xmlns:p14="http://schemas.microsoft.com/office/powerpoint/2010/main" val="2591930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Accounting Principles</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Accounting Principles Rule</a:t>
            </a:r>
          </a:p>
          <a:p>
            <a:pPr>
              <a:spcBef>
                <a:spcPct val="0"/>
              </a:spcBef>
            </a:pPr>
            <a:r>
              <a:rPr lang="en-US" altLang="en-US" dirty="0">
                <a:solidFill>
                  <a:srgbClr val="008080"/>
                </a:solidFill>
                <a:ea typeface="ＭＳ Ｐゴシック" pitchFamily="34" charset="-128"/>
              </a:rPr>
              <a:t>A member </a:t>
            </a:r>
            <a:r>
              <a:rPr lang="en-US" altLang="en-US" i="1" dirty="0">
                <a:solidFill>
                  <a:srgbClr val="008080"/>
                </a:solidFill>
                <a:ea typeface="ＭＳ Ｐゴシック" pitchFamily="34" charset="-128"/>
              </a:rPr>
              <a:t>shall not</a:t>
            </a:r>
            <a:r>
              <a:rPr lang="en-US" altLang="en-US" dirty="0">
                <a:ea typeface="ＭＳ Ｐゴシック" pitchFamily="34" charset="-128"/>
              </a:rPr>
              <a:t> </a:t>
            </a:r>
            <a:r>
              <a:rPr lang="en-US" altLang="en-US" dirty="0">
                <a:solidFill>
                  <a:srgbClr val="800000"/>
                </a:solidFill>
                <a:ea typeface="ＭＳ Ｐゴシック" pitchFamily="34" charset="-128"/>
              </a:rPr>
              <a:t>(1) </a:t>
            </a:r>
            <a:r>
              <a:rPr lang="en-US" altLang="en-US" dirty="0">
                <a:solidFill>
                  <a:srgbClr val="008080"/>
                </a:solidFill>
                <a:ea typeface="ＭＳ Ｐゴシック" pitchFamily="34" charset="-128"/>
              </a:rPr>
              <a:t>express an opinion or state affirmatively that the financial statements or other financial data of any entity are presented in conformity with GAAP or</a:t>
            </a:r>
            <a:r>
              <a:rPr lang="en-US" altLang="en-US" dirty="0">
                <a:ea typeface="ＭＳ Ｐゴシック" pitchFamily="34" charset="-128"/>
              </a:rPr>
              <a:t> </a:t>
            </a:r>
            <a:r>
              <a:rPr lang="en-US" altLang="en-US" dirty="0">
                <a:solidFill>
                  <a:srgbClr val="800000"/>
                </a:solidFill>
                <a:ea typeface="ＭＳ Ｐゴシック" pitchFamily="34" charset="-128"/>
              </a:rPr>
              <a:t>(2) </a:t>
            </a:r>
            <a:r>
              <a:rPr lang="en-US" altLang="en-US" dirty="0">
                <a:solidFill>
                  <a:srgbClr val="008080"/>
                </a:solidFill>
                <a:ea typeface="ＭＳ Ｐゴシック" pitchFamily="34" charset="-128"/>
              </a:rPr>
              <a:t>state that he or she is not aware of any material modifications that should be made to such statements or data in order for them to be in conformity with GAAP, if such statements or data contain any departure from an accounting principle promulgated by bodies designated by Council to establish such principles that has a material effect on the statements or data taken as a whole.</a:t>
            </a:r>
          </a:p>
        </p:txBody>
      </p:sp>
      <p:sp>
        <p:nvSpPr>
          <p:cNvPr id="4" name="Slide Number Placeholder 3"/>
          <p:cNvSpPr>
            <a:spLocks noGrp="1"/>
          </p:cNvSpPr>
          <p:nvPr>
            <p:ph type="sldNum" sz="quarter" idx="10"/>
          </p:nvPr>
        </p:nvSpPr>
        <p:spPr/>
        <p:txBody>
          <a:bodyPr/>
          <a:lstStyle/>
          <a:p>
            <a:fld id="{ED355D2A-133C-4D7D-81D4-14D33A91400E}" type="slidenum">
              <a:rPr lang="en-US" smtClean="0"/>
              <a:t>28</a:t>
            </a:fld>
            <a:endParaRPr lang="en-US"/>
          </a:p>
        </p:txBody>
      </p:sp>
    </p:spTree>
    <p:extLst>
      <p:ext uri="{BB962C8B-B14F-4D97-AF65-F5344CB8AC3E}">
        <p14:creationId xmlns:p14="http://schemas.microsoft.com/office/powerpoint/2010/main" val="21464544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Confidential Client Information</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Confidential Client Information Rule</a:t>
            </a:r>
          </a:p>
          <a:p>
            <a:pPr>
              <a:spcBef>
                <a:spcPct val="0"/>
              </a:spcBef>
            </a:pPr>
            <a:r>
              <a:rPr lang="en-US" altLang="en-US" dirty="0">
                <a:solidFill>
                  <a:srgbClr val="008080"/>
                </a:solidFill>
                <a:ea typeface="ＭＳ Ｐゴシック" pitchFamily="34" charset="-128"/>
              </a:rPr>
              <a:t>A member in public practice shall</a:t>
            </a:r>
            <a:r>
              <a:rPr lang="en-US" altLang="en-US" i="1" dirty="0">
                <a:solidFill>
                  <a:srgbClr val="008080"/>
                </a:solidFill>
                <a:ea typeface="ＭＳ Ｐゴシック" pitchFamily="34" charset="-128"/>
              </a:rPr>
              <a:t> not </a:t>
            </a:r>
            <a:r>
              <a:rPr lang="en-US" altLang="en-US" dirty="0">
                <a:solidFill>
                  <a:srgbClr val="008080"/>
                </a:solidFill>
                <a:ea typeface="ＭＳ Ｐゴシック" pitchFamily="34" charset="-128"/>
              </a:rPr>
              <a:t>disclose any confidential client information without the specific consent of the client.</a:t>
            </a:r>
          </a:p>
          <a:p>
            <a:endParaRPr lang="en-US" altLang="en-US" dirty="0">
              <a:ea typeface="ＭＳ Ｐゴシック" pitchFamily="34" charset="-128"/>
            </a:endParaRPr>
          </a:p>
          <a:p>
            <a:r>
              <a:rPr lang="en-US" altLang="en-US" dirty="0">
                <a:solidFill>
                  <a:srgbClr val="FFFFCC"/>
                </a:solidFill>
                <a:ea typeface="ＭＳ Ｐゴシック" pitchFamily="34" charset="-128"/>
              </a:rPr>
              <a:t>Five Situations Where CPAs Can Disclose Confidential Information</a:t>
            </a:r>
          </a:p>
          <a:p>
            <a:pPr>
              <a:buFontTx/>
              <a:buAutoNum type="arabicPeriod"/>
            </a:pPr>
            <a:r>
              <a:rPr lang="en-US" altLang="en-US" dirty="0">
                <a:ea typeface="ＭＳ Ｐゴシック" pitchFamily="34" charset="-128"/>
              </a:rPr>
              <a:t>To meet GAAP or GAAS disclosure requirements.</a:t>
            </a:r>
          </a:p>
          <a:p>
            <a:pPr>
              <a:lnSpc>
                <a:spcPct val="110000"/>
              </a:lnSpc>
            </a:pPr>
            <a:r>
              <a:rPr lang="en-US" sz="1200" dirty="0"/>
              <a:t>2.To allow a review of a member’s professional practice under the authority of a </a:t>
            </a:r>
            <a:r>
              <a:rPr lang="en-US" altLang="en-US" sz="1200" dirty="0">
                <a:ea typeface="ＭＳ Ｐゴシック" pitchFamily="34" charset="-128"/>
              </a:rPr>
              <a:t>peer review body</a:t>
            </a:r>
          </a:p>
          <a:p>
            <a:pPr>
              <a:buFontTx/>
              <a:buNone/>
            </a:pPr>
            <a:r>
              <a:rPr lang="en-US" altLang="en-US" dirty="0">
                <a:ea typeface="ＭＳ Ｐゴシック" pitchFamily="34" charset="-128"/>
              </a:rPr>
              <a:t>3.To comply with a valid subpoena</a:t>
            </a:r>
          </a:p>
          <a:p>
            <a:pPr>
              <a:buFontTx/>
              <a:buNone/>
            </a:pPr>
            <a:r>
              <a:rPr lang="en-US" altLang="en-US" dirty="0">
                <a:ea typeface="ＭＳ Ｐゴシック" pitchFamily="34" charset="-128"/>
              </a:rPr>
              <a:t>4.As part of an investigative or disciplinary proceeding</a:t>
            </a:r>
          </a:p>
          <a:p>
            <a:pPr>
              <a:buFontTx/>
              <a:buNone/>
            </a:pPr>
            <a:r>
              <a:rPr lang="en-US" altLang="en-US" dirty="0">
                <a:ea typeface="ＭＳ Ｐゴシック" pitchFamily="34" charset="-128"/>
              </a:rPr>
              <a:t>5.In connection with a purchase, sale, or merger of the practice</a:t>
            </a:r>
          </a:p>
        </p:txBody>
      </p:sp>
      <p:sp>
        <p:nvSpPr>
          <p:cNvPr id="4" name="Slide Number Placeholder 3"/>
          <p:cNvSpPr>
            <a:spLocks noGrp="1"/>
          </p:cNvSpPr>
          <p:nvPr>
            <p:ph type="sldNum" sz="quarter" idx="10"/>
          </p:nvPr>
        </p:nvSpPr>
        <p:spPr/>
        <p:txBody>
          <a:bodyPr/>
          <a:lstStyle/>
          <a:p>
            <a:fld id="{ED355D2A-133C-4D7D-81D4-14D33A91400E}" type="slidenum">
              <a:rPr lang="en-US" smtClean="0"/>
              <a:t>29</a:t>
            </a:fld>
            <a:endParaRPr lang="en-US"/>
          </a:p>
        </p:txBody>
      </p:sp>
    </p:spTree>
    <p:extLst>
      <p:ext uri="{BB962C8B-B14F-4D97-AF65-F5344CB8AC3E}">
        <p14:creationId xmlns:p14="http://schemas.microsoft.com/office/powerpoint/2010/main" val="398928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Theories of Ethical Behavior</a:t>
            </a:r>
          </a:p>
          <a:p>
            <a:endParaRPr lang="en-US" altLang="en-US" dirty="0">
              <a:ea typeface="ＭＳ Ｐゴシック" pitchFamily="34" charset="-128"/>
            </a:endParaRPr>
          </a:p>
          <a:p>
            <a:r>
              <a:rPr lang="en-US" altLang="en-US" dirty="0">
                <a:ea typeface="ＭＳ Ｐゴシック" pitchFamily="34" charset="-128"/>
              </a:rPr>
              <a:t>Utilitarianism: Recognizes that decision making involves trade-offs between the benefits and burdens of alternative actions and focuses on consequences and on individuals affected.</a:t>
            </a:r>
          </a:p>
          <a:p>
            <a:endParaRPr lang="en-US" altLang="en-US" dirty="0">
              <a:ea typeface="ＭＳ Ｐゴシック" pitchFamily="34" charset="-128"/>
            </a:endParaRPr>
          </a:p>
          <a:p>
            <a:r>
              <a:rPr lang="en-US" altLang="en-US" dirty="0">
                <a:ea typeface="ＭＳ Ｐゴシック" pitchFamily="34" charset="-128"/>
              </a:rPr>
              <a:t>Rights-Based Approach: Assumes that individuals have certain rights and other individuals have a duty to respect those rights when making decisions</a:t>
            </a:r>
          </a:p>
          <a:p>
            <a:endParaRPr lang="en-US" altLang="en-US" dirty="0">
              <a:ea typeface="ＭＳ Ｐゴシック" pitchFamily="34" charset="-128"/>
            </a:endParaRPr>
          </a:p>
          <a:p>
            <a:r>
              <a:rPr lang="en-US" altLang="en-US" dirty="0">
                <a:ea typeface="ＭＳ Ｐゴシック" pitchFamily="34" charset="-128"/>
              </a:rPr>
              <a:t>Justice-Based Approach: Is concerned with issues such as equity, fairness, and impartiality</a:t>
            </a:r>
          </a:p>
        </p:txBody>
      </p:sp>
      <p:sp>
        <p:nvSpPr>
          <p:cNvPr id="4" name="Slide Number Placeholder 3"/>
          <p:cNvSpPr>
            <a:spLocks noGrp="1"/>
          </p:cNvSpPr>
          <p:nvPr>
            <p:ph type="sldNum" sz="quarter" idx="10"/>
          </p:nvPr>
        </p:nvSpPr>
        <p:spPr/>
        <p:txBody>
          <a:bodyPr/>
          <a:lstStyle/>
          <a:p>
            <a:fld id="{ED355D2A-133C-4D7D-81D4-14D33A91400E}" type="slidenum">
              <a:rPr lang="en-US" smtClean="0"/>
              <a:t>3</a:t>
            </a:fld>
            <a:endParaRPr lang="en-US"/>
          </a:p>
        </p:txBody>
      </p:sp>
    </p:spTree>
    <p:extLst>
      <p:ext uri="{BB962C8B-B14F-4D97-AF65-F5344CB8AC3E}">
        <p14:creationId xmlns:p14="http://schemas.microsoft.com/office/powerpoint/2010/main" val="30256358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Contingent Fees</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Contingent Fees Rule</a:t>
            </a:r>
          </a:p>
          <a:p>
            <a:pPr>
              <a:lnSpc>
                <a:spcPct val="80000"/>
              </a:lnSpc>
              <a:spcBef>
                <a:spcPct val="0"/>
              </a:spcBef>
            </a:pPr>
            <a:r>
              <a:rPr lang="en-US" altLang="en-US" dirty="0">
                <a:solidFill>
                  <a:srgbClr val="008080"/>
                </a:solidFill>
                <a:ea typeface="ＭＳ Ｐゴシック" pitchFamily="34" charset="-128"/>
              </a:rPr>
              <a:t>A member shall </a:t>
            </a:r>
            <a:r>
              <a:rPr lang="en-US" altLang="en-US" i="1" dirty="0">
                <a:solidFill>
                  <a:srgbClr val="008080"/>
                </a:solidFill>
                <a:ea typeface="ＭＳ Ｐゴシック" pitchFamily="34" charset="-128"/>
              </a:rPr>
              <a:t>not </a:t>
            </a:r>
            <a:br>
              <a:rPr lang="en-US" altLang="en-US" i="1" dirty="0">
                <a:solidFill>
                  <a:srgbClr val="008080"/>
                </a:solidFill>
                <a:ea typeface="ＭＳ Ｐゴシック" pitchFamily="34" charset="-128"/>
              </a:rPr>
            </a:br>
            <a:endParaRPr lang="en-US" altLang="en-US" i="1" dirty="0">
              <a:solidFill>
                <a:srgbClr val="008080"/>
              </a:solidFill>
              <a:ea typeface="ＭＳ Ｐゴシック" pitchFamily="34" charset="-128"/>
            </a:endParaRPr>
          </a:p>
          <a:p>
            <a:pPr>
              <a:lnSpc>
                <a:spcPct val="90000"/>
              </a:lnSpc>
              <a:spcBef>
                <a:spcPct val="0"/>
              </a:spcBef>
              <a:buClr>
                <a:srgbClr val="FF0000"/>
              </a:buClr>
            </a:pPr>
            <a:r>
              <a:rPr lang="en-US" altLang="en-US" dirty="0">
                <a:solidFill>
                  <a:srgbClr val="800000"/>
                </a:solidFill>
                <a:ea typeface="ＭＳ Ｐゴシック" pitchFamily="34" charset="-128"/>
              </a:rPr>
              <a:t>(1) </a:t>
            </a:r>
            <a:r>
              <a:rPr lang="en-US" altLang="en-US" dirty="0">
                <a:solidFill>
                  <a:srgbClr val="008080"/>
                </a:solidFill>
                <a:ea typeface="ＭＳ Ｐゴシック" pitchFamily="34" charset="-128"/>
              </a:rPr>
              <a:t>Perform for a contingent fee any professional service for, or receive such a fee from, a client for whom the member or the member’</a:t>
            </a:r>
            <a:r>
              <a:rPr lang="en-US" altLang="ja-JP" dirty="0">
                <a:solidFill>
                  <a:srgbClr val="008080"/>
                </a:solidFill>
                <a:ea typeface="ＭＳ Ｐゴシック" pitchFamily="34" charset="-128"/>
              </a:rPr>
              <a:t>s firm performs (a) an audit or review of a financial statement, (b) a compilation of a financial statement expected to be used by a third party if the compilation report does not disclose a lack of independence, or (c) an examination of prospective financial information, or</a:t>
            </a:r>
            <a:br>
              <a:rPr lang="en-US" altLang="ja-JP" dirty="0">
                <a:solidFill>
                  <a:srgbClr val="008080"/>
                </a:solidFill>
                <a:ea typeface="ＭＳ Ｐゴシック" pitchFamily="34" charset="-128"/>
              </a:rPr>
            </a:br>
            <a:endParaRPr lang="en-US" altLang="ja-JP" dirty="0">
              <a:solidFill>
                <a:srgbClr val="008080"/>
              </a:solidFill>
              <a:ea typeface="ＭＳ Ｐゴシック" pitchFamily="34" charset="-128"/>
            </a:endParaRPr>
          </a:p>
          <a:p>
            <a:pPr>
              <a:spcBef>
                <a:spcPct val="0"/>
              </a:spcBef>
              <a:buClr>
                <a:srgbClr val="FF0000"/>
              </a:buClr>
            </a:pPr>
            <a:r>
              <a:rPr lang="en-US" altLang="en-US" dirty="0">
                <a:solidFill>
                  <a:srgbClr val="800000"/>
                </a:solidFill>
                <a:ea typeface="ＭＳ Ｐゴシック" pitchFamily="34" charset="-128"/>
              </a:rPr>
              <a:t>(2) </a:t>
            </a:r>
            <a:r>
              <a:rPr lang="en-US" altLang="en-US" dirty="0">
                <a:solidFill>
                  <a:srgbClr val="008080"/>
                </a:solidFill>
                <a:ea typeface="ＭＳ Ｐゴシック" pitchFamily="34" charset="-128"/>
              </a:rPr>
              <a:t>Prepare an original or amended tax return or claim for a tax refund for a contingent fee for any client.</a:t>
            </a:r>
          </a:p>
        </p:txBody>
      </p:sp>
      <p:sp>
        <p:nvSpPr>
          <p:cNvPr id="4" name="Slide Number Placeholder 3"/>
          <p:cNvSpPr>
            <a:spLocks noGrp="1"/>
          </p:cNvSpPr>
          <p:nvPr>
            <p:ph type="sldNum" sz="quarter" idx="10"/>
          </p:nvPr>
        </p:nvSpPr>
        <p:spPr/>
        <p:txBody>
          <a:bodyPr/>
          <a:lstStyle/>
          <a:p>
            <a:fld id="{ED355D2A-133C-4D7D-81D4-14D33A91400E}" type="slidenum">
              <a:rPr lang="en-US" smtClean="0"/>
              <a:t>30</a:t>
            </a:fld>
            <a:endParaRPr lang="en-US"/>
          </a:p>
        </p:txBody>
      </p:sp>
    </p:spTree>
    <p:extLst>
      <p:ext uri="{BB962C8B-B14F-4D97-AF65-F5344CB8AC3E}">
        <p14:creationId xmlns:p14="http://schemas.microsoft.com/office/powerpoint/2010/main" val="6685232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Commissions and Referral Fees</a:t>
            </a:r>
          </a:p>
          <a:p>
            <a:endParaRPr lang="en-US" altLang="en-US" dirty="0">
              <a:ea typeface="ＭＳ Ｐゴシック" pitchFamily="34" charset="-128"/>
            </a:endParaRPr>
          </a:p>
          <a:p>
            <a:pPr>
              <a:spcBef>
                <a:spcPct val="0"/>
              </a:spcBef>
            </a:pPr>
            <a:r>
              <a:rPr lang="en-US" altLang="en-US" sz="1400" dirty="0">
                <a:solidFill>
                  <a:srgbClr val="800000"/>
                </a:solidFill>
                <a:ea typeface="ＭＳ Ｐゴシック" pitchFamily="34" charset="-128"/>
              </a:rPr>
              <a:t>Commissions and Referral Fees Rule</a:t>
            </a:r>
          </a:p>
          <a:p>
            <a:pPr>
              <a:spcBef>
                <a:spcPct val="0"/>
              </a:spcBef>
            </a:pPr>
            <a:r>
              <a:rPr lang="en-US" altLang="en-US" i="1" dirty="0">
                <a:ea typeface="ＭＳ Ｐゴシック" pitchFamily="34" charset="-128"/>
              </a:rPr>
              <a:t>Prohibited Commissions:</a:t>
            </a:r>
            <a:r>
              <a:rPr lang="en-US" altLang="en-US" dirty="0">
                <a:ea typeface="ＭＳ Ｐゴシック" pitchFamily="34" charset="-128"/>
              </a:rPr>
              <a:t> A member in public practice shall not for a commission recommend or refer to a client any product or service or receive a commission, when a member or the member’</a:t>
            </a:r>
            <a:r>
              <a:rPr lang="en-US" altLang="ja-JP" dirty="0">
                <a:ea typeface="ＭＳ Ｐゴシック" pitchFamily="34" charset="-128"/>
              </a:rPr>
              <a:t>s firm also performs for that client (a) an audit or review of financial statements, (b) a compilation of financial statements expected to be used by a third party and the compilation report does not disclose a lack of independence, or (c) an examination of prospective financial information.</a:t>
            </a:r>
          </a:p>
          <a:p>
            <a:pPr>
              <a:spcBef>
                <a:spcPct val="0"/>
              </a:spcBef>
            </a:pPr>
            <a:endParaRPr lang="en-US" altLang="en-US" dirty="0">
              <a:ea typeface="ＭＳ Ｐゴシック" pitchFamily="34" charset="-128"/>
            </a:endParaRPr>
          </a:p>
          <a:p>
            <a:pPr>
              <a:spcBef>
                <a:spcPct val="0"/>
              </a:spcBef>
            </a:pPr>
            <a:r>
              <a:rPr lang="en-US" altLang="en-US" i="1" dirty="0">
                <a:ea typeface="ＭＳ Ｐゴシック" pitchFamily="34" charset="-128"/>
              </a:rPr>
              <a:t>Disclosure of Permitted Commissions:</a:t>
            </a:r>
            <a:r>
              <a:rPr lang="en-US" altLang="en-US" dirty="0">
                <a:ea typeface="ＭＳ Ｐゴシック" pitchFamily="34" charset="-128"/>
              </a:rPr>
              <a:t> A member in public practice who is not prohibited by this rule from performing services for or receiving a commission and who is paid or expects to be paid a commission shall disclose that fact to any person or entity to whom the member recommends or refers a product or service to which the commission relates. </a:t>
            </a:r>
          </a:p>
        </p:txBody>
      </p:sp>
      <p:sp>
        <p:nvSpPr>
          <p:cNvPr id="4" name="Slide Number Placeholder 3"/>
          <p:cNvSpPr>
            <a:spLocks noGrp="1"/>
          </p:cNvSpPr>
          <p:nvPr>
            <p:ph type="sldNum" sz="quarter" idx="10"/>
          </p:nvPr>
        </p:nvSpPr>
        <p:spPr/>
        <p:txBody>
          <a:bodyPr/>
          <a:lstStyle/>
          <a:p>
            <a:fld id="{ED355D2A-133C-4D7D-81D4-14D33A91400E}" type="slidenum">
              <a:rPr lang="en-US" smtClean="0"/>
              <a:t>31</a:t>
            </a:fld>
            <a:endParaRPr lang="en-US"/>
          </a:p>
        </p:txBody>
      </p:sp>
    </p:spTree>
    <p:extLst>
      <p:ext uri="{BB962C8B-B14F-4D97-AF65-F5344CB8AC3E}">
        <p14:creationId xmlns:p14="http://schemas.microsoft.com/office/powerpoint/2010/main" val="15598527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Commissions and Referral Fees</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Commissions and Referral Fees Rule</a:t>
            </a:r>
          </a:p>
          <a:p>
            <a:pPr>
              <a:spcBef>
                <a:spcPct val="0"/>
              </a:spcBef>
            </a:pPr>
            <a:r>
              <a:rPr lang="en-US" altLang="en-US" i="1" dirty="0">
                <a:solidFill>
                  <a:srgbClr val="008080"/>
                </a:solidFill>
                <a:ea typeface="ＭＳ Ｐゴシック" pitchFamily="34" charset="-128"/>
              </a:rPr>
              <a:t>Referral Fees:</a:t>
            </a:r>
            <a:r>
              <a:rPr lang="en-US" altLang="en-US" dirty="0">
                <a:solidFill>
                  <a:srgbClr val="008080"/>
                </a:solidFill>
                <a:ea typeface="ＭＳ Ｐゴシック" pitchFamily="34" charset="-128"/>
              </a:rPr>
              <a:t> Any member who accepts a referral fee for recommending or referring any service of a CPA to any person or entity or who pays a referral fee to obtain a client shall disclose such acceptance or payment to the client.</a:t>
            </a:r>
          </a:p>
        </p:txBody>
      </p:sp>
      <p:sp>
        <p:nvSpPr>
          <p:cNvPr id="4" name="Slide Number Placeholder 3"/>
          <p:cNvSpPr>
            <a:spLocks noGrp="1"/>
          </p:cNvSpPr>
          <p:nvPr>
            <p:ph type="sldNum" sz="quarter" idx="10"/>
          </p:nvPr>
        </p:nvSpPr>
        <p:spPr/>
        <p:txBody>
          <a:bodyPr/>
          <a:lstStyle/>
          <a:p>
            <a:fld id="{ED355D2A-133C-4D7D-81D4-14D33A91400E}" type="slidenum">
              <a:rPr lang="en-US" smtClean="0"/>
              <a:t>32</a:t>
            </a:fld>
            <a:endParaRPr lang="en-US"/>
          </a:p>
        </p:txBody>
      </p:sp>
    </p:spTree>
    <p:extLst>
      <p:ext uri="{BB962C8B-B14F-4D97-AF65-F5344CB8AC3E}">
        <p14:creationId xmlns:p14="http://schemas.microsoft.com/office/powerpoint/2010/main" val="4021706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Acts Discreditable</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Acts Discreditable Rule</a:t>
            </a:r>
          </a:p>
          <a:p>
            <a:pPr>
              <a:spcBef>
                <a:spcPct val="0"/>
              </a:spcBef>
            </a:pPr>
            <a:r>
              <a:rPr lang="en-US" altLang="en-US" dirty="0">
                <a:solidFill>
                  <a:srgbClr val="008080"/>
                </a:solidFill>
                <a:ea typeface="ＭＳ Ｐゴシック" pitchFamily="34" charset="-128"/>
              </a:rPr>
              <a:t>A member shall </a:t>
            </a:r>
            <a:r>
              <a:rPr lang="en-US" altLang="en-US" i="1" dirty="0">
                <a:solidFill>
                  <a:srgbClr val="008080"/>
                </a:solidFill>
                <a:ea typeface="ＭＳ Ｐゴシック" pitchFamily="34" charset="-128"/>
              </a:rPr>
              <a:t>not </a:t>
            </a:r>
            <a:r>
              <a:rPr lang="en-US" altLang="en-US" dirty="0">
                <a:solidFill>
                  <a:srgbClr val="008080"/>
                </a:solidFill>
                <a:ea typeface="ＭＳ Ｐゴシック" pitchFamily="34" charset="-128"/>
              </a:rPr>
              <a:t>commit an act discreditable to the profession.</a:t>
            </a:r>
          </a:p>
        </p:txBody>
      </p:sp>
      <p:sp>
        <p:nvSpPr>
          <p:cNvPr id="4" name="Slide Number Placeholder 3"/>
          <p:cNvSpPr>
            <a:spLocks noGrp="1"/>
          </p:cNvSpPr>
          <p:nvPr>
            <p:ph type="sldNum" sz="quarter" idx="10"/>
          </p:nvPr>
        </p:nvSpPr>
        <p:spPr/>
        <p:txBody>
          <a:bodyPr/>
          <a:lstStyle/>
          <a:p>
            <a:fld id="{ED355D2A-133C-4D7D-81D4-14D33A91400E}" type="slidenum">
              <a:rPr lang="en-US" smtClean="0"/>
              <a:t>33</a:t>
            </a:fld>
            <a:endParaRPr lang="en-US"/>
          </a:p>
        </p:txBody>
      </p:sp>
    </p:spTree>
    <p:extLst>
      <p:ext uri="{BB962C8B-B14F-4D97-AF65-F5344CB8AC3E}">
        <p14:creationId xmlns:p14="http://schemas.microsoft.com/office/powerpoint/2010/main" val="19649426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Acts Discreditable include:</a:t>
            </a:r>
          </a:p>
          <a:p>
            <a:endParaRPr lang="en-US" altLang="en-US" dirty="0">
              <a:ea typeface="ＭＳ Ｐゴシック" pitchFamily="34" charset="-128"/>
            </a:endParaRPr>
          </a:p>
          <a:p>
            <a:pPr eaLnBrk="1" hangingPunct="1"/>
            <a:r>
              <a:rPr lang="en-US" altLang="en-US" dirty="0">
                <a:ea typeface="ＭＳ Ｐゴシック" pitchFamily="34" charset="-128"/>
              </a:rPr>
              <a:t>Discrimination and harassment in employment practices</a:t>
            </a:r>
          </a:p>
          <a:p>
            <a:pPr eaLnBrk="1" hangingPunct="1"/>
            <a:r>
              <a:rPr lang="en-US" altLang="en-US" dirty="0">
                <a:ea typeface="ＭＳ Ｐゴシック" pitchFamily="34" charset="-128"/>
              </a:rPr>
              <a:t>Solicitation or disclosure of CPA Examination questions and answers</a:t>
            </a:r>
          </a:p>
          <a:p>
            <a:pPr eaLnBrk="1" hangingPunct="1"/>
            <a:r>
              <a:rPr lang="en-US" altLang="en-US" dirty="0">
                <a:ea typeface="ＭＳ Ｐゴシック" pitchFamily="34" charset="-128"/>
              </a:rPr>
              <a:t>Failure to file a tax return or pay a tax liability</a:t>
            </a:r>
          </a:p>
          <a:p>
            <a:pPr eaLnBrk="1" hangingPunct="1"/>
            <a:r>
              <a:rPr lang="en-US" altLang="en-US" dirty="0">
                <a:ea typeface="ＭＳ Ｐゴシック" pitchFamily="34" charset="-128"/>
              </a:rPr>
              <a:t>Negligence in the preparation of financial statements or records </a:t>
            </a:r>
          </a:p>
          <a:p>
            <a:pPr eaLnBrk="1" hangingPunct="1"/>
            <a:r>
              <a:rPr lang="en-US" altLang="en-US" dirty="0">
                <a:ea typeface="ＭＳ Ｐゴシック" pitchFamily="34" charset="-128"/>
              </a:rPr>
              <a:t>Failure to follow requirements of governmental bodies, commissions, or other regulatory agencies</a:t>
            </a:r>
          </a:p>
          <a:p>
            <a:pPr eaLnBrk="1" hangingPunct="1"/>
            <a:r>
              <a:rPr lang="en-US" altLang="en-US" dirty="0">
                <a:ea typeface="ＭＳ Ｐゴシック" pitchFamily="34" charset="-128"/>
              </a:rPr>
              <a:t>Confidential information obtained from employment or volunteer activities</a:t>
            </a:r>
          </a:p>
          <a:p>
            <a:pPr eaLnBrk="1" hangingPunct="1"/>
            <a:r>
              <a:rPr lang="en-US" altLang="en-US" dirty="0">
                <a:ea typeface="ＭＳ Ｐゴシック" pitchFamily="34" charset="-128"/>
              </a:rPr>
              <a:t>False, misleading, or deceptive acts in promoting or marketing professional services</a:t>
            </a:r>
          </a:p>
          <a:p>
            <a:pPr eaLnBrk="1" hangingPunct="1"/>
            <a:r>
              <a:rPr lang="en-US" altLang="en-US" dirty="0">
                <a:ea typeface="ＭＳ Ｐゴシック" pitchFamily="34" charset="-128"/>
              </a:rPr>
              <a:t>Improper use of the CPA credential</a:t>
            </a:r>
          </a:p>
          <a:p>
            <a:pPr eaLnBrk="1" hangingPunct="1"/>
            <a:r>
              <a:rPr lang="en-US" altLang="en-US" dirty="0">
                <a:ea typeface="ＭＳ Ｐゴシック" pitchFamily="34" charset="-128"/>
              </a:rPr>
              <a:t>Failure to comply with records requests</a:t>
            </a:r>
          </a:p>
        </p:txBody>
      </p:sp>
      <p:sp>
        <p:nvSpPr>
          <p:cNvPr id="4" name="Slide Number Placeholder 3"/>
          <p:cNvSpPr>
            <a:spLocks noGrp="1"/>
          </p:cNvSpPr>
          <p:nvPr>
            <p:ph type="sldNum" sz="quarter" idx="10"/>
          </p:nvPr>
        </p:nvSpPr>
        <p:spPr/>
        <p:txBody>
          <a:bodyPr/>
          <a:lstStyle/>
          <a:p>
            <a:fld id="{ED355D2A-133C-4D7D-81D4-14D33A91400E}" type="slidenum">
              <a:rPr lang="en-US" smtClean="0"/>
              <a:t>34</a:t>
            </a:fld>
            <a:endParaRPr lang="en-US"/>
          </a:p>
        </p:txBody>
      </p:sp>
    </p:spTree>
    <p:extLst>
      <p:ext uri="{BB962C8B-B14F-4D97-AF65-F5344CB8AC3E}">
        <p14:creationId xmlns:p14="http://schemas.microsoft.com/office/powerpoint/2010/main" val="37792160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Advertising and Other Forms of Solicitation</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Advertising and Other Forms of Solicitation Rule</a:t>
            </a:r>
          </a:p>
          <a:p>
            <a:pPr>
              <a:spcBef>
                <a:spcPct val="0"/>
              </a:spcBef>
            </a:pPr>
            <a:r>
              <a:rPr lang="en-US" altLang="en-US" dirty="0">
                <a:solidFill>
                  <a:srgbClr val="008080"/>
                </a:solidFill>
                <a:ea typeface="ＭＳ Ｐゴシック" pitchFamily="34" charset="-128"/>
              </a:rPr>
              <a:t>A member in public practice shall not seek to obtain clients by advertising or other forms of solicitation in a manner that is false, misleading, or deceptive. Solicitation by the use of coercion, over-reaching, or harassing conduct is prohibited.</a:t>
            </a:r>
          </a:p>
        </p:txBody>
      </p:sp>
      <p:sp>
        <p:nvSpPr>
          <p:cNvPr id="4" name="Slide Number Placeholder 3"/>
          <p:cNvSpPr>
            <a:spLocks noGrp="1"/>
          </p:cNvSpPr>
          <p:nvPr>
            <p:ph type="sldNum" sz="quarter" idx="10"/>
          </p:nvPr>
        </p:nvSpPr>
        <p:spPr/>
        <p:txBody>
          <a:bodyPr/>
          <a:lstStyle/>
          <a:p>
            <a:fld id="{ED355D2A-133C-4D7D-81D4-14D33A91400E}" type="slidenum">
              <a:rPr lang="en-US" smtClean="0"/>
              <a:t>35</a:t>
            </a:fld>
            <a:endParaRPr lang="en-US"/>
          </a:p>
        </p:txBody>
      </p:sp>
    </p:spTree>
    <p:extLst>
      <p:ext uri="{BB962C8B-B14F-4D97-AF65-F5344CB8AC3E}">
        <p14:creationId xmlns:p14="http://schemas.microsoft.com/office/powerpoint/2010/main" val="4017060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Prohibited Advertising includes:</a:t>
            </a:r>
          </a:p>
          <a:p>
            <a:endParaRPr lang="en-US" altLang="en-US" dirty="0">
              <a:ea typeface="ＭＳ Ｐゴシック" pitchFamily="34" charset="-128"/>
            </a:endParaRPr>
          </a:p>
          <a:p>
            <a:pPr eaLnBrk="1" hangingPunct="1">
              <a:lnSpc>
                <a:spcPct val="80000"/>
              </a:lnSpc>
            </a:pPr>
            <a:r>
              <a:rPr lang="en-US" altLang="en-US" dirty="0">
                <a:ea typeface="ＭＳ Ｐゴシック" pitchFamily="34" charset="-128"/>
              </a:rPr>
              <a:t>Creating false or unjustifiable expectations of favorable results.</a:t>
            </a:r>
          </a:p>
          <a:p>
            <a:pPr eaLnBrk="1" hangingPunct="1">
              <a:lnSpc>
                <a:spcPct val="80000"/>
              </a:lnSpc>
            </a:pPr>
            <a:r>
              <a:rPr lang="en-US" altLang="en-US" dirty="0">
                <a:ea typeface="ＭＳ Ｐゴシック" pitchFamily="34" charset="-128"/>
              </a:rPr>
              <a:t>Implying an ability to influence any court, tribunal, regulatory agency, or similar body or official.</a:t>
            </a:r>
          </a:p>
          <a:p>
            <a:pPr eaLnBrk="1" hangingPunct="1">
              <a:lnSpc>
                <a:spcPct val="80000"/>
              </a:lnSpc>
            </a:pPr>
            <a:r>
              <a:rPr lang="en-US" altLang="en-US" dirty="0">
                <a:ea typeface="ＭＳ Ｐゴシック" pitchFamily="34" charset="-128"/>
              </a:rPr>
              <a:t>Claiming that specific professional services in current or future periods will be performed for a stated fee, estimated fee, or fee range when it is likely at the time of representation that such fees will be substantially increased and the prospective entity is not advised of that likelihood.</a:t>
            </a:r>
          </a:p>
          <a:p>
            <a:pPr eaLnBrk="1" hangingPunct="1">
              <a:lnSpc>
                <a:spcPct val="80000"/>
              </a:lnSpc>
            </a:pPr>
            <a:r>
              <a:rPr lang="en-US" altLang="en-US" dirty="0">
                <a:ea typeface="ＭＳ Ｐゴシック" pitchFamily="34" charset="-128"/>
              </a:rPr>
              <a:t>Making any other representations that would be likely to cause a reasonable person to misunderstand or be deceived.</a:t>
            </a:r>
          </a:p>
        </p:txBody>
      </p:sp>
      <p:sp>
        <p:nvSpPr>
          <p:cNvPr id="4" name="Slide Number Placeholder 3"/>
          <p:cNvSpPr>
            <a:spLocks noGrp="1"/>
          </p:cNvSpPr>
          <p:nvPr>
            <p:ph type="sldNum" sz="quarter" idx="10"/>
          </p:nvPr>
        </p:nvSpPr>
        <p:spPr/>
        <p:txBody>
          <a:bodyPr/>
          <a:lstStyle/>
          <a:p>
            <a:fld id="{ED355D2A-133C-4D7D-81D4-14D33A91400E}" type="slidenum">
              <a:rPr lang="en-US" smtClean="0"/>
              <a:t>36</a:t>
            </a:fld>
            <a:endParaRPr lang="en-US"/>
          </a:p>
        </p:txBody>
      </p:sp>
    </p:spTree>
    <p:extLst>
      <p:ext uri="{BB962C8B-B14F-4D97-AF65-F5344CB8AC3E}">
        <p14:creationId xmlns:p14="http://schemas.microsoft.com/office/powerpoint/2010/main" val="35158196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Form of Organization and Name</a:t>
            </a:r>
          </a:p>
          <a:p>
            <a:endParaRPr lang="en-US" altLang="en-US" dirty="0">
              <a:ea typeface="ＭＳ Ｐゴシック" pitchFamily="34" charset="-128"/>
            </a:endParaRPr>
          </a:p>
          <a:p>
            <a:pPr>
              <a:spcBef>
                <a:spcPct val="0"/>
              </a:spcBef>
            </a:pPr>
            <a:r>
              <a:rPr lang="en-US" altLang="en-US" dirty="0">
                <a:solidFill>
                  <a:srgbClr val="800000"/>
                </a:solidFill>
                <a:ea typeface="ＭＳ Ｐゴシック" pitchFamily="34" charset="-128"/>
              </a:rPr>
              <a:t>Form of Organization and Name Rule</a:t>
            </a:r>
          </a:p>
          <a:p>
            <a:pPr>
              <a:spcBef>
                <a:spcPct val="0"/>
              </a:spcBef>
            </a:pPr>
            <a:r>
              <a:rPr lang="en-US" altLang="en-US" dirty="0">
                <a:ea typeface="ＭＳ Ｐゴシック" pitchFamily="34" charset="-128"/>
              </a:rPr>
              <a:t>A member may practice public accounting only in a form of organization permitted by law or regulation whose characteristics conform to resolutions of Council.</a:t>
            </a:r>
          </a:p>
          <a:p>
            <a:pPr>
              <a:spcBef>
                <a:spcPct val="0"/>
              </a:spcBef>
            </a:pPr>
            <a:endParaRPr lang="en-US" altLang="en-US" sz="800" dirty="0">
              <a:ea typeface="ＭＳ Ｐゴシック" pitchFamily="34" charset="-128"/>
            </a:endParaRPr>
          </a:p>
          <a:p>
            <a:pPr>
              <a:spcBef>
                <a:spcPct val="0"/>
              </a:spcBef>
            </a:pPr>
            <a:r>
              <a:rPr lang="en-US" altLang="en-US" dirty="0">
                <a:ea typeface="ＭＳ Ｐゴシック" pitchFamily="34" charset="-128"/>
              </a:rPr>
              <a:t>A member shall not practice public accounting under a firm name that is misleading. Names of one or more past partners may be included in the firm name of a successor organization.</a:t>
            </a:r>
          </a:p>
          <a:p>
            <a:pPr>
              <a:spcBef>
                <a:spcPct val="0"/>
              </a:spcBef>
            </a:pPr>
            <a:endParaRPr lang="en-US" altLang="en-US" sz="800" dirty="0">
              <a:ea typeface="ＭＳ Ｐゴシック" pitchFamily="34" charset="-128"/>
            </a:endParaRPr>
          </a:p>
          <a:p>
            <a:pPr>
              <a:spcBef>
                <a:spcPct val="0"/>
              </a:spcBef>
            </a:pPr>
            <a:r>
              <a:rPr lang="en-US" altLang="en-US" dirty="0">
                <a:ea typeface="ＭＳ Ｐゴシック" pitchFamily="34" charset="-128"/>
              </a:rPr>
              <a:t>A firm may not designate itself as </a:t>
            </a:r>
            <a:r>
              <a:rPr lang="ja-JP" altLang="en-US" dirty="0">
                <a:ea typeface="ＭＳ Ｐゴシック" pitchFamily="34" charset="-128"/>
              </a:rPr>
              <a:t>“</a:t>
            </a:r>
            <a:r>
              <a:rPr lang="en-US" altLang="ja-JP" dirty="0">
                <a:ea typeface="ＭＳ Ｐゴシック" pitchFamily="34" charset="-128"/>
              </a:rPr>
              <a:t>Members of the American Institute of Certified Public Accountants</a:t>
            </a:r>
            <a:r>
              <a:rPr lang="ja-JP" altLang="en-US" dirty="0">
                <a:ea typeface="ＭＳ Ｐゴシック" pitchFamily="34" charset="-128"/>
              </a:rPr>
              <a:t>”</a:t>
            </a:r>
            <a:r>
              <a:rPr lang="en-US" altLang="ja-JP" dirty="0">
                <a:ea typeface="ＭＳ Ｐゴシック" pitchFamily="34" charset="-128"/>
              </a:rPr>
              <a:t> unless all of its CPA owners are members of the Institute.</a:t>
            </a:r>
            <a:endParaRPr lang="en-US" altLang="en-US"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37</a:t>
            </a:fld>
            <a:endParaRPr lang="en-US"/>
          </a:p>
        </p:txBody>
      </p:sp>
    </p:spTree>
    <p:extLst>
      <p:ext uri="{BB962C8B-B14F-4D97-AF65-F5344CB8AC3E}">
        <p14:creationId xmlns:p14="http://schemas.microsoft.com/office/powerpoint/2010/main" val="10362341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Disciplinary Actions</a:t>
            </a:r>
          </a:p>
          <a:p>
            <a:endParaRPr lang="en-US" altLang="en-US" dirty="0">
              <a:ea typeface="ＭＳ Ｐゴシック" pitchFamily="34" charset="-128"/>
            </a:endParaRPr>
          </a:p>
          <a:p>
            <a:r>
              <a:rPr lang="en-US" altLang="en-US" sz="800" dirty="0">
                <a:solidFill>
                  <a:srgbClr val="60C99C"/>
                </a:solidFill>
                <a:ea typeface="ＭＳ Ｐゴシック" pitchFamily="34" charset="-128"/>
              </a:rPr>
              <a:t>The Professional Ethics Executive Committee (PEEC) can direct a member to take remedial or corrective actions.</a:t>
            </a:r>
          </a:p>
          <a:p>
            <a:endParaRPr lang="en-US" altLang="en-US" sz="800" dirty="0">
              <a:solidFill>
                <a:srgbClr val="60C99C"/>
              </a:solidFill>
              <a:ea typeface="ＭＳ Ｐゴシック" pitchFamily="34" charset="-128"/>
            </a:endParaRPr>
          </a:p>
          <a:p>
            <a:r>
              <a:rPr lang="en-US" altLang="en-US" dirty="0">
                <a:ea typeface="ＭＳ Ｐゴシック" pitchFamily="34" charset="-128"/>
              </a:rPr>
              <a:t>Possible actions include:</a:t>
            </a:r>
          </a:p>
          <a:p>
            <a:r>
              <a:rPr lang="en-US" altLang="en-US" dirty="0">
                <a:ea typeface="ＭＳ Ｐゴシック" pitchFamily="34" charset="-128"/>
              </a:rPr>
              <a:t>AICPA Trial Board Actions</a:t>
            </a:r>
          </a:p>
          <a:p>
            <a:r>
              <a:rPr lang="en-US" altLang="en-US" dirty="0">
                <a:ea typeface="ＭＳ Ｐゴシック" pitchFamily="34" charset="-128"/>
              </a:rPr>
              <a:t>Termination of AICPA Membership</a:t>
            </a:r>
          </a:p>
          <a:p>
            <a:r>
              <a:rPr lang="en-US" altLang="en-US" dirty="0">
                <a:ea typeface="ＭＳ Ｐゴシック" pitchFamily="34" charset="-128"/>
              </a:rPr>
              <a:t>Suspend AICPA Membership</a:t>
            </a:r>
          </a:p>
        </p:txBody>
      </p:sp>
      <p:sp>
        <p:nvSpPr>
          <p:cNvPr id="4" name="Slide Number Placeholder 3"/>
          <p:cNvSpPr>
            <a:spLocks noGrp="1"/>
          </p:cNvSpPr>
          <p:nvPr>
            <p:ph type="sldNum" sz="quarter" idx="10"/>
          </p:nvPr>
        </p:nvSpPr>
        <p:spPr/>
        <p:txBody>
          <a:bodyPr/>
          <a:lstStyle/>
          <a:p>
            <a:fld id="{ED355D2A-133C-4D7D-81D4-14D33A91400E}" type="slidenum">
              <a:rPr lang="en-US" smtClean="0"/>
              <a:t>38</a:t>
            </a:fld>
            <a:endParaRPr lang="en-US"/>
          </a:p>
        </p:txBody>
      </p:sp>
    </p:spTree>
    <p:extLst>
      <p:ext uri="{BB962C8B-B14F-4D97-AF65-F5344CB8AC3E}">
        <p14:creationId xmlns:p14="http://schemas.microsoft.com/office/powerpoint/2010/main" val="18465188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Quality Control Standards</a:t>
            </a:r>
          </a:p>
          <a:p>
            <a:endParaRPr lang="en-US" altLang="en-US" dirty="0">
              <a:ea typeface="ＭＳ Ｐゴシック" pitchFamily="34" charset="-128"/>
            </a:endParaRPr>
          </a:p>
          <a:p>
            <a:pPr>
              <a:spcBef>
                <a:spcPct val="50000"/>
              </a:spcBef>
            </a:pPr>
            <a:r>
              <a:rPr lang="en-US" altLang="en-US" dirty="0">
                <a:solidFill>
                  <a:srgbClr val="253D75"/>
                </a:solidFill>
                <a:ea typeface="ＭＳ Ｐゴシック" pitchFamily="34" charset="-128"/>
              </a:rPr>
              <a:t>CPA firms are required to implement policies and procedures to monitor the firms’</a:t>
            </a:r>
            <a:r>
              <a:rPr lang="en-US" altLang="ja-JP" dirty="0">
                <a:solidFill>
                  <a:srgbClr val="253D75"/>
                </a:solidFill>
                <a:ea typeface="ＭＳ Ｐゴシック" pitchFamily="34" charset="-128"/>
              </a:rPr>
              <a:t> practices and ensure that professional standards are being followed.</a:t>
            </a:r>
          </a:p>
          <a:p>
            <a:pPr>
              <a:spcBef>
                <a:spcPct val="50000"/>
              </a:spcBef>
            </a:pPr>
            <a:endParaRPr lang="en-US" altLang="en-US" sz="800" dirty="0">
              <a:solidFill>
                <a:srgbClr val="0000CC"/>
              </a:solidFill>
              <a:ea typeface="ＭＳ Ｐゴシック" pitchFamily="34" charset="-128"/>
            </a:endParaRPr>
          </a:p>
          <a:p>
            <a:pPr>
              <a:spcBef>
                <a:spcPct val="50000"/>
              </a:spcBef>
            </a:pPr>
            <a:r>
              <a:rPr lang="en-US" altLang="en-US" dirty="0">
                <a:solidFill>
                  <a:srgbClr val="008080"/>
                </a:solidFill>
                <a:ea typeface="ＭＳ Ｐゴシック" pitchFamily="34" charset="-128"/>
              </a:rPr>
              <a:t>In 2004, PCAOB assumed the AICPA’</a:t>
            </a:r>
            <a:r>
              <a:rPr lang="en-US" altLang="ja-JP" dirty="0">
                <a:solidFill>
                  <a:srgbClr val="008080"/>
                </a:solidFill>
                <a:ea typeface="ＭＳ Ｐゴシック" pitchFamily="34" charset="-128"/>
              </a:rPr>
              <a:t>s responsibilities relating to firms that audit public companies and instituted a mandatory quality inspection program for those firms.</a:t>
            </a:r>
          </a:p>
          <a:p>
            <a:pPr>
              <a:spcBef>
                <a:spcPct val="50000"/>
              </a:spcBef>
            </a:pPr>
            <a:endParaRPr lang="en-US" altLang="en-US" sz="800" dirty="0">
              <a:solidFill>
                <a:srgbClr val="008080"/>
              </a:solidFill>
              <a:ea typeface="ＭＳ Ｐゴシック" pitchFamily="34" charset="-128"/>
            </a:endParaRPr>
          </a:p>
          <a:p>
            <a:pPr>
              <a:spcBef>
                <a:spcPct val="50000"/>
              </a:spcBef>
            </a:pPr>
            <a:r>
              <a:rPr lang="en-US" altLang="en-US" sz="1200" dirty="0"/>
              <a:t>The AICPA </a:t>
            </a:r>
            <a:r>
              <a:rPr lang="en-US" sz="1200" dirty="0"/>
              <a:t>maintains a Peer Review Program (PRP) designed to review and evaluate firms’ accounting and auditing practices even if they are subject to inspection by the PCAOB. The goal of the PRP is to promote quality in the accounting and audit services provided by individual members of the AICPA and their firms</a:t>
            </a:r>
            <a:r>
              <a:rPr lang="en-US" altLang="en-US" sz="1200" dirty="0"/>
              <a:t>. </a:t>
            </a:r>
          </a:p>
        </p:txBody>
      </p:sp>
      <p:sp>
        <p:nvSpPr>
          <p:cNvPr id="4" name="Slide Number Placeholder 3"/>
          <p:cNvSpPr>
            <a:spLocks noGrp="1"/>
          </p:cNvSpPr>
          <p:nvPr>
            <p:ph type="sldNum" sz="quarter" idx="10"/>
          </p:nvPr>
        </p:nvSpPr>
        <p:spPr/>
        <p:txBody>
          <a:bodyPr/>
          <a:lstStyle/>
          <a:p>
            <a:fld id="{ED355D2A-133C-4D7D-81D4-14D33A91400E}" type="slidenum">
              <a:rPr lang="en-US" smtClean="0"/>
              <a:t>39</a:t>
            </a:fld>
            <a:endParaRPr lang="en-US"/>
          </a:p>
        </p:txBody>
      </p:sp>
    </p:spTree>
    <p:extLst>
      <p:ext uri="{BB962C8B-B14F-4D97-AF65-F5344CB8AC3E}">
        <p14:creationId xmlns:p14="http://schemas.microsoft.com/office/powerpoint/2010/main" val="1194585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 Standards for Auditor Professionalism</a:t>
            </a:r>
          </a:p>
          <a:p>
            <a:endParaRPr lang="en-US" altLang="en-US" dirty="0">
              <a:ea typeface="ＭＳ Ｐゴシック" pitchFamily="34" charset="-128"/>
            </a:endParaRPr>
          </a:p>
          <a:p>
            <a:r>
              <a:rPr lang="en-US" altLang="en-US" dirty="0">
                <a:ea typeface="ＭＳ Ｐゴシック" pitchFamily="34" charset="-128"/>
              </a:rPr>
              <a:t>For more detail, see Figure 19-1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4</a:t>
            </a:fld>
            <a:endParaRPr lang="en-US"/>
          </a:p>
        </p:txBody>
      </p:sp>
    </p:spTree>
    <p:extLst>
      <p:ext uri="{BB962C8B-B14F-4D97-AF65-F5344CB8AC3E}">
        <p14:creationId xmlns:p14="http://schemas.microsoft.com/office/powerpoint/2010/main" val="9118517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Leadership responsibilities for quality in the firm: Tone at the Top</a:t>
            </a:r>
          </a:p>
          <a:p>
            <a:r>
              <a:rPr lang="en-US" altLang="en-US" dirty="0">
                <a:ea typeface="ＭＳ Ｐゴシック" pitchFamily="34" charset="-128"/>
              </a:rPr>
              <a:t>Relevant Ethical Requirements</a:t>
            </a:r>
          </a:p>
          <a:p>
            <a:r>
              <a:rPr lang="en-US" altLang="en-US" dirty="0">
                <a:ea typeface="ＭＳ Ｐゴシック" pitchFamily="34" charset="-128"/>
              </a:rPr>
              <a:t>Acceptance and Continuance of Entity Relationships and specific engagements</a:t>
            </a:r>
          </a:p>
          <a:p>
            <a:r>
              <a:rPr lang="en-US" altLang="en-US" dirty="0">
                <a:ea typeface="ＭＳ Ｐゴシック" pitchFamily="34" charset="-128"/>
              </a:rPr>
              <a:t>Human Resources</a:t>
            </a:r>
          </a:p>
          <a:p>
            <a:r>
              <a:rPr lang="en-US" altLang="en-US" dirty="0">
                <a:ea typeface="ＭＳ Ｐゴシック" pitchFamily="34" charset="-128"/>
              </a:rPr>
              <a:t>Engagement Performance</a:t>
            </a:r>
          </a:p>
          <a:p>
            <a:r>
              <a:rPr lang="en-US" altLang="en-US" dirty="0">
                <a:ea typeface="ＭＳ Ｐゴシック" pitchFamily="34" charset="-128"/>
              </a:rPr>
              <a:t>Monitoring</a:t>
            </a:r>
          </a:p>
        </p:txBody>
      </p:sp>
      <p:sp>
        <p:nvSpPr>
          <p:cNvPr id="4" name="Slide Number Placeholder 3"/>
          <p:cNvSpPr>
            <a:spLocks noGrp="1"/>
          </p:cNvSpPr>
          <p:nvPr>
            <p:ph type="sldNum" sz="quarter" idx="10"/>
          </p:nvPr>
        </p:nvSpPr>
        <p:spPr/>
        <p:txBody>
          <a:bodyPr/>
          <a:lstStyle/>
          <a:p>
            <a:fld id="{ED355D2A-133C-4D7D-81D4-14D33A91400E}" type="slidenum">
              <a:rPr lang="en-US" smtClean="0"/>
              <a:t>40</a:t>
            </a:fld>
            <a:endParaRPr lang="en-US"/>
          </a:p>
        </p:txBody>
      </p:sp>
    </p:spTree>
    <p:extLst>
      <p:ext uri="{BB962C8B-B14F-4D97-AF65-F5344CB8AC3E}">
        <p14:creationId xmlns:p14="http://schemas.microsoft.com/office/powerpoint/2010/main" val="28295473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PCAOB Inspections of Registered Public Accounting Firms</a:t>
            </a:r>
          </a:p>
          <a:p>
            <a:endParaRPr lang="en-US" altLang="en-US" dirty="0">
              <a:ea typeface="ＭＳ Ｐゴシック" pitchFamily="34" charset="-128"/>
            </a:endParaRPr>
          </a:p>
          <a:p>
            <a:r>
              <a:rPr lang="en-US" altLang="en-US" dirty="0">
                <a:solidFill>
                  <a:srgbClr val="60C99C"/>
                </a:solidFill>
                <a:ea typeface="ＭＳ Ｐゴシック" pitchFamily="34" charset="-128"/>
              </a:rPr>
              <a:t>The PCAOB conducts regular inspections of public accounting firms that are required to register with the Board.</a:t>
            </a:r>
          </a:p>
        </p:txBody>
      </p:sp>
      <p:sp>
        <p:nvSpPr>
          <p:cNvPr id="4" name="Slide Number Placeholder 3"/>
          <p:cNvSpPr>
            <a:spLocks noGrp="1"/>
          </p:cNvSpPr>
          <p:nvPr>
            <p:ph type="sldNum" sz="quarter" idx="10"/>
          </p:nvPr>
        </p:nvSpPr>
        <p:spPr/>
        <p:txBody>
          <a:bodyPr/>
          <a:lstStyle/>
          <a:p>
            <a:fld id="{ED355D2A-133C-4D7D-81D4-14D33A91400E}" type="slidenum">
              <a:rPr lang="en-US" smtClean="0"/>
              <a:t>41</a:t>
            </a:fld>
            <a:endParaRPr lang="en-US"/>
          </a:p>
        </p:txBody>
      </p:sp>
    </p:spTree>
    <p:extLst>
      <p:ext uri="{BB962C8B-B14F-4D97-AF65-F5344CB8AC3E}">
        <p14:creationId xmlns:p14="http://schemas.microsoft.com/office/powerpoint/2010/main" val="4276584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The AICPA Code of Professional Conduct: A Comprehensive Framework for Auditors</a:t>
            </a:r>
          </a:p>
          <a:p>
            <a:endParaRPr lang="en-US" altLang="en-US" sz="3200" dirty="0">
              <a:ea typeface="ＭＳ Ｐゴシック" pitchFamily="34" charset="-128"/>
            </a:endParaRPr>
          </a:p>
          <a:p>
            <a:r>
              <a:rPr lang="en-US" altLang="en-US" sz="3200" dirty="0">
                <a:ea typeface="ＭＳ Ｐゴシック" pitchFamily="34" charset="-128"/>
              </a:rPr>
              <a:t>Principles of Professional Conduct </a:t>
            </a:r>
            <a:r>
              <a:rPr lang="en-US" altLang="en-US" sz="3200" dirty="0">
                <a:ea typeface="ＭＳ Ｐゴシック" pitchFamily="34" charset="-128"/>
                <a:sym typeface="Wingdings" pitchFamily="2" charset="2"/>
              </a:rPr>
              <a:t> Rules of Conduct  Interpretations of rules of Conduct by the Professional Ethics Executive Committee (PEEC)</a:t>
            </a:r>
            <a:endParaRPr lang="en-US" altLang="en-US" sz="3200" dirty="0">
              <a:ea typeface="ＭＳ Ｐゴシック" pitchFamily="34" charset="-128"/>
            </a:endParaRPr>
          </a:p>
        </p:txBody>
      </p:sp>
      <p:sp>
        <p:nvSpPr>
          <p:cNvPr id="4" name="Slide Number Placeholder 3"/>
          <p:cNvSpPr>
            <a:spLocks noGrp="1"/>
          </p:cNvSpPr>
          <p:nvPr>
            <p:ph type="sldNum" sz="quarter" idx="10"/>
          </p:nvPr>
        </p:nvSpPr>
        <p:spPr/>
        <p:txBody>
          <a:bodyPr/>
          <a:lstStyle/>
          <a:p>
            <a:fld id="{ED355D2A-133C-4D7D-81D4-14D33A91400E}" type="slidenum">
              <a:rPr lang="en-US" smtClean="0"/>
              <a:t>5</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The AICPA Code of Professional Conduct: A Comprehensive Framework for Auditors</a:t>
            </a:r>
          </a:p>
          <a:p>
            <a:endParaRPr lang="en-US" altLang="en-US" dirty="0">
              <a:ea typeface="ＭＳ Ｐゴシック" pitchFamily="34" charset="-128"/>
            </a:endParaRPr>
          </a:p>
          <a:p>
            <a:r>
              <a:rPr lang="en-US" altLang="en-US" dirty="0">
                <a:ea typeface="ＭＳ Ｐゴシック" pitchFamily="34" charset="-128"/>
              </a:rPr>
              <a:t>For more detail, see figure 19-2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6</a:t>
            </a:fld>
            <a:endParaRPr lang="en-US"/>
          </a:p>
        </p:txBody>
      </p:sp>
    </p:spTree>
    <p:extLst>
      <p:ext uri="{BB962C8B-B14F-4D97-AF65-F5344CB8AC3E}">
        <p14:creationId xmlns:p14="http://schemas.microsoft.com/office/powerpoint/2010/main" val="911851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Principles of Professional Conduct</a:t>
            </a:r>
          </a:p>
          <a:p>
            <a:endParaRPr lang="en-US" altLang="en-US" sz="3200" dirty="0">
              <a:ea typeface="ＭＳ Ｐゴシック" pitchFamily="34" charset="-128"/>
            </a:endParaRPr>
          </a:p>
          <a:p>
            <a:r>
              <a:rPr lang="en-US" altLang="en-US" sz="3200" dirty="0">
                <a:ea typeface="ＭＳ Ｐゴシック" pitchFamily="34" charset="-128"/>
              </a:rPr>
              <a:t>For more detail, see Table 19-1 in the textbook.</a:t>
            </a:r>
          </a:p>
        </p:txBody>
      </p:sp>
      <p:sp>
        <p:nvSpPr>
          <p:cNvPr id="4" name="Slide Number Placeholder 3"/>
          <p:cNvSpPr>
            <a:spLocks noGrp="1"/>
          </p:cNvSpPr>
          <p:nvPr>
            <p:ph type="sldNum" sz="quarter" idx="10"/>
          </p:nvPr>
        </p:nvSpPr>
        <p:spPr/>
        <p:txBody>
          <a:bodyPr/>
          <a:lstStyle/>
          <a:p>
            <a:fld id="{ED355D2A-133C-4D7D-81D4-14D33A91400E}" type="slidenum">
              <a:rPr lang="en-US" smtClean="0"/>
              <a:t>7</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3200" dirty="0">
                <a:ea typeface="ＭＳ Ｐゴシック" pitchFamily="34" charset="-128"/>
              </a:rPr>
              <a:t>Principles of Professional Conduct</a:t>
            </a:r>
          </a:p>
          <a:p>
            <a:endParaRPr lang="en-US" altLang="en-US" sz="3200" dirty="0">
              <a:ea typeface="ＭＳ Ｐゴシック" pitchFamily="34" charset="-128"/>
            </a:endParaRPr>
          </a:p>
          <a:p>
            <a:r>
              <a:rPr lang="en-US" altLang="en-US" sz="3200" dirty="0">
                <a:ea typeface="ＭＳ Ｐゴシック" pitchFamily="34" charset="-128"/>
              </a:rPr>
              <a:t>For more detail, see Table 19-1 in the textbook.</a:t>
            </a:r>
          </a:p>
        </p:txBody>
      </p:sp>
      <p:sp>
        <p:nvSpPr>
          <p:cNvPr id="4" name="Slide Number Placeholder 3"/>
          <p:cNvSpPr>
            <a:spLocks noGrp="1"/>
          </p:cNvSpPr>
          <p:nvPr>
            <p:ph type="sldNum" sz="quarter" idx="10"/>
          </p:nvPr>
        </p:nvSpPr>
        <p:spPr/>
        <p:txBody>
          <a:bodyPr/>
          <a:lstStyle/>
          <a:p>
            <a:fld id="{ED355D2A-133C-4D7D-81D4-14D33A91400E}" type="slidenum">
              <a:rPr lang="en-US" smtClean="0"/>
              <a:t>8</a:t>
            </a:fld>
            <a:endParaRPr lang="en-US"/>
          </a:p>
        </p:txBody>
      </p:sp>
    </p:spTree>
    <p:extLst>
      <p:ext uri="{BB962C8B-B14F-4D97-AF65-F5344CB8AC3E}">
        <p14:creationId xmlns:p14="http://schemas.microsoft.com/office/powerpoint/2010/main" val="1044919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ＭＳ Ｐゴシック" pitchFamily="34" charset="-128"/>
              </a:rPr>
              <a:t>Rules of Conduct</a:t>
            </a:r>
          </a:p>
          <a:p>
            <a:endParaRPr lang="en-US" altLang="en-US" dirty="0">
              <a:ea typeface="ＭＳ Ｐゴシック" pitchFamily="34" charset="-128"/>
            </a:endParaRPr>
          </a:p>
          <a:p>
            <a:r>
              <a:rPr lang="en-US" altLang="en-US" dirty="0">
                <a:ea typeface="ＭＳ Ｐゴシック" pitchFamily="34" charset="-128"/>
              </a:rPr>
              <a:t>For more detail, see Table 19-2 in the text.</a:t>
            </a:r>
          </a:p>
        </p:txBody>
      </p:sp>
      <p:sp>
        <p:nvSpPr>
          <p:cNvPr id="4" name="Slide Number Placeholder 3"/>
          <p:cNvSpPr>
            <a:spLocks noGrp="1"/>
          </p:cNvSpPr>
          <p:nvPr>
            <p:ph type="sldNum" sz="quarter" idx="10"/>
          </p:nvPr>
        </p:nvSpPr>
        <p:spPr/>
        <p:txBody>
          <a:bodyPr/>
          <a:lstStyle/>
          <a:p>
            <a:fld id="{ED355D2A-133C-4D7D-81D4-14D33A91400E}" type="slidenum">
              <a:rPr lang="en-US" smtClean="0"/>
              <a:t>9</a:t>
            </a:fld>
            <a:endParaRPr lang="en-US"/>
          </a:p>
        </p:txBody>
      </p:sp>
    </p:spTree>
    <p:extLst>
      <p:ext uri="{BB962C8B-B14F-4D97-AF65-F5344CB8AC3E}">
        <p14:creationId xmlns:p14="http://schemas.microsoft.com/office/powerpoint/2010/main" val="934783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0"/>
            <a:ext cx="8991600" cy="1600200"/>
          </a:xfrm>
        </p:spPr>
        <p:txBody>
          <a:bodyPr/>
          <a:lstStyle>
            <a:lvl1pPr algn="l">
              <a:spcBef>
                <a:spcPts val="600"/>
              </a:spcBef>
              <a:buClr>
                <a:srgbClr val="000000"/>
              </a:buClr>
              <a:defRPr>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3" name="Subtitle 2"/>
          <p:cNvSpPr>
            <a:spLocks noGrp="1"/>
          </p:cNvSpPr>
          <p:nvPr>
            <p:ph type="subTitle" idx="1"/>
          </p:nvPr>
        </p:nvSpPr>
        <p:spPr>
          <a:xfrm>
            <a:off x="5334000" y="2209800"/>
            <a:ext cx="3111500" cy="3657600"/>
          </a:xfrm>
        </p:spPr>
        <p:txBody>
          <a:bodyPr vert="horz" lIns="91440" tIns="45720" rIns="91440" bIns="45720" rtlCol="0" anchor="ctr">
            <a:normAutofit/>
          </a:bodyPr>
          <a:lstStyle>
            <a:lvl1pPr algn="ctr">
              <a:buClr>
                <a:srgbClr val="000000"/>
              </a:buClr>
              <a:defRPr lang="en-US" sz="4400">
                <a:solidFill>
                  <a:srgbClr val="1E3C64"/>
                </a:solidFill>
                <a:latin typeface="Verdana" panose="020B0604030504040204" pitchFamily="34" charset="0"/>
                <a:ea typeface="Verdana" pitchFamily="34" charset="0"/>
                <a:cs typeface="Verdana" panose="020B0604030504040204" pitchFamily="34" charset="0"/>
              </a:defRPr>
            </a:lvl1pPr>
          </a:lstStyle>
          <a:p>
            <a:pPr lvl="0">
              <a:spcBef>
                <a:spcPct val="0"/>
              </a:spcBef>
              <a:buNone/>
            </a:pPr>
            <a:r>
              <a:rPr lang="en-US" dirty="0"/>
              <a:t>Click to edit Master subtitle style</a:t>
            </a:r>
          </a:p>
        </p:txBody>
      </p:sp>
      <p:sp>
        <p:nvSpPr>
          <p:cNvPr id="10" name="Text Placeholder 9"/>
          <p:cNvSpPr>
            <a:spLocks noGrp="1"/>
          </p:cNvSpPr>
          <p:nvPr>
            <p:ph type="body" sz="quarter" idx="11"/>
          </p:nvPr>
        </p:nvSpPr>
        <p:spPr>
          <a:xfrm>
            <a:off x="609600" y="6277998"/>
            <a:ext cx="7924800" cy="503802"/>
          </a:xfrm>
        </p:spPr>
        <p:txBody>
          <a:bodyPr anchor="ctr">
            <a:noAutofit/>
          </a:bodyPr>
          <a:lstStyle>
            <a:lvl1pPr marL="0" indent="0" algn="ctr">
              <a:buClr>
                <a:srgbClr val="000000"/>
              </a:buClr>
              <a:buNone/>
              <a:defRPr sz="1200">
                <a:solidFill>
                  <a:schemeClr val="tx1"/>
                </a:solidFill>
                <a:latin typeface="Helvetica" pitchFamily="34" charset="0"/>
                <a:cs typeface="Helvetica" pitchFamily="34" charset="0"/>
              </a:defRPr>
            </a:lvl1pPr>
            <a:lvl2pPr>
              <a:buClr>
                <a:srgbClr val="000000"/>
              </a:buClr>
              <a:defRPr sz="1200">
                <a:solidFill>
                  <a:schemeClr val="tx1"/>
                </a:solidFill>
              </a:defRPr>
            </a:lvl2pPr>
            <a:lvl3pPr>
              <a:buClr>
                <a:srgbClr val="000000"/>
              </a:buClr>
              <a:defRPr sz="1200">
                <a:solidFill>
                  <a:schemeClr val="tx1"/>
                </a:solidFill>
              </a:defRPr>
            </a:lvl3pPr>
            <a:lvl4pPr>
              <a:buClr>
                <a:srgbClr val="000000"/>
              </a:buClr>
              <a:defRPr sz="1200">
                <a:solidFill>
                  <a:schemeClr val="tx1"/>
                </a:solidFill>
              </a:defRPr>
            </a:lvl4pPr>
            <a:lvl5pPr>
              <a:buClr>
                <a:srgbClr val="000000"/>
              </a:buClr>
              <a:defRPr sz="1200">
                <a:solidFill>
                  <a:schemeClr val="tx1"/>
                </a:solidFill>
              </a:defRPr>
            </a:lvl5pPr>
          </a:lstStyle>
          <a:p>
            <a:pPr lvl="0"/>
            <a:endParaRPr lang="en-US" dirty="0"/>
          </a:p>
        </p:txBody>
      </p:sp>
    </p:spTree>
    <p:extLst>
      <p:ext uri="{BB962C8B-B14F-4D97-AF65-F5344CB8AC3E}">
        <p14:creationId xmlns:p14="http://schemas.microsoft.com/office/powerpoint/2010/main" val="1557701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0"/>
          </p:nvPr>
        </p:nvSpPr>
        <p:spPr>
          <a:xfrm>
            <a:off x="457200" y="1600200"/>
            <a:ext cx="8229600" cy="4572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6"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2441247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4" name="Content Placeholder 6"/>
          <p:cNvSpPr>
            <a:spLocks noGrp="1"/>
          </p:cNvSpPr>
          <p:nvPr>
            <p:ph sz="quarter" idx="10"/>
          </p:nvPr>
        </p:nvSpPr>
        <p:spPr>
          <a:xfrm>
            <a:off x="457200" y="16002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6"/>
          <p:cNvSpPr>
            <a:spLocks noGrp="1"/>
          </p:cNvSpPr>
          <p:nvPr>
            <p:ph sz="quarter" idx="13"/>
          </p:nvPr>
        </p:nvSpPr>
        <p:spPr>
          <a:xfrm>
            <a:off x="457200" y="27432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6"/>
          <p:cNvSpPr>
            <a:spLocks noGrp="1"/>
          </p:cNvSpPr>
          <p:nvPr>
            <p:ph sz="quarter" idx="14"/>
          </p:nvPr>
        </p:nvSpPr>
        <p:spPr>
          <a:xfrm>
            <a:off x="457200" y="39624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Content Placeholder 6"/>
          <p:cNvSpPr>
            <a:spLocks noGrp="1"/>
          </p:cNvSpPr>
          <p:nvPr>
            <p:ph sz="quarter" idx="15"/>
          </p:nvPr>
        </p:nvSpPr>
        <p:spPr>
          <a:xfrm>
            <a:off x="457200" y="5181600"/>
            <a:ext cx="8229600" cy="10668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112068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gure + Caption">
    <p:spTree>
      <p:nvGrpSpPr>
        <p:cNvPr id="1" name=""/>
        <p:cNvGrpSpPr/>
        <p:nvPr/>
      </p:nvGrpSpPr>
      <p:grpSpPr>
        <a:xfrm>
          <a:off x="0" y="0"/>
          <a:ext cx="0" cy="0"/>
          <a:chOff x="0" y="0"/>
          <a:chExt cx="0" cy="0"/>
        </a:xfrm>
      </p:grpSpPr>
      <p:sp>
        <p:nvSpPr>
          <p:cNvPr id="9" name="Title 2"/>
          <p:cNvSpPr>
            <a:spLocks noGrp="1"/>
          </p:cNvSpPr>
          <p:nvPr>
            <p:ph type="title"/>
          </p:nvPr>
        </p:nvSpPr>
        <p:spPr>
          <a:xfrm>
            <a:off x="457200" y="274638"/>
            <a:ext cx="8229600" cy="1143000"/>
          </a:xfrm>
        </p:spPr>
        <p:txBody>
          <a:bodyPr/>
          <a:lstStyle/>
          <a:p>
            <a:r>
              <a:rPr lang="en-US"/>
              <a:t>Click to edit Master title style</a:t>
            </a:r>
          </a:p>
        </p:txBody>
      </p:sp>
      <p:sp>
        <p:nvSpPr>
          <p:cNvPr id="15"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lgn="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a:buNone/>
            </a:pPr>
            <a:endParaRPr lang="en-US" dirty="0"/>
          </a:p>
        </p:txBody>
      </p:sp>
      <p:sp>
        <p:nvSpPr>
          <p:cNvPr id="3" name="Picture Placeholder 2"/>
          <p:cNvSpPr>
            <a:spLocks noGrp="1"/>
          </p:cNvSpPr>
          <p:nvPr>
            <p:ph type="pic" sz="quarter" idx="13"/>
          </p:nvPr>
        </p:nvSpPr>
        <p:spPr>
          <a:xfrm>
            <a:off x="7086600" y="3048000"/>
            <a:ext cx="990600" cy="1295400"/>
          </a:xfrm>
        </p:spPr>
        <p:txBody>
          <a:bodyPr/>
          <a:lstStyle/>
          <a:p>
            <a:endParaRPr lang="en-US"/>
          </a:p>
        </p:txBody>
      </p:sp>
      <p:sp>
        <p:nvSpPr>
          <p:cNvPr id="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
        <p:nvSpPr>
          <p:cNvPr id="10" name="Content Placeholder 6"/>
          <p:cNvSpPr>
            <a:spLocks noGrp="1"/>
          </p:cNvSpPr>
          <p:nvPr>
            <p:ph sz="quarter" idx="10"/>
          </p:nvPr>
        </p:nvSpPr>
        <p:spPr>
          <a:xfrm>
            <a:off x="457200" y="16002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6"/>
          <p:cNvSpPr>
            <a:spLocks noGrp="1"/>
          </p:cNvSpPr>
          <p:nvPr>
            <p:ph sz="quarter" idx="14"/>
          </p:nvPr>
        </p:nvSpPr>
        <p:spPr>
          <a:xfrm>
            <a:off x="457200" y="44958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able Placeholder 3"/>
          <p:cNvSpPr>
            <a:spLocks noGrp="1"/>
          </p:cNvSpPr>
          <p:nvPr>
            <p:ph type="tbl" sz="quarter" idx="15"/>
          </p:nvPr>
        </p:nvSpPr>
        <p:spPr>
          <a:xfrm>
            <a:off x="609600" y="3733800"/>
            <a:ext cx="2209800" cy="685800"/>
          </a:xfrm>
        </p:spPr>
        <p:txBody>
          <a:bodyPr/>
          <a:lstStyle/>
          <a:p>
            <a:endParaRPr lang="ru-RU"/>
          </a:p>
        </p:txBody>
      </p:sp>
    </p:spTree>
    <p:extLst>
      <p:ext uri="{BB962C8B-B14F-4D97-AF65-F5344CB8AC3E}">
        <p14:creationId xmlns:p14="http://schemas.microsoft.com/office/powerpoint/2010/main" val="2564230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_Slide">
    <p:spTree>
      <p:nvGrpSpPr>
        <p:cNvPr id="1" name=""/>
        <p:cNvGrpSpPr/>
        <p:nvPr/>
      </p:nvGrpSpPr>
      <p:grpSpPr>
        <a:xfrm>
          <a:off x="0" y="0"/>
          <a:ext cx="0" cy="0"/>
          <a:chOff x="0" y="0"/>
          <a:chExt cx="0" cy="0"/>
        </a:xfrm>
      </p:grpSpPr>
      <p:sp>
        <p:nvSpPr>
          <p:cNvPr id="2" name="Title 1"/>
          <p:cNvSpPr>
            <a:spLocks noGrp="1"/>
          </p:cNvSpPr>
          <p:nvPr>
            <p:ph type="ctrTitle"/>
          </p:nvPr>
        </p:nvSpPr>
        <p:spPr>
          <a:xfrm>
            <a:off x="701040" y="2867787"/>
            <a:ext cx="8046720" cy="1198626"/>
          </a:xfrm>
        </p:spPr>
        <p:txBody>
          <a:bodyPr>
            <a:noAutofit/>
          </a:bodyPr>
          <a:lstStyle>
            <a:lvl1pPr marL="444500" indent="0" algn="ctr" defTabSz="914400" rtl="0" eaLnBrk="1" latinLnBrk="0" hangingPunct="1">
              <a:spcBef>
                <a:spcPct val="20000"/>
              </a:spcBef>
              <a:buClr>
                <a:srgbClr val="242328"/>
              </a:buClr>
              <a:buFont typeface="Arial" pitchFamily="34" charset="0"/>
              <a:buNone/>
              <a:defRPr lang="en-US" sz="3600" kern="1200" dirty="0">
                <a:solidFill>
                  <a:srgbClr val="1E3C64"/>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4"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89759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0"/>
          </p:nvPr>
        </p:nvSpPr>
        <p:spPr>
          <a:xfrm>
            <a:off x="685800" y="1981200"/>
            <a:ext cx="7696200" cy="17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15"/>
          <p:cNvSpPr>
            <a:spLocks noGrp="1"/>
          </p:cNvSpPr>
          <p:nvPr>
            <p:ph sz="quarter" idx="11"/>
          </p:nvPr>
        </p:nvSpPr>
        <p:spPr>
          <a:xfrm>
            <a:off x="1143000" y="4495800"/>
            <a:ext cx="6858000" cy="152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7"/>
          <p:cNvSpPr>
            <a:spLocks noGrp="1"/>
          </p:cNvSpPr>
          <p:nvPr>
            <p:ph sz="quarter" idx="12"/>
          </p:nvPr>
        </p:nvSpPr>
        <p:spPr>
          <a:xfrm>
            <a:off x="5538451" y="9814"/>
            <a:ext cx="3578899" cy="355284"/>
          </a:xfrm>
        </p:spPr>
        <p:txBody>
          <a:bodyPr vert="horz" lIns="91440" tIns="45720" rIns="91440" bIns="45720" rtlCol="0" anchor="ctr">
            <a:normAutofit/>
          </a:bodyPr>
          <a:lstStyle>
            <a:lvl1pPr>
              <a:defRPr lang="en-US" sz="12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defTabSz="914400" rtl="0" eaLnBrk="1" latinLnBrk="0" hangingPunct="1">
              <a:spcBef>
                <a:spcPct val="20000"/>
              </a:spcBef>
              <a:buClr>
                <a:srgbClr val="000000"/>
              </a:buClr>
              <a:buFont typeface="Arial" pitchFamily="34" charset="0"/>
              <a:buNone/>
            </a:pPr>
            <a:endParaRPr lang="en-US" dirty="0"/>
          </a:p>
        </p:txBody>
      </p:sp>
      <p:sp>
        <p:nvSpPr>
          <p:cNvPr id="9"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38991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Figure + Caption 02">
    <p:spTree>
      <p:nvGrpSpPr>
        <p:cNvPr id="1" name=""/>
        <p:cNvGrpSpPr/>
        <p:nvPr/>
      </p:nvGrpSpPr>
      <p:grpSpPr>
        <a:xfrm>
          <a:off x="0" y="0"/>
          <a:ext cx="0" cy="0"/>
          <a:chOff x="0" y="0"/>
          <a:chExt cx="0" cy="0"/>
        </a:xfrm>
      </p:grpSpPr>
      <p:sp>
        <p:nvSpPr>
          <p:cNvPr id="9" name="Title 2"/>
          <p:cNvSpPr>
            <a:spLocks noGrp="1"/>
          </p:cNvSpPr>
          <p:nvPr>
            <p:ph type="title"/>
          </p:nvPr>
        </p:nvSpPr>
        <p:spPr>
          <a:xfrm>
            <a:off x="457200" y="274638"/>
            <a:ext cx="8229600" cy="1143000"/>
          </a:xfrm>
        </p:spPr>
        <p:txBody>
          <a:bodyPr/>
          <a:lstStyle/>
          <a:p>
            <a:r>
              <a:rPr lang="en-US"/>
              <a:t>Click to edit Master title style</a:t>
            </a:r>
          </a:p>
        </p:txBody>
      </p:sp>
      <p:sp>
        <p:nvSpPr>
          <p:cNvPr id="15" name="Content Placeholder 17"/>
          <p:cNvSpPr>
            <a:spLocks noGrp="1"/>
          </p:cNvSpPr>
          <p:nvPr>
            <p:ph sz="quarter" idx="12"/>
          </p:nvPr>
        </p:nvSpPr>
        <p:spPr>
          <a:xfrm>
            <a:off x="609600" y="3983182"/>
            <a:ext cx="7664450" cy="2010902"/>
          </a:xfrm>
        </p:spPr>
        <p:txBody>
          <a:bodyPr vert="horz" lIns="91440" tIns="45720" rIns="91440" bIns="45720" rtlCol="0" anchor="ctr">
            <a:normAutofit/>
          </a:bodyPr>
          <a:lstStyle>
            <a:lvl1pPr algn="l">
              <a:defRPr lang="en-US" sz="2600" kern="120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0" lvl="0" indent="0" algn="r">
              <a:buNone/>
            </a:pPr>
            <a:endParaRPr lang="en-US" dirty="0"/>
          </a:p>
        </p:txBody>
      </p:sp>
      <p:sp>
        <p:nvSpPr>
          <p:cNvPr id="3" name="Picture Placeholder 2"/>
          <p:cNvSpPr>
            <a:spLocks noGrp="1"/>
          </p:cNvSpPr>
          <p:nvPr>
            <p:ph type="pic" sz="quarter" idx="13"/>
          </p:nvPr>
        </p:nvSpPr>
        <p:spPr>
          <a:xfrm>
            <a:off x="7086600" y="3048000"/>
            <a:ext cx="990600" cy="1295400"/>
          </a:xfrm>
        </p:spPr>
        <p:txBody>
          <a:bodyPr/>
          <a:lstStyle/>
          <a:p>
            <a:endParaRPr lang="en-US"/>
          </a:p>
        </p:txBody>
      </p:sp>
      <p:sp>
        <p:nvSpPr>
          <p:cNvPr id="10" name="Content Placeholder 6"/>
          <p:cNvSpPr>
            <a:spLocks noGrp="1"/>
          </p:cNvSpPr>
          <p:nvPr>
            <p:ph sz="quarter" idx="10"/>
          </p:nvPr>
        </p:nvSpPr>
        <p:spPr>
          <a:xfrm>
            <a:off x="457200" y="1600200"/>
            <a:ext cx="8229600" cy="1905000"/>
          </a:xfrm>
        </p:spPr>
        <p:txBody>
          <a:bodyPr/>
          <a:lstStyle>
            <a:lvl1pPr>
              <a:defRPr>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6"/>
          <p:cNvSpPr>
            <a:spLocks noGrp="1"/>
          </p:cNvSpPr>
          <p:nvPr>
            <p:ph sz="quarter" idx="14"/>
          </p:nvPr>
        </p:nvSpPr>
        <p:spPr>
          <a:xfrm>
            <a:off x="5562600" y="8467"/>
            <a:ext cx="3550031" cy="372080"/>
          </a:xfrm>
        </p:spPr>
        <p:txBody>
          <a:bodyPr anchor="ctr">
            <a:noAutofit/>
          </a:bodyPr>
          <a:lstStyle>
            <a:lvl1pPr marL="0" indent="0" algn="r">
              <a:buNone/>
              <a:defRPr sz="1200">
                <a:latin typeface="Verdana" pitchFamily="34" charset="0"/>
                <a:ea typeface="Verdana" pitchFamily="34" charset="0"/>
                <a:cs typeface="Verdana" pitchFamily="34" charset="0"/>
              </a:defRPr>
            </a:lvl1pPr>
            <a:lvl2pPr>
              <a:defRPr>
                <a:latin typeface="Verdana" pitchFamily="34" charset="0"/>
                <a:ea typeface="Verdana" pitchFamily="34" charset="0"/>
                <a:cs typeface="Verdana" pitchFamily="34" charset="0"/>
              </a:defRPr>
            </a:lvl2pPr>
            <a:lvl3pPr>
              <a:defRPr>
                <a:latin typeface="Verdana" pitchFamily="34" charset="0"/>
                <a:ea typeface="Verdana" pitchFamily="34" charset="0"/>
                <a:cs typeface="Verdana" pitchFamily="34" charset="0"/>
              </a:defRPr>
            </a:lvl3pPr>
            <a:lvl4pPr>
              <a:defRPr>
                <a:latin typeface="Verdana" pitchFamily="34" charset="0"/>
                <a:ea typeface="Verdana" pitchFamily="34" charset="0"/>
                <a:cs typeface="Verdana" pitchFamily="34" charset="0"/>
              </a:defRPr>
            </a:lvl4pPr>
            <a:lvl5pPr>
              <a:defRPr>
                <a:latin typeface="Verdana" pitchFamily="34" charset="0"/>
                <a:ea typeface="Verdana" pitchFamily="34" charset="0"/>
                <a:cs typeface="Verdana" pitchFamily="34" charset="0"/>
              </a:defRPr>
            </a:lvl5pPr>
          </a:lstStyle>
          <a:p>
            <a:pPr lvl="0"/>
            <a:endParaRPr lang="en-US" dirty="0"/>
          </a:p>
        </p:txBody>
      </p:sp>
      <p:sp>
        <p:nvSpPr>
          <p:cNvPr id="4" name="Table Placeholder 3"/>
          <p:cNvSpPr>
            <a:spLocks noGrp="1"/>
          </p:cNvSpPr>
          <p:nvPr>
            <p:ph type="tbl" sz="quarter" idx="15"/>
          </p:nvPr>
        </p:nvSpPr>
        <p:spPr>
          <a:xfrm>
            <a:off x="609600" y="3733800"/>
            <a:ext cx="2209800" cy="685800"/>
          </a:xfrm>
        </p:spPr>
        <p:txBody>
          <a:bodyPr/>
          <a:lstStyle/>
          <a:p>
            <a:endParaRPr lang="ru-RU"/>
          </a:p>
        </p:txBody>
      </p:sp>
      <p:sp>
        <p:nvSpPr>
          <p:cNvPr id="5" name="Content Placeholder 4"/>
          <p:cNvSpPr>
            <a:spLocks noGrp="1"/>
          </p:cNvSpPr>
          <p:nvPr>
            <p:ph sz="quarter" idx="16"/>
          </p:nvPr>
        </p:nvSpPr>
        <p:spPr>
          <a:xfrm>
            <a:off x="1447800" y="5029200"/>
            <a:ext cx="914400" cy="9144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310372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Text above title">
    <p:spTree>
      <p:nvGrpSpPr>
        <p:cNvPr id="1" name=""/>
        <p:cNvGrpSpPr/>
        <p:nvPr/>
      </p:nvGrpSpPr>
      <p:grpSpPr>
        <a:xfrm>
          <a:off x="0" y="0"/>
          <a:ext cx="0" cy="0"/>
          <a:chOff x="0" y="0"/>
          <a:chExt cx="0" cy="0"/>
        </a:xfrm>
      </p:grpSpPr>
      <p:sp>
        <p:nvSpPr>
          <p:cNvPr id="2" name="Title 1"/>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6"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19-</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Placeholder 3"/>
          <p:cNvSpPr txBox="1">
            <a:spLocks/>
          </p:cNvSpPr>
          <p:nvPr userDrawn="1"/>
        </p:nvSpPr>
        <p:spPr>
          <a:xfrm>
            <a:off x="869950" y="6421582"/>
            <a:ext cx="7404100" cy="415636"/>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solidFill>
                  <a:prstClr val="black"/>
                </a:solidFill>
                <a:latin typeface="Arial" pitchFamily="34" charset="0"/>
                <a:cs typeface="Arial" pitchFamily="34" charset="0"/>
              </a:rPr>
              <a:t>© 2022 McGraw Hill Education.</a:t>
            </a:r>
          </a:p>
        </p:txBody>
      </p:sp>
    </p:spTree>
    <p:extLst>
      <p:ext uri="{BB962C8B-B14F-4D97-AF65-F5344CB8AC3E}">
        <p14:creationId xmlns:p14="http://schemas.microsoft.com/office/powerpoint/2010/main" val="340843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356818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9" r:id="rId3"/>
    <p:sldLayoutId id="2147483657" r:id="rId4"/>
    <p:sldLayoutId id="2147483658" r:id="rId5"/>
    <p:sldLayoutId id="2147483660" r:id="rId6"/>
    <p:sldLayoutId id="2147483661" r:id="rId7"/>
    <p:sldLayoutId id="2147483662" r:id="rId8"/>
  </p:sldLayoutIdLst>
  <p:txStyles>
    <p:titleStyle>
      <a:lvl1pPr algn="ctr" defTabSz="914400" rtl="0" eaLnBrk="1" latinLnBrk="0" hangingPunct="1">
        <a:spcBef>
          <a:spcPts val="600"/>
        </a:spcBef>
        <a:buNone/>
        <a:defRPr sz="3600" kern="1200">
          <a:solidFill>
            <a:srgbClr val="1E3C64"/>
          </a:solidFill>
          <a:latin typeface="Verdana" panose="020B0604030504040204" pitchFamily="34" charset="0"/>
          <a:ea typeface="Verdana" panose="020B0604030504040204" pitchFamily="34" charset="0"/>
          <a:cs typeface="Verdana" panose="020B0604030504040204" pitchFamily="34" charset="0"/>
        </a:defRPr>
      </a:lvl1pPr>
    </p:titleStyle>
    <p:bodyStyle>
      <a:lvl1pPr marL="457200" indent="-457200" algn="l" defTabSz="914400" rtl="0" eaLnBrk="1" latinLnBrk="0" hangingPunct="1">
        <a:spcBef>
          <a:spcPct val="20000"/>
        </a:spcBef>
        <a:buClr>
          <a:srgbClr val="1E3C64"/>
        </a:buClr>
        <a:buFont typeface="Arial" panose="020B0604020202020204" pitchFamily="34" charset="0"/>
        <a:buChar char="•"/>
        <a:defRPr sz="2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914400" indent="-457200" algn="l" defTabSz="914400" rtl="0" eaLnBrk="1" latinLnBrk="0" hangingPunct="1">
        <a:spcBef>
          <a:spcPct val="20000"/>
        </a:spcBef>
        <a:buClr>
          <a:srgbClr val="1E3C64"/>
        </a:buClr>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371600" indent="-457200" algn="l" defTabSz="914400" rtl="0" eaLnBrk="1" latinLnBrk="0" hangingPunct="1">
        <a:spcBef>
          <a:spcPct val="20000"/>
        </a:spcBef>
        <a:buClr>
          <a:srgbClr val="1E3C64"/>
        </a:buClr>
        <a:buFont typeface="Wingdings" panose="05000000000000000000" pitchFamily="2" charset="2"/>
        <a:buChar char="§"/>
        <a:defRPr sz="22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828800" indent="-457200" algn="l" defTabSz="914400" rtl="0" eaLnBrk="1" latinLnBrk="0" hangingPunct="1">
        <a:spcBef>
          <a:spcPct val="20000"/>
        </a:spcBef>
        <a:buClr>
          <a:srgbClr val="1E3C64"/>
        </a:buClr>
        <a:buFont typeface="Courier New" panose="02070309020205020404" pitchFamily="49" charset="0"/>
        <a:buChar char="o"/>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286000" indent="-457200" algn="l" defTabSz="914400" rtl="0" eaLnBrk="1" latinLnBrk="0" hangingPunct="1">
        <a:spcBef>
          <a:spcPct val="20000"/>
        </a:spcBef>
        <a:buClr>
          <a:srgbClr val="1E3C64"/>
        </a:buClr>
        <a:buFont typeface="Wingdings" panose="05000000000000000000" pitchFamily="2" charset="2"/>
        <a:buChar char="Ø"/>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108460"/>
            <a:ext cx="9144000" cy="1567940"/>
          </a:xfrm>
        </p:spPr>
        <p:txBody>
          <a:bodyPr anchor="t">
            <a:normAutofit/>
          </a:bodyPr>
          <a:lstStyle/>
          <a:p>
            <a:pPr>
              <a:defRPr/>
            </a:pPr>
            <a:r>
              <a:rPr lang="en-US" altLang="en-US" dirty="0">
                <a:ea typeface="MS PGothic" panose="020B0600070205080204" pitchFamily="34" charset="-128"/>
              </a:rPr>
              <a:t>Auditing and Assurance Services</a:t>
            </a:r>
            <a:br>
              <a:rPr lang="en-US" altLang="en-US" dirty="0">
                <a:ea typeface="MS PGothic" panose="020B0600070205080204" pitchFamily="34" charset="-128"/>
              </a:rPr>
            </a:br>
            <a:r>
              <a:rPr lang="en-US" altLang="en-US" sz="2800" dirty="0">
                <a:ea typeface="MS PGothic" panose="020B0600070205080204" pitchFamily="34" charset="-128"/>
              </a:rPr>
              <a:t>A Systematic Approach</a:t>
            </a:r>
            <a:br>
              <a:rPr lang="en-US" altLang="en-US" sz="2800">
                <a:ea typeface="MS PGothic" panose="020B0600070205080204" pitchFamily="34" charset="-128"/>
              </a:rPr>
            </a:br>
            <a:r>
              <a:rPr lang="en-US" sz="2800"/>
              <a:t>Twelfth </a:t>
            </a:r>
            <a:r>
              <a:rPr lang="en-US" sz="2800" dirty="0"/>
              <a:t>Edition</a:t>
            </a:r>
          </a:p>
        </p:txBody>
      </p:sp>
      <p:pic>
        <p:nvPicPr>
          <p:cNvPr id="6" name="Picture 5">
            <a:extLs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73955" y="1828800"/>
            <a:ext cx="3151775" cy="4033037"/>
          </a:xfrm>
          <a:prstGeom prst="rect">
            <a:avLst/>
          </a:prstGeom>
        </p:spPr>
      </p:pic>
      <p:sp>
        <p:nvSpPr>
          <p:cNvPr id="5" name="Subtitle 4"/>
          <p:cNvSpPr>
            <a:spLocks noGrp="1"/>
          </p:cNvSpPr>
          <p:nvPr>
            <p:ph type="subTitle" idx="1"/>
          </p:nvPr>
        </p:nvSpPr>
        <p:spPr>
          <a:xfrm>
            <a:off x="3962400" y="2074469"/>
            <a:ext cx="4953000" cy="3640531"/>
          </a:xfrm>
        </p:spPr>
        <p:txBody>
          <a:bodyPr>
            <a:normAutofit/>
          </a:bodyPr>
          <a:lstStyle/>
          <a:p>
            <a:pPr>
              <a:buSzPct val="10000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000" b="1" dirty="0"/>
              <a:t>Chapter 19</a:t>
            </a:r>
            <a:endParaRPr lang="en-US" sz="4000" dirty="0"/>
          </a:p>
          <a:p>
            <a:pPr marL="0" indent="0">
              <a:buNone/>
              <a:defRPr/>
            </a:pPr>
            <a:r>
              <a:rPr lang="en-US" altLang="en-US" sz="3600" dirty="0">
                <a:ea typeface="MS PGothic" pitchFamily="34" charset="-128"/>
              </a:rPr>
              <a:t>Professional Conduct, Independence, and Quality Control</a:t>
            </a:r>
          </a:p>
        </p:txBody>
      </p:sp>
      <p:pic>
        <p:nvPicPr>
          <p:cNvPr id="10" name="Picture 9" descr="McGraw Hill Education "/>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85" y="6273800"/>
            <a:ext cx="503699" cy="50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1"/>
          </p:nvPr>
        </p:nvSpPr>
        <p:spPr>
          <a:xfrm>
            <a:off x="630269" y="6226669"/>
            <a:ext cx="8437531" cy="577077"/>
          </a:xfrm>
        </p:spPr>
        <p:txBody>
          <a:bodyPr anchor="ctr">
            <a:noAutofit/>
          </a:bodyPr>
          <a:lstStyle/>
          <a:p>
            <a:pPr marL="0" indent="0" algn="ctr">
              <a:buNone/>
            </a:pPr>
            <a:r>
              <a:rPr sz="1200" dirty="0"/>
              <a:t>© </a:t>
            </a:r>
            <a:r>
              <a:rPr lang="en-US" sz="1200" dirty="0"/>
              <a:t>2022 </a:t>
            </a:r>
            <a:r>
              <a:rPr sz="1200" dirty="0"/>
              <a:t>McGraw</a:t>
            </a:r>
            <a:r>
              <a:rPr lang="en-US" sz="1200" dirty="0"/>
              <a:t> </a:t>
            </a:r>
            <a:r>
              <a:rPr sz="1200" dirty="0"/>
              <a:t>Hill Education. All rights reserved. Authorized only for instructor use in the classroom. No reproduction or further distribution permitted without the prior written consent of McGraw</a:t>
            </a:r>
            <a:r>
              <a:rPr lang="en-US" sz="1200" dirty="0"/>
              <a:t> </a:t>
            </a:r>
            <a:r>
              <a:rPr sz="1200" dirty="0"/>
              <a:t>Hill Education.</a:t>
            </a:r>
          </a:p>
        </p:txBody>
      </p:sp>
    </p:spTree>
    <p:extLst>
      <p:ext uri="{BB962C8B-B14F-4D97-AF65-F5344CB8AC3E}">
        <p14:creationId xmlns:p14="http://schemas.microsoft.com/office/powerpoint/2010/main" val="437877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dirty="0"/>
              <a:t>TABLE 19–2 Overview of Part 1 AICPA Rules of Conduct (2 of 4)</a:t>
            </a:r>
          </a:p>
        </p:txBody>
      </p:sp>
      <p:graphicFrame>
        <p:nvGraphicFramePr>
          <p:cNvPr id="3" name="Table Placeholder 2"/>
          <p:cNvGraphicFramePr>
            <a:graphicFrameLocks noGrp="1"/>
          </p:cNvGraphicFramePr>
          <p:nvPr>
            <p:ph type="tbl" sz="quarter" idx="15"/>
            <p:extLst>
              <p:ext uri="{D42A27DB-BD31-4B8C-83A1-F6EECF244321}">
                <p14:modId xmlns:p14="http://schemas.microsoft.com/office/powerpoint/2010/main" val="1908543469"/>
              </p:ext>
            </p:extLst>
          </p:nvPr>
        </p:nvGraphicFramePr>
        <p:xfrm>
          <a:off x="723900" y="1756664"/>
          <a:ext cx="7658100" cy="4067556"/>
        </p:xfrm>
        <a:graphic>
          <a:graphicData uri="http://schemas.openxmlformats.org/drawingml/2006/table">
            <a:tbl>
              <a:tblPr firstRow="1" bandRow="1">
                <a:tableStyleId>{5940675A-B579-460E-94D1-54222C63F5DA}</a:tableStyleId>
              </a:tblPr>
              <a:tblGrid>
                <a:gridCol w="1343342">
                  <a:extLst>
                    <a:ext uri="{9D8B030D-6E8A-4147-A177-3AD203B41FA5}">
                      <a16:colId xmlns:a16="http://schemas.microsoft.com/office/drawing/2014/main" val="20000"/>
                    </a:ext>
                  </a:extLst>
                </a:gridCol>
                <a:gridCol w="1859280">
                  <a:extLst>
                    <a:ext uri="{9D8B030D-6E8A-4147-A177-3AD203B41FA5}">
                      <a16:colId xmlns:a16="http://schemas.microsoft.com/office/drawing/2014/main" val="20001"/>
                    </a:ext>
                  </a:extLst>
                </a:gridCol>
                <a:gridCol w="4455478">
                  <a:extLst>
                    <a:ext uri="{9D8B030D-6E8A-4147-A177-3AD203B41FA5}">
                      <a16:colId xmlns:a16="http://schemas.microsoft.com/office/drawing/2014/main" val="20002"/>
                    </a:ext>
                  </a:extLst>
                </a:gridCol>
              </a:tblGrid>
              <a:tr h="148336">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Code Section</a:t>
                      </a:r>
                      <a:endParaRPr lang="en-IN" sz="1200" b="1" dirty="0">
                        <a:solidFill>
                          <a:schemeClr val="bg1"/>
                        </a:solidFill>
                        <a:effectLst/>
                        <a:latin typeface="Verdana" pitchFamily="34" charset="0"/>
                        <a:ea typeface="Verdana" pitchFamily="34" charset="0"/>
                        <a:cs typeface="Verdana"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Rule Title</a:t>
                      </a:r>
                      <a:endParaRPr lang="en-IN" sz="1200" b="1" dirty="0">
                        <a:solidFill>
                          <a:schemeClr val="bg1"/>
                        </a:solidFill>
                        <a:effectLst/>
                        <a:latin typeface="Verdana" pitchFamily="34" charset="0"/>
                        <a:ea typeface="Verdana" pitchFamily="34" charset="0"/>
                        <a:cs typeface="Verdana"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Text of the Rule</a:t>
                      </a:r>
                      <a:r>
                        <a:rPr lang="en-IN" sz="1200" b="1" baseline="30000" dirty="0">
                          <a:effectLst/>
                          <a:latin typeface="Verdana" pitchFamily="34" charset="0"/>
                          <a:ea typeface="Verdana" pitchFamily="34" charset="0"/>
                          <a:cs typeface="Verdana" pitchFamily="34" charset="0"/>
                        </a:rPr>
                        <a:t>*</a:t>
                      </a:r>
                      <a:endParaRPr lang="en-IN" sz="1200" b="1" dirty="0">
                        <a:solidFill>
                          <a:schemeClr val="bg1"/>
                        </a:solidFill>
                        <a:effectLst/>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0"/>
                  </a:ext>
                </a:extLst>
              </a:tr>
              <a:tr h="370840">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1.320.001</a:t>
                      </a:r>
                    </a:p>
                  </a:txBody>
                  <a:tcPr/>
                </a:tc>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Accounting principles</a:t>
                      </a:r>
                    </a:p>
                  </a:txBody>
                  <a:tcPr/>
                </a:tc>
                <a:tc>
                  <a:txBody>
                    <a:bodyPr/>
                    <a:lstStyle/>
                    <a:p>
                      <a:pPr marL="0" indent="0">
                        <a:lnSpc>
                          <a:spcPct val="115000"/>
                        </a:lnSpc>
                        <a:spcAft>
                          <a:spcPts val="0"/>
                        </a:spcAft>
                      </a:pPr>
                      <a:r>
                        <a:rPr lang="en-IN" sz="1200" dirty="0">
                          <a:effectLst/>
                          <a:latin typeface="Verdana" pitchFamily="34" charset="0"/>
                          <a:ea typeface="Verdana" pitchFamily="34" charset="0"/>
                          <a:cs typeface="Verdana" pitchFamily="34" charset="0"/>
                        </a:rPr>
                        <a:t>A member shall not (1) express an opinion...that the financial statements or other financial data of any entity are presented in conformity with generally accepted accounting principles or (2) state that he or she is not aware of any material modifications that should be made...in order for them to be in conformity with generally accepted accounting principles, if such statements or data contain any departure from an accounting principle...that has a material effect...</a:t>
                      </a:r>
                    </a:p>
                  </a:txBody>
                  <a:tcPr/>
                </a:tc>
                <a:extLst>
                  <a:ext uri="{0D108BD9-81ED-4DB2-BD59-A6C34878D82A}">
                    <a16:rowId xmlns:a16="http://schemas.microsoft.com/office/drawing/2014/main" val="10001"/>
                  </a:ext>
                </a:extLst>
              </a:tr>
              <a:tr h="370840">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1.400.001</a:t>
                      </a:r>
                    </a:p>
                  </a:txBody>
                  <a:tcPr/>
                </a:tc>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Acts discreditable</a:t>
                      </a:r>
                    </a:p>
                  </a:txBody>
                  <a:tcPr/>
                </a:tc>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A member shall not commit an act discreditable to the profession.</a:t>
                      </a:r>
                    </a:p>
                  </a:txBody>
                  <a:tcPr/>
                </a:tc>
                <a:extLst>
                  <a:ext uri="{0D108BD9-81ED-4DB2-BD59-A6C34878D82A}">
                    <a16:rowId xmlns:a16="http://schemas.microsoft.com/office/drawing/2014/main" val="10002"/>
                  </a:ext>
                </a:extLst>
              </a:tr>
              <a:tr h="370840">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1.510.001</a:t>
                      </a:r>
                    </a:p>
                  </a:txBody>
                  <a:tcPr/>
                </a:tc>
                <a:tc>
                  <a:txBody>
                    <a:bodyPr/>
                    <a:lstStyle/>
                    <a:p>
                      <a:pPr>
                        <a:lnSpc>
                          <a:spcPct val="115000"/>
                        </a:lnSpc>
                        <a:spcAft>
                          <a:spcPts val="0"/>
                        </a:spcAft>
                      </a:pPr>
                      <a:r>
                        <a:rPr lang="en-IN" sz="1200" dirty="0">
                          <a:effectLst/>
                          <a:latin typeface="Verdana" pitchFamily="34" charset="0"/>
                          <a:ea typeface="Verdana" pitchFamily="34" charset="0"/>
                          <a:cs typeface="Verdana" pitchFamily="34" charset="0"/>
                        </a:rPr>
                        <a:t>Contingent fees</a:t>
                      </a:r>
                    </a:p>
                  </a:txBody>
                  <a:tcPr/>
                </a:tc>
                <a:tc>
                  <a:txBody>
                    <a:bodyPr/>
                    <a:lstStyle/>
                    <a:p>
                      <a:pPr marL="0" indent="0">
                        <a:lnSpc>
                          <a:spcPct val="115000"/>
                        </a:lnSpc>
                        <a:spcAft>
                          <a:spcPts val="0"/>
                        </a:spcAft>
                      </a:pPr>
                      <a:r>
                        <a:rPr lang="en-IN" sz="1200" dirty="0">
                          <a:effectLst/>
                          <a:latin typeface="Verdana" pitchFamily="34" charset="0"/>
                          <a:ea typeface="Verdana" pitchFamily="34" charset="0"/>
                          <a:cs typeface="Verdana" pitchFamily="34" charset="0"/>
                        </a:rPr>
                        <a:t>A member in public practice shall not (1) perform for a contingent fee any professional services for... a client for whom the member or the members film performs, an audit or review of a financial statement... or (2) prepare an or</a:t>
                      </a:r>
                      <a:r>
                        <a:rPr lang="en-IN" sz="1200" baseline="0" dirty="0">
                          <a:effectLst/>
                          <a:latin typeface="Verdana" pitchFamily="34" charset="0"/>
                          <a:ea typeface="Verdana" pitchFamily="34" charset="0"/>
                          <a:cs typeface="Verdana" pitchFamily="34" charset="0"/>
                        </a:rPr>
                        <a:t> </a:t>
                      </a:r>
                      <a:r>
                        <a:rPr lang="en-IN" sz="1200" dirty="0">
                          <a:effectLst/>
                          <a:latin typeface="Verdana" pitchFamily="34" charset="0"/>
                          <a:ea typeface="Verdana" pitchFamily="34" charset="0"/>
                          <a:cs typeface="Verdana" pitchFamily="34" charset="0"/>
                        </a:rPr>
                        <a:t>amended tax return or claim for a tax refund for a contingent fee for any client</a:t>
                      </a:r>
                    </a:p>
                  </a:txBody>
                  <a:tcPr/>
                </a:tc>
                <a:extLst>
                  <a:ext uri="{0D108BD9-81ED-4DB2-BD59-A6C34878D82A}">
                    <a16:rowId xmlns:a16="http://schemas.microsoft.com/office/drawing/2014/main" val="10003"/>
                  </a:ext>
                </a:extLst>
              </a:tr>
            </a:tbl>
          </a:graphicData>
        </a:graphic>
      </p:graphicFrame>
      <p:sp>
        <p:nvSpPr>
          <p:cNvPr id="13" name="Content Placeholder 12"/>
          <p:cNvSpPr>
            <a:spLocks noGrp="1"/>
          </p:cNvSpPr>
          <p:nvPr>
            <p:ph sz="quarter" idx="12"/>
          </p:nvPr>
        </p:nvSpPr>
        <p:spPr/>
        <p:txBody>
          <a:bodyPr/>
          <a:lstStyle/>
          <a:p>
            <a:pPr marL="0" indent="0">
              <a:buNone/>
            </a:pPr>
            <a:r>
              <a:rPr lang="en-US" altLang="en-US" dirty="0"/>
              <a:t>Learning Objective 19-4</a:t>
            </a:r>
          </a:p>
        </p:txBody>
      </p:sp>
    </p:spTree>
    <p:extLst>
      <p:ext uri="{BB962C8B-B14F-4D97-AF65-F5344CB8AC3E}">
        <p14:creationId xmlns:p14="http://schemas.microsoft.com/office/powerpoint/2010/main" val="162759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dirty="0"/>
              <a:t>TABLE 19–2 Overview of Part 1 AICPA Rules of Conduct (3 of 4)</a:t>
            </a:r>
          </a:p>
        </p:txBody>
      </p:sp>
      <p:graphicFrame>
        <p:nvGraphicFramePr>
          <p:cNvPr id="5" name="Table Placeholder 4"/>
          <p:cNvGraphicFramePr>
            <a:graphicFrameLocks noGrp="1"/>
          </p:cNvGraphicFramePr>
          <p:nvPr>
            <p:ph type="tbl" sz="quarter" idx="15"/>
            <p:extLst>
              <p:ext uri="{D42A27DB-BD31-4B8C-83A1-F6EECF244321}">
                <p14:modId xmlns:p14="http://schemas.microsoft.com/office/powerpoint/2010/main" val="3412946346"/>
              </p:ext>
            </p:extLst>
          </p:nvPr>
        </p:nvGraphicFramePr>
        <p:xfrm>
          <a:off x="495300" y="1600200"/>
          <a:ext cx="8267700" cy="4698492"/>
        </p:xfrm>
        <a:graphic>
          <a:graphicData uri="http://schemas.openxmlformats.org/drawingml/2006/table">
            <a:tbl>
              <a:tblPr firstRow="1" bandRow="1">
                <a:tableStyleId>{5940675A-B579-460E-94D1-54222C63F5DA}</a:tableStyleId>
              </a:tblPr>
              <a:tblGrid>
                <a:gridCol w="1343342">
                  <a:extLst>
                    <a:ext uri="{9D8B030D-6E8A-4147-A177-3AD203B41FA5}">
                      <a16:colId xmlns:a16="http://schemas.microsoft.com/office/drawing/2014/main" val="20000"/>
                    </a:ext>
                  </a:extLst>
                </a:gridCol>
                <a:gridCol w="2047558">
                  <a:extLst>
                    <a:ext uri="{9D8B030D-6E8A-4147-A177-3AD203B41FA5}">
                      <a16:colId xmlns:a16="http://schemas.microsoft.com/office/drawing/2014/main" val="20001"/>
                    </a:ext>
                  </a:extLst>
                </a:gridCol>
                <a:gridCol w="4876800">
                  <a:extLst>
                    <a:ext uri="{9D8B030D-6E8A-4147-A177-3AD203B41FA5}">
                      <a16:colId xmlns:a16="http://schemas.microsoft.com/office/drawing/2014/main" val="20002"/>
                    </a:ext>
                  </a:extLst>
                </a:gridCol>
              </a:tblGrid>
              <a:tr h="0">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Code Section</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a:effectLst/>
                          <a:latin typeface="Verdana" pitchFamily="34" charset="0"/>
                          <a:ea typeface="Verdana" pitchFamily="34" charset="0"/>
                          <a:cs typeface="Verdana" pitchFamily="34" charset="0"/>
                        </a:rPr>
                        <a:t>Rule Title</a:t>
                      </a:r>
                      <a:endParaRPr lang="en-IN" sz="1200" b="1">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Text of the Rule</a:t>
                      </a:r>
                      <a:r>
                        <a:rPr lang="en-IN" sz="1200" b="1" baseline="30000" dirty="0">
                          <a:effectLst/>
                          <a:latin typeface="Verdana" pitchFamily="34" charset="0"/>
                          <a:ea typeface="Verdana" pitchFamily="34" charset="0"/>
                          <a:cs typeface="Verdana" pitchFamily="34" charset="0"/>
                        </a:rPr>
                        <a:t>*</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1.520.001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Commissions and referral lees</a:t>
                      </a:r>
                    </a:p>
                  </a:txBody>
                  <a:tcPr/>
                </a:tc>
                <a:tc>
                  <a:txBody>
                    <a:bodyPr/>
                    <a:lstStyle/>
                    <a:p>
                      <a:pPr marL="0" indent="0">
                        <a:lnSpc>
                          <a:spcPct val="115000"/>
                        </a:lnSpc>
                        <a:spcAft>
                          <a:spcPts val="0"/>
                        </a:spcAft>
                      </a:pPr>
                      <a:r>
                        <a:rPr lang="en-IN" sz="1200" dirty="0">
                          <a:effectLst/>
                          <a:latin typeface="Verdana" pitchFamily="34" charset="0"/>
                          <a:ea typeface="Verdana" pitchFamily="34" charset="0"/>
                          <a:cs typeface="Verdana" pitchFamily="34" charset="0"/>
                        </a:rPr>
                        <a:t>A member in public practice shall not for a commission recommend or refer to a client any product or service, or for a commission recommend or refer any product or service to be supplied by a client, or receive a commission, when the member or the member's firm also performs for that client an audit or review of a financial statement....</a:t>
                      </a:r>
                    </a:p>
                    <a:p>
                      <a:pPr marL="0" indent="0">
                        <a:lnSpc>
                          <a:spcPct val="115000"/>
                        </a:lnSpc>
                        <a:spcAft>
                          <a:spcPts val="0"/>
                        </a:spcAft>
                      </a:pPr>
                      <a:r>
                        <a:rPr lang="en-IN" sz="1200" dirty="0">
                          <a:effectLst/>
                          <a:latin typeface="Verdana" pitchFamily="34" charset="0"/>
                          <a:ea typeface="Verdana" pitchFamily="34" charset="0"/>
                          <a:cs typeface="Verdana" pitchFamily="34" charset="0"/>
                        </a:rPr>
                        <a:t>Any member who accepts a referral fee for recommending or referring any service of a CPA to any person or entity or who pays a referral fee to obtain a client shall disclose such acceptance or payment to the client.</a:t>
                      </a:r>
                    </a:p>
                  </a:txBody>
                  <a:tcPr/>
                </a:tc>
                <a:extLst>
                  <a:ext uri="{0D108BD9-81ED-4DB2-BD59-A6C34878D82A}">
                    <a16:rowId xmlns:a16="http://schemas.microsoft.com/office/drawing/2014/main" val="10001"/>
                  </a:ext>
                </a:extLst>
              </a:tr>
              <a:tr h="370840">
                <a:tc>
                  <a:txBody>
                    <a:bodyPr/>
                    <a:lstStyle/>
                    <a:p>
                      <a:pPr>
                        <a:lnSpc>
                          <a:spcPct val="115000"/>
                        </a:lnSpc>
                        <a:spcAft>
                          <a:spcPts val="0"/>
                        </a:spcAft>
                      </a:pPr>
                      <a:r>
                        <a:rPr lang="en-IN" sz="1200">
                          <a:effectLst/>
                          <a:latin typeface="Verdana" panose="020B0604030504040204" pitchFamily="34" charset="0"/>
                          <a:ea typeface="Verdana" panose="020B0604030504040204" pitchFamily="34" charset="0"/>
                          <a:cs typeface="Verdana" panose="020B0604030504040204" pitchFamily="34" charset="0"/>
                        </a:rPr>
                        <a:t>1.600.001</a:t>
                      </a:r>
                    </a:p>
                  </a:txBody>
                  <a:tcPr/>
                </a:tc>
                <a:tc>
                  <a:txBody>
                    <a:bodyPr/>
                    <a:lstStyle/>
                    <a:p>
                      <a:pPr>
                        <a:lnSpc>
                          <a:spcPct val="115000"/>
                        </a:lnSpc>
                        <a:spcAft>
                          <a:spcPts val="0"/>
                        </a:spcAft>
                      </a:pPr>
                      <a:r>
                        <a:rPr lang="en-IN" sz="1200">
                          <a:effectLst/>
                          <a:latin typeface="Verdana" panose="020B0604030504040204" pitchFamily="34" charset="0"/>
                          <a:ea typeface="Verdana" panose="020B0604030504040204" pitchFamily="34" charset="0"/>
                          <a:cs typeface="Verdana" panose="020B0604030504040204" pitchFamily="34" charset="0"/>
                        </a:rPr>
                        <a:t>Advertising and other forms of solicitation</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in public practice shall not seek to obtain clients by advertising or other forms of solicitation in a manner that is false, misleading, or deceptive. Solicitation by the use of coercion, overreaching, or harassing conduct is prohibited.</a:t>
                      </a:r>
                    </a:p>
                  </a:txBody>
                  <a:tcPr/>
                </a:tc>
                <a:extLst>
                  <a:ext uri="{0D108BD9-81ED-4DB2-BD59-A6C34878D82A}">
                    <a16:rowId xmlns:a16="http://schemas.microsoft.com/office/drawing/2014/main" val="10002"/>
                  </a:ext>
                </a:extLst>
              </a:tr>
              <a:tr h="370840">
                <a:tc>
                  <a:txBody>
                    <a:bodyPr/>
                    <a:lstStyle/>
                    <a:p>
                      <a:pPr>
                        <a:lnSpc>
                          <a:spcPct val="115000"/>
                        </a:lnSpc>
                        <a:spcAft>
                          <a:spcPts val="0"/>
                        </a:spcAft>
                      </a:pPr>
                      <a:r>
                        <a:rPr lang="en-IN" sz="1200">
                          <a:effectLst/>
                          <a:latin typeface="Verdana" panose="020B0604030504040204" pitchFamily="34" charset="0"/>
                          <a:ea typeface="Verdana" panose="020B0604030504040204" pitchFamily="34" charset="0"/>
                          <a:cs typeface="Verdana" panose="020B0604030504040204" pitchFamily="34" charset="0"/>
                        </a:rPr>
                        <a:t>1.700.001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Confidential client information</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in public practice shall not disclose any confidential client information without the specific consent of the client...</a:t>
                      </a:r>
                    </a:p>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Members... shall not use to their own advantage or disclose any members confidential client information that comes to their attention...</a:t>
                      </a:r>
                    </a:p>
                  </a:txBody>
                  <a:tcPr/>
                </a:tc>
                <a:extLst>
                  <a:ext uri="{0D108BD9-81ED-4DB2-BD59-A6C34878D82A}">
                    <a16:rowId xmlns:a16="http://schemas.microsoft.com/office/drawing/2014/main" val="10003"/>
                  </a:ext>
                </a:extLst>
              </a:tr>
            </a:tbl>
          </a:graphicData>
        </a:graphic>
      </p:graphicFrame>
      <p:sp>
        <p:nvSpPr>
          <p:cNvPr id="13" name="Content Placeholder 12"/>
          <p:cNvSpPr>
            <a:spLocks noGrp="1"/>
          </p:cNvSpPr>
          <p:nvPr>
            <p:ph sz="quarter" idx="12"/>
          </p:nvPr>
        </p:nvSpPr>
        <p:spPr/>
        <p:txBody>
          <a:bodyPr/>
          <a:lstStyle/>
          <a:p>
            <a:pPr marL="0" indent="0">
              <a:buNone/>
            </a:pPr>
            <a:r>
              <a:rPr lang="en-US" altLang="en-US" dirty="0"/>
              <a:t>Learning Objective 19-4</a:t>
            </a:r>
          </a:p>
        </p:txBody>
      </p:sp>
    </p:spTree>
    <p:extLst>
      <p:ext uri="{BB962C8B-B14F-4D97-AF65-F5344CB8AC3E}">
        <p14:creationId xmlns:p14="http://schemas.microsoft.com/office/powerpoint/2010/main" val="1534762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dirty="0"/>
              <a:t>TABLE 19–2 Overview of Part 1 AICPA Rules of Conduct (4 of 4)</a:t>
            </a:r>
            <a:endParaRPr lang="en-US" b="1" dirty="0"/>
          </a:p>
        </p:txBody>
      </p:sp>
      <p:graphicFrame>
        <p:nvGraphicFramePr>
          <p:cNvPr id="9" name="Table Placeholder 8"/>
          <p:cNvGraphicFramePr>
            <a:graphicFrameLocks noGrp="1"/>
          </p:cNvGraphicFramePr>
          <p:nvPr>
            <p:ph type="tbl" sz="quarter" idx="15"/>
            <p:extLst>
              <p:ext uri="{D42A27DB-BD31-4B8C-83A1-F6EECF244321}">
                <p14:modId xmlns:p14="http://schemas.microsoft.com/office/powerpoint/2010/main" val="2892205182"/>
              </p:ext>
            </p:extLst>
          </p:nvPr>
        </p:nvGraphicFramePr>
        <p:xfrm>
          <a:off x="476250" y="1810131"/>
          <a:ext cx="8191500" cy="2664714"/>
        </p:xfrm>
        <a:graphic>
          <a:graphicData uri="http://schemas.openxmlformats.org/drawingml/2006/table">
            <a:tbl>
              <a:tblPr firstRow="1" bandRow="1">
                <a:tableStyleId>{5940675A-B579-460E-94D1-54222C63F5DA}</a:tableStyleId>
              </a:tblPr>
              <a:tblGrid>
                <a:gridCol w="1343342">
                  <a:extLst>
                    <a:ext uri="{9D8B030D-6E8A-4147-A177-3AD203B41FA5}">
                      <a16:colId xmlns:a16="http://schemas.microsoft.com/office/drawing/2014/main" val="20000"/>
                    </a:ext>
                  </a:extLst>
                </a:gridCol>
                <a:gridCol w="2314258">
                  <a:extLst>
                    <a:ext uri="{9D8B030D-6E8A-4147-A177-3AD203B41FA5}">
                      <a16:colId xmlns:a16="http://schemas.microsoft.com/office/drawing/2014/main" val="20001"/>
                    </a:ext>
                  </a:extLst>
                </a:gridCol>
                <a:gridCol w="4533900">
                  <a:extLst>
                    <a:ext uri="{9D8B030D-6E8A-4147-A177-3AD203B41FA5}">
                      <a16:colId xmlns:a16="http://schemas.microsoft.com/office/drawing/2014/main" val="20002"/>
                    </a:ext>
                  </a:extLst>
                </a:gridCol>
              </a:tblGrid>
              <a:tr h="127000">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Code Section</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a:effectLst/>
                          <a:latin typeface="Verdana" pitchFamily="34" charset="0"/>
                          <a:ea typeface="Verdana" pitchFamily="34" charset="0"/>
                          <a:cs typeface="Verdana" pitchFamily="34" charset="0"/>
                        </a:rPr>
                        <a:t>Rule Title</a:t>
                      </a:r>
                      <a:endParaRPr lang="en-IN" sz="1200" b="1">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Text of the Rule</a:t>
                      </a:r>
                      <a:r>
                        <a:rPr lang="en-IN" sz="1200" b="1" baseline="30000" dirty="0">
                          <a:effectLst/>
                          <a:latin typeface="Verdana" pitchFamily="34" charset="0"/>
                          <a:ea typeface="Verdana" pitchFamily="34" charset="0"/>
                          <a:cs typeface="Verdana" pitchFamily="34" charset="0"/>
                        </a:rPr>
                        <a:t>*</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1.800.001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Form of organization and name</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may practice public accounting only in a form of organization permitted by law or regulation whose characteristics conform to resolutions of Council.</a:t>
                      </a:r>
                    </a:p>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shall not practice public accounting under a firm name that is misleading. Names of one or more past owners may be included in the firm name of a successor organization.</a:t>
                      </a:r>
                    </a:p>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firm may not designate itself as “Members of the American Institute of Certified Public Accountants” unless all of its CPA owners are members of the Institute.</a:t>
                      </a:r>
                    </a:p>
                  </a:txBody>
                  <a:tcPr/>
                </a:tc>
                <a:extLst>
                  <a:ext uri="{0D108BD9-81ED-4DB2-BD59-A6C34878D82A}">
                    <a16:rowId xmlns:a16="http://schemas.microsoft.com/office/drawing/2014/main" val="10001"/>
                  </a:ext>
                </a:extLst>
              </a:tr>
            </a:tbl>
          </a:graphicData>
        </a:graphic>
      </p:graphicFrame>
      <p:sp>
        <p:nvSpPr>
          <p:cNvPr id="6" name="Content Placeholder 5"/>
          <p:cNvSpPr>
            <a:spLocks noGrp="1"/>
          </p:cNvSpPr>
          <p:nvPr>
            <p:ph sz="quarter" idx="14"/>
          </p:nvPr>
        </p:nvSpPr>
        <p:spPr>
          <a:xfrm>
            <a:off x="457200" y="4724400"/>
            <a:ext cx="8229600" cy="1295400"/>
          </a:xfrm>
        </p:spPr>
        <p:txBody>
          <a:bodyPr>
            <a:normAutofit/>
          </a:bodyPr>
          <a:lstStyle/>
          <a:p>
            <a:pPr marL="0" indent="0">
              <a:buNone/>
            </a:pPr>
            <a:r>
              <a:rPr lang="en-IN" sz="2400" baseline="30000" dirty="0"/>
              <a:t>*</a:t>
            </a:r>
            <a:r>
              <a:rPr lang="en-IN" sz="2400" dirty="0"/>
              <a:t>Some of the longer rules have been excerpted abridged. Refer to the full set rules and interpretations at www.aicpa.org.</a:t>
            </a:r>
          </a:p>
        </p:txBody>
      </p:sp>
      <p:sp>
        <p:nvSpPr>
          <p:cNvPr id="3" name="Content Placeholder 2"/>
          <p:cNvSpPr>
            <a:spLocks noGrp="1"/>
          </p:cNvSpPr>
          <p:nvPr>
            <p:ph sz="quarter" idx="12"/>
          </p:nvPr>
        </p:nvSpPr>
        <p:spPr/>
        <p:txBody>
          <a:bodyPr/>
          <a:lstStyle/>
          <a:p>
            <a:pPr marL="0" indent="0">
              <a:buNone/>
            </a:pPr>
            <a:r>
              <a:rPr lang="en-US" altLang="en-US" dirty="0"/>
              <a:t>Learning Objective 19-4</a:t>
            </a:r>
          </a:p>
        </p:txBody>
      </p:sp>
    </p:spTree>
    <p:extLst>
      <p:ext uri="{BB962C8B-B14F-4D97-AF65-F5344CB8AC3E}">
        <p14:creationId xmlns:p14="http://schemas.microsoft.com/office/powerpoint/2010/main" val="172641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95400"/>
          </a:xfrm>
        </p:spPr>
        <p:txBody>
          <a:bodyPr>
            <a:noAutofit/>
          </a:bodyPr>
          <a:lstStyle/>
          <a:p>
            <a:r>
              <a:rPr lang="en-US" dirty="0">
                <a:ea typeface="ＭＳ Ｐゴシック" charset="-128"/>
                <a:cs typeface="ＭＳ Ｐゴシック" charset="-128"/>
              </a:rPr>
              <a:t>Integrity and Objectivity</a:t>
            </a:r>
            <a:endParaRPr lang="en-US" dirty="0"/>
          </a:p>
        </p:txBody>
      </p:sp>
      <p:sp>
        <p:nvSpPr>
          <p:cNvPr id="3" name="Content Placeholder 2"/>
          <p:cNvSpPr>
            <a:spLocks noGrp="1"/>
          </p:cNvSpPr>
          <p:nvPr>
            <p:ph sz="quarter" idx="10"/>
          </p:nvPr>
        </p:nvSpPr>
        <p:spPr>
          <a:xfrm>
            <a:off x="457200" y="1828800"/>
            <a:ext cx="8229600" cy="4572000"/>
          </a:xfrm>
        </p:spPr>
        <p:txBody>
          <a:bodyPr>
            <a:noAutofit/>
          </a:bodyPr>
          <a:lstStyle/>
          <a:p>
            <a:pPr marL="0" indent="0">
              <a:buNone/>
            </a:pPr>
            <a:r>
              <a:rPr lang="en-US" b="1" dirty="0"/>
              <a:t>Integrity and Objectivity Rule</a:t>
            </a:r>
          </a:p>
          <a:p>
            <a:pPr marL="0" indent="0">
              <a:buNone/>
            </a:pPr>
            <a:r>
              <a:rPr lang="en-US" dirty="0"/>
              <a:t>In the performance of any professional service, a member shall maintain objectivity and integrity, shall be free of conflicts of interest, and shall not knowingly misrepresent facts or subordinate his or her judgment to others.</a:t>
            </a:r>
          </a:p>
        </p:txBody>
      </p:sp>
      <p:sp>
        <p:nvSpPr>
          <p:cNvPr id="4" name="Content Placeholder 3"/>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1680371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95400"/>
          </a:xfrm>
        </p:spPr>
        <p:txBody>
          <a:bodyPr>
            <a:noAutofit/>
          </a:bodyPr>
          <a:lstStyle/>
          <a:p>
            <a:r>
              <a:rPr lang="en-US" dirty="0">
                <a:ea typeface="ＭＳ Ｐゴシック" charset="-128"/>
                <a:cs typeface="ＭＳ Ｐゴシック" charset="-128"/>
              </a:rPr>
              <a:t>Independence</a:t>
            </a:r>
            <a:endParaRPr lang="en-US" dirty="0"/>
          </a:p>
        </p:txBody>
      </p:sp>
      <p:sp>
        <p:nvSpPr>
          <p:cNvPr id="3" name="Content Placeholder 2"/>
          <p:cNvSpPr>
            <a:spLocks noGrp="1"/>
          </p:cNvSpPr>
          <p:nvPr>
            <p:ph sz="quarter" idx="10"/>
          </p:nvPr>
        </p:nvSpPr>
        <p:spPr>
          <a:xfrm>
            <a:off x="457200" y="1828800"/>
            <a:ext cx="8229600" cy="4572000"/>
          </a:xfrm>
        </p:spPr>
        <p:txBody>
          <a:bodyPr>
            <a:noAutofit/>
          </a:bodyPr>
          <a:lstStyle/>
          <a:p>
            <a:pPr marL="0" indent="0">
              <a:spcBef>
                <a:spcPts val="624"/>
              </a:spcBef>
              <a:buNone/>
              <a:defRPr/>
            </a:pPr>
            <a:r>
              <a:rPr lang="en-US" b="1" dirty="0">
                <a:ea typeface="ＭＳ Ｐゴシック" charset="-128"/>
                <a:cs typeface="ＭＳ Ｐゴシック" charset="-128"/>
              </a:rPr>
              <a:t>Independence Rule</a:t>
            </a:r>
          </a:p>
          <a:p>
            <a:pPr marL="0" indent="0">
              <a:spcBef>
                <a:spcPts val="624"/>
              </a:spcBef>
              <a:buNone/>
              <a:defRPr/>
            </a:pPr>
            <a:r>
              <a:rPr lang="en-US" dirty="0">
                <a:ea typeface="ＭＳ Ｐゴシック" charset="-128"/>
                <a:cs typeface="ＭＳ Ｐゴシック" charset="-128"/>
              </a:rPr>
              <a:t>A member in public practice shall be independent in the performance of professional services as required by standards promulgated by bodies designated by Council.</a:t>
            </a:r>
            <a:endParaRPr lang="en-US" dirty="0"/>
          </a:p>
          <a:p>
            <a:pPr>
              <a:spcBef>
                <a:spcPts val="624"/>
              </a:spcBef>
              <a:defRPr/>
            </a:pPr>
            <a:r>
              <a:rPr lang="en-US" dirty="0"/>
              <a:t>Financial Statement Audits</a:t>
            </a:r>
          </a:p>
          <a:p>
            <a:pPr>
              <a:spcBef>
                <a:spcPts val="624"/>
              </a:spcBef>
              <a:defRPr/>
            </a:pPr>
            <a:r>
              <a:rPr lang="en-US" dirty="0"/>
              <a:t>Financial Statement Reviews</a:t>
            </a:r>
          </a:p>
          <a:p>
            <a:pPr>
              <a:spcBef>
                <a:spcPts val="624"/>
              </a:spcBef>
              <a:defRPr/>
            </a:pPr>
            <a:r>
              <a:rPr lang="en-US" dirty="0"/>
              <a:t>Other Attest Services as defined by SSAEs</a:t>
            </a:r>
          </a:p>
          <a:p>
            <a:pPr marL="0" indent="0">
              <a:spcBef>
                <a:spcPts val="624"/>
              </a:spcBef>
              <a:buNone/>
            </a:pPr>
            <a:r>
              <a:rPr lang="en-US" altLang="en-US" dirty="0"/>
              <a:t>Interpretation of the Independence Rule: </a:t>
            </a:r>
            <a:r>
              <a:rPr lang="ja-JP" altLang="en-US" dirty="0"/>
              <a:t>“</a:t>
            </a:r>
            <a:r>
              <a:rPr lang="en-US" altLang="ja-JP" dirty="0"/>
              <a:t>Covered members</a:t>
            </a:r>
            <a:r>
              <a:rPr lang="ja-JP" altLang="en-US" dirty="0"/>
              <a:t>”</a:t>
            </a:r>
            <a:r>
              <a:rPr lang="en-US" altLang="ja-JP" dirty="0"/>
              <a:t> must be independent.</a:t>
            </a:r>
            <a:endParaRPr lang="en-US" dirty="0"/>
          </a:p>
        </p:txBody>
      </p:sp>
      <p:sp>
        <p:nvSpPr>
          <p:cNvPr id="4" name="Content Placeholder 3"/>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1439344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447800"/>
          </a:xfrm>
        </p:spPr>
        <p:txBody>
          <a:bodyPr>
            <a:noAutofit/>
          </a:bodyPr>
          <a:lstStyle/>
          <a:p>
            <a:r>
              <a:rPr lang="en-US" dirty="0">
                <a:ea typeface="ＭＳ Ｐゴシック" charset="-128"/>
                <a:cs typeface="ＭＳ Ｐゴシック" charset="-128"/>
              </a:rPr>
              <a:t>Covered Members</a:t>
            </a:r>
            <a:endParaRPr lang="en-US" dirty="0"/>
          </a:p>
        </p:txBody>
      </p:sp>
      <p:sp>
        <p:nvSpPr>
          <p:cNvPr id="3" name="Content Placeholder 2"/>
          <p:cNvSpPr>
            <a:spLocks noGrp="1"/>
          </p:cNvSpPr>
          <p:nvPr>
            <p:ph sz="quarter" idx="10"/>
          </p:nvPr>
        </p:nvSpPr>
        <p:spPr>
          <a:xfrm>
            <a:off x="457200" y="1524000"/>
            <a:ext cx="8458200" cy="4876800"/>
          </a:xfrm>
        </p:spPr>
        <p:txBody>
          <a:bodyPr>
            <a:noAutofit/>
          </a:bodyPr>
          <a:lstStyle/>
          <a:p>
            <a:pPr>
              <a:spcBef>
                <a:spcPts val="624"/>
              </a:spcBef>
              <a:buSzTx/>
              <a:buFontTx/>
              <a:buAutoNum type="arabicPeriod"/>
            </a:pPr>
            <a:r>
              <a:rPr lang="en-US" altLang="en-US" sz="2000" dirty="0"/>
              <a:t>An individual on the attest engagement team</a:t>
            </a:r>
          </a:p>
          <a:p>
            <a:pPr>
              <a:spcBef>
                <a:spcPts val="624"/>
              </a:spcBef>
              <a:buSzTx/>
              <a:buFontTx/>
              <a:buAutoNum type="arabicPeriod"/>
            </a:pPr>
            <a:r>
              <a:rPr lang="en-US" altLang="en-US" sz="2000" dirty="0"/>
              <a:t>An individual in a position to influence the attest engagement</a:t>
            </a:r>
          </a:p>
          <a:p>
            <a:pPr>
              <a:spcBef>
                <a:spcPts val="624"/>
              </a:spcBef>
              <a:buSzTx/>
              <a:buFontTx/>
              <a:buAutoNum type="arabicPeriod"/>
            </a:pPr>
            <a:r>
              <a:rPr lang="en-US" altLang="en-US" sz="2000" dirty="0"/>
              <a:t>A partner, partner equivalent, or manager who provides more than 10 hours of </a:t>
            </a:r>
            <a:r>
              <a:rPr lang="en-US" altLang="en-US" sz="2000" dirty="0" err="1"/>
              <a:t>nonattest</a:t>
            </a:r>
            <a:r>
              <a:rPr lang="en-US" altLang="en-US" sz="2000" dirty="0"/>
              <a:t> services to the attest client within any fiscal year.</a:t>
            </a:r>
          </a:p>
          <a:p>
            <a:pPr>
              <a:spcBef>
                <a:spcPts val="624"/>
              </a:spcBef>
              <a:buSzTx/>
              <a:buFontTx/>
              <a:buAutoNum type="arabicPeriod"/>
            </a:pPr>
            <a:r>
              <a:rPr lang="en-US" altLang="en-US" sz="2000" dirty="0"/>
              <a:t>A partner or partner equivalent in the office in which the lead attest engagement partner or partner equivalent primarily practices in connection with the attest engagement</a:t>
            </a:r>
          </a:p>
          <a:p>
            <a:pPr>
              <a:spcBef>
                <a:spcPts val="624"/>
              </a:spcBef>
              <a:buSzTx/>
              <a:buFontTx/>
              <a:buAutoNum type="arabicPeriod"/>
            </a:pPr>
            <a:r>
              <a:rPr lang="en-US" altLang="en-US" sz="2000" dirty="0"/>
              <a:t>The firm, including the firm’</a:t>
            </a:r>
            <a:r>
              <a:rPr lang="en-US" altLang="ja-JP" sz="2000" dirty="0"/>
              <a:t>s employee benefits plan</a:t>
            </a:r>
          </a:p>
          <a:p>
            <a:pPr>
              <a:spcBef>
                <a:spcPts val="624"/>
              </a:spcBef>
              <a:buSzTx/>
              <a:buFontTx/>
              <a:buAutoNum type="arabicPeriod"/>
            </a:pPr>
            <a:r>
              <a:rPr lang="en-US" altLang="en-US" sz="2000" dirty="0"/>
              <a:t>An entity whose operating, financial, or accounting policies can be controlled by any of the individuals or entities described above or by two or more such individuals or entities if they act together</a:t>
            </a:r>
          </a:p>
        </p:txBody>
      </p:sp>
      <p:sp>
        <p:nvSpPr>
          <p:cNvPr id="4" name="Content Placeholder 3"/>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2545620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Prohibited Financial Relationships </a:t>
            </a:r>
            <a:endParaRPr lang="en-US" dirty="0"/>
          </a:p>
        </p:txBody>
      </p:sp>
      <p:sp>
        <p:nvSpPr>
          <p:cNvPr id="6" name="Content Placeholder 5"/>
          <p:cNvSpPr>
            <a:spLocks noGrp="1"/>
          </p:cNvSpPr>
          <p:nvPr>
            <p:ph sz="quarter" idx="10"/>
          </p:nvPr>
        </p:nvSpPr>
        <p:spPr>
          <a:xfrm>
            <a:off x="457200" y="1600200"/>
            <a:ext cx="8229600" cy="4800600"/>
          </a:xfrm>
        </p:spPr>
        <p:txBody>
          <a:bodyPr>
            <a:noAutofit/>
          </a:bodyPr>
          <a:lstStyle/>
          <a:p>
            <a:pPr marL="0" indent="0">
              <a:spcBef>
                <a:spcPts val="624"/>
              </a:spcBef>
              <a:buNone/>
            </a:pPr>
            <a:r>
              <a:rPr lang="en-US" sz="2400" b="1" dirty="0"/>
              <a:t>Direct</a:t>
            </a:r>
          </a:p>
          <a:p>
            <a:pPr>
              <a:spcBef>
                <a:spcPts val="624"/>
              </a:spcBef>
            </a:pPr>
            <a:r>
              <a:rPr lang="en-US" sz="2400" dirty="0"/>
              <a:t>A financial interest that is owned directly by an individual or entity, or is under the control of an individual or entity</a:t>
            </a:r>
          </a:p>
          <a:p>
            <a:pPr marL="0" indent="0">
              <a:spcBef>
                <a:spcPts val="624"/>
              </a:spcBef>
              <a:buNone/>
            </a:pPr>
            <a:r>
              <a:rPr lang="en-US" altLang="en-US" sz="2400" b="1" dirty="0"/>
              <a:t>Material Indirect</a:t>
            </a:r>
          </a:p>
          <a:p>
            <a:pPr>
              <a:spcBef>
                <a:spcPts val="624"/>
              </a:spcBef>
            </a:pPr>
            <a:r>
              <a:rPr lang="en-US" altLang="en-US" sz="2400" dirty="0"/>
              <a:t>May result when a covered member has a financial interest in an entity that is associated with an attest entity, for example an investment in a mutual fund that owns the entity’</a:t>
            </a:r>
            <a:r>
              <a:rPr lang="en-US" altLang="ja-JP" sz="2400" dirty="0"/>
              <a:t>s stock</a:t>
            </a:r>
            <a:endParaRPr lang="en-US" altLang="en-US" sz="2400" dirty="0"/>
          </a:p>
          <a:p>
            <a:pPr marL="0" indent="0">
              <a:spcBef>
                <a:spcPts val="624"/>
              </a:spcBef>
              <a:buNone/>
            </a:pPr>
            <a:r>
              <a:rPr lang="en-US" altLang="en-US" sz="2400" dirty="0"/>
              <a:t>Exception: Certain types of personal loans from financial institutions who are audited by a covered member</a:t>
            </a:r>
            <a:endParaRPr lang="en-US" sz="2400" dirty="0"/>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2987167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Prohibited Business Relationships</a:t>
            </a:r>
            <a:endParaRPr lang="en-US" dirty="0"/>
          </a:p>
        </p:txBody>
      </p:sp>
      <p:sp>
        <p:nvSpPr>
          <p:cNvPr id="6" name="Content Placeholder 5"/>
          <p:cNvSpPr>
            <a:spLocks noGrp="1"/>
          </p:cNvSpPr>
          <p:nvPr>
            <p:ph sz="quarter" idx="10"/>
          </p:nvPr>
        </p:nvSpPr>
        <p:spPr>
          <a:xfrm>
            <a:off x="457200" y="1447801"/>
            <a:ext cx="8382000" cy="4919748"/>
          </a:xfrm>
        </p:spPr>
        <p:txBody>
          <a:bodyPr>
            <a:noAutofit/>
          </a:bodyPr>
          <a:lstStyle/>
          <a:p>
            <a:pPr marL="0" indent="0">
              <a:spcBef>
                <a:spcPts val="624"/>
              </a:spcBef>
              <a:buNone/>
            </a:pPr>
            <a:r>
              <a:rPr lang="en-US" altLang="en-US" sz="2400" dirty="0"/>
              <a:t>Independence Rule and relevant interpretations essentially indicate that the independence of a CPA is impaired if the CPA performs a managerial or other significant role for an entity’</a:t>
            </a:r>
            <a:r>
              <a:rPr lang="en-US" altLang="ja-JP" sz="2400" dirty="0"/>
              <a:t>s organization </a:t>
            </a:r>
            <a:r>
              <a:rPr lang="en-US" altLang="ja-JP" sz="2400" i="1" dirty="0"/>
              <a:t>during the</a:t>
            </a:r>
            <a:r>
              <a:rPr lang="en-US" altLang="ja-JP" sz="2400" dirty="0"/>
              <a:t> time period covered by an attest engagement.</a:t>
            </a:r>
          </a:p>
          <a:p>
            <a:pPr>
              <a:spcBef>
                <a:spcPts val="624"/>
              </a:spcBef>
            </a:pPr>
            <a:r>
              <a:rPr lang="en-US" altLang="en-US" sz="2400" dirty="0"/>
              <a:t>Interpretations indicate that a firm’</a:t>
            </a:r>
            <a:r>
              <a:rPr lang="en-US" altLang="ja-JP" sz="2400" dirty="0"/>
              <a:t>s independence will be considered to be impaired with respect to an entity if a partner or professional employee leaves the firm and is subsequently employed by or associated with that entity in a key position unless a number of conditions are met.</a:t>
            </a:r>
            <a:endParaRPr lang="en-US" altLang="en-US" sz="2400" dirty="0"/>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1273" y="274638"/>
            <a:ext cx="7481455" cy="1143000"/>
          </a:xfrm>
        </p:spPr>
        <p:txBody>
          <a:bodyPr>
            <a:noAutofit/>
          </a:bodyPr>
          <a:lstStyle/>
          <a:p>
            <a:r>
              <a:rPr lang="en-US" dirty="0">
                <a:ea typeface="ＭＳ Ｐゴシック" charset="-128"/>
                <a:cs typeface="ＭＳ Ｐゴシック" charset="-128"/>
              </a:rPr>
              <a:t>Effect of Family Relationships (1 of 2)</a:t>
            </a:r>
            <a:endParaRPr lang="en-US" dirty="0"/>
          </a:p>
        </p:txBody>
      </p:sp>
      <p:sp>
        <p:nvSpPr>
          <p:cNvPr id="6" name="Content Placeholder 5"/>
          <p:cNvSpPr>
            <a:spLocks noGrp="1"/>
          </p:cNvSpPr>
          <p:nvPr>
            <p:ph sz="quarter" idx="10"/>
          </p:nvPr>
        </p:nvSpPr>
        <p:spPr/>
        <p:txBody>
          <a:bodyPr/>
          <a:lstStyle/>
          <a:p>
            <a:pPr marL="0" indent="0">
              <a:buNone/>
            </a:pPr>
            <a:r>
              <a:rPr lang="en-US" altLang="en-US" dirty="0"/>
              <a:t>A covered member</a:t>
            </a:r>
            <a:r>
              <a:rPr lang="ja-JP" altLang="en-US" dirty="0"/>
              <a:t>’</a:t>
            </a:r>
            <a:r>
              <a:rPr lang="en-US" altLang="ja-JP" dirty="0"/>
              <a:t>s immediate family (spouse, spousal equivalent, or dependent, regardless of whether the dependent is related) is subject to the Independence Rule and its interpretations.</a:t>
            </a:r>
            <a:endParaRPr lang="en-US" altLang="en-US" dirty="0"/>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1273" y="274638"/>
            <a:ext cx="7481455" cy="1143000"/>
          </a:xfrm>
        </p:spPr>
        <p:txBody>
          <a:bodyPr>
            <a:noAutofit/>
          </a:bodyPr>
          <a:lstStyle/>
          <a:p>
            <a:r>
              <a:rPr lang="en-US" dirty="0">
                <a:ea typeface="ＭＳ Ｐゴシック" charset="-128"/>
                <a:cs typeface="ＭＳ Ｐゴシック" charset="-128"/>
              </a:rPr>
              <a:t>Effect of Family Relationships (2 of 2)</a:t>
            </a:r>
            <a:endParaRPr lang="en-US" dirty="0"/>
          </a:p>
        </p:txBody>
      </p:sp>
      <p:sp>
        <p:nvSpPr>
          <p:cNvPr id="6" name="Content Placeholder 5"/>
          <p:cNvSpPr>
            <a:spLocks noGrp="1"/>
          </p:cNvSpPr>
          <p:nvPr>
            <p:ph sz="quarter" idx="10"/>
          </p:nvPr>
        </p:nvSpPr>
        <p:spPr>
          <a:xfrm>
            <a:off x="457200" y="1600200"/>
            <a:ext cx="8229600" cy="4800600"/>
          </a:xfrm>
        </p:spPr>
        <p:txBody>
          <a:bodyPr>
            <a:noAutofit/>
          </a:bodyPr>
          <a:lstStyle/>
          <a:p>
            <a:pPr marL="0" indent="0">
              <a:spcBef>
                <a:spcPts val="624"/>
              </a:spcBef>
              <a:buNone/>
              <a:defRPr/>
            </a:pPr>
            <a:r>
              <a:rPr lang="en-US" sz="2200" dirty="0">
                <a:ea typeface="ＭＳ Ｐゴシック" charset="-128"/>
                <a:cs typeface="ＭＳ Ｐゴシック" charset="-128"/>
              </a:rPr>
              <a:t>Two major situations with close relatives that can impair independence:</a:t>
            </a:r>
          </a:p>
          <a:p>
            <a:pPr>
              <a:spcBef>
                <a:spcPts val="624"/>
              </a:spcBef>
              <a:buFontTx/>
              <a:buAutoNum type="arabicPeriod"/>
              <a:defRPr/>
            </a:pPr>
            <a:r>
              <a:rPr lang="en-US" sz="2200" dirty="0">
                <a:ea typeface="ＭＳ Ｐゴシック" charset="-128"/>
                <a:cs typeface="ＭＳ Ｐゴシック" charset="-128"/>
              </a:rPr>
              <a:t>A close relative has a financial interest in the entity that is material to the close relative, and the CPA participating in the engagement is aware of the interest.</a:t>
            </a:r>
          </a:p>
          <a:p>
            <a:pPr>
              <a:spcBef>
                <a:spcPts val="624"/>
              </a:spcBef>
              <a:buFontTx/>
              <a:buAutoNum type="arabicPeriod"/>
              <a:defRPr/>
            </a:pPr>
            <a:r>
              <a:rPr lang="en-US" sz="2200" dirty="0">
                <a:ea typeface="ＭＳ Ｐゴシック" charset="-128"/>
                <a:cs typeface="ＭＳ Ｐゴシック" charset="-128"/>
              </a:rPr>
              <a:t>An individual participating in the engagement has a close relative who could exercise significant influence over the financial or accounting policies of the entity.</a:t>
            </a:r>
          </a:p>
          <a:p>
            <a:pPr marL="0" indent="0">
              <a:spcBef>
                <a:spcPts val="624"/>
              </a:spcBef>
              <a:buNone/>
              <a:defRPr/>
            </a:pPr>
            <a:r>
              <a:rPr lang="en-US" sz="2200" dirty="0">
                <a:ea typeface="ＭＳ Ｐゴシック" charset="-128"/>
                <a:cs typeface="ＭＳ Ｐゴシック" charset="-128"/>
              </a:rPr>
              <a:t>Close relatives include nondependent children, brothers, sisters, parents, grandparents, parents-in-law, and their respective spouses.</a:t>
            </a:r>
            <a:endParaRPr lang="en-US" sz="2200" dirty="0"/>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356" y="304800"/>
            <a:ext cx="8193288" cy="1066800"/>
          </a:xfrm>
        </p:spPr>
        <p:txBody>
          <a:bodyPr>
            <a:noAutofit/>
          </a:bodyPr>
          <a:lstStyle/>
          <a:p>
            <a:r>
              <a:rPr lang="en-US" dirty="0"/>
              <a:t>Ethics and Professional Conduct</a:t>
            </a:r>
          </a:p>
        </p:txBody>
      </p:sp>
      <p:sp>
        <p:nvSpPr>
          <p:cNvPr id="3" name="Content Placeholder 2"/>
          <p:cNvSpPr>
            <a:spLocks noGrp="1"/>
          </p:cNvSpPr>
          <p:nvPr>
            <p:ph sz="quarter" idx="10"/>
          </p:nvPr>
        </p:nvSpPr>
        <p:spPr>
          <a:xfrm>
            <a:off x="457200" y="1219200"/>
            <a:ext cx="8229600" cy="5105400"/>
          </a:xfrm>
        </p:spPr>
        <p:txBody>
          <a:bodyPr>
            <a:noAutofit/>
          </a:bodyPr>
          <a:lstStyle/>
          <a:p>
            <a:pPr marL="0" indent="0">
              <a:spcBef>
                <a:spcPts val="624"/>
              </a:spcBef>
              <a:buNone/>
              <a:defRPr/>
            </a:pPr>
            <a:r>
              <a:rPr lang="en-US" dirty="0"/>
              <a:t>Ethics</a:t>
            </a:r>
          </a:p>
          <a:p>
            <a:pPr>
              <a:spcBef>
                <a:spcPts val="624"/>
              </a:spcBef>
              <a:defRPr/>
            </a:pPr>
            <a:r>
              <a:rPr lang="en-US" dirty="0"/>
              <a:t>Refers to a system or code of conduct based on moral duties and obligations that indicate how an individual should interact with others in society</a:t>
            </a:r>
          </a:p>
          <a:p>
            <a:pPr marL="0" indent="0">
              <a:spcBef>
                <a:spcPts val="624"/>
              </a:spcBef>
              <a:buNone/>
              <a:defRPr/>
            </a:pPr>
            <a:r>
              <a:rPr lang="en-US" dirty="0"/>
              <a:t>Professionalism</a:t>
            </a:r>
          </a:p>
          <a:p>
            <a:pPr>
              <a:spcBef>
                <a:spcPts val="624"/>
              </a:spcBef>
              <a:defRPr/>
            </a:pPr>
            <a:r>
              <a:rPr lang="en-US" dirty="0"/>
              <a:t>Refers to the conduct, aims, or qualities that characterize a profession or professional person</a:t>
            </a:r>
          </a:p>
        </p:txBody>
      </p:sp>
      <p:sp>
        <p:nvSpPr>
          <p:cNvPr id="4" name="Content Placeholder 3"/>
          <p:cNvSpPr>
            <a:spLocks noGrp="1"/>
          </p:cNvSpPr>
          <p:nvPr>
            <p:ph sz="quarter" idx="12"/>
          </p:nvPr>
        </p:nvSpPr>
        <p:spPr/>
        <p:txBody>
          <a:bodyPr/>
          <a:lstStyle/>
          <a:p>
            <a:pPr marL="0" indent="0" algn="r">
              <a:buNone/>
            </a:pPr>
            <a:r>
              <a:rPr lang="en-US" dirty="0"/>
              <a:t>Learning Objective 19-1</a:t>
            </a:r>
          </a:p>
        </p:txBody>
      </p:sp>
    </p:spTree>
    <p:extLst>
      <p:ext uri="{BB962C8B-B14F-4D97-AF65-F5344CB8AC3E}">
        <p14:creationId xmlns:p14="http://schemas.microsoft.com/office/powerpoint/2010/main" val="1420530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ea typeface="ＭＳ Ｐゴシック" charset="-128"/>
                <a:cs typeface="ＭＳ Ｐゴシック" charset="-128"/>
              </a:rPr>
              <a:t>Effect of Actual or Threatened Litigation</a:t>
            </a:r>
            <a:endParaRPr lang="en-US" dirty="0"/>
          </a:p>
        </p:txBody>
      </p:sp>
      <p:sp>
        <p:nvSpPr>
          <p:cNvPr id="6" name="Content Placeholder 5"/>
          <p:cNvSpPr>
            <a:spLocks noGrp="1"/>
          </p:cNvSpPr>
          <p:nvPr>
            <p:ph sz="quarter" idx="10"/>
          </p:nvPr>
        </p:nvSpPr>
        <p:spPr/>
        <p:txBody>
          <a:bodyPr>
            <a:normAutofit fontScale="92500" lnSpcReduction="20000"/>
          </a:bodyPr>
          <a:lstStyle/>
          <a:p>
            <a:pPr marL="0" indent="0">
              <a:lnSpc>
                <a:spcPct val="120000"/>
              </a:lnSpc>
              <a:spcBef>
                <a:spcPts val="624"/>
              </a:spcBef>
              <a:buNone/>
            </a:pPr>
            <a:r>
              <a:rPr lang="en-US" altLang="en-US" sz="2400" dirty="0"/>
              <a:t>The following instances indicate impaired independence:</a:t>
            </a:r>
          </a:p>
          <a:p>
            <a:pPr marL="0" indent="0">
              <a:lnSpc>
                <a:spcPct val="120000"/>
              </a:lnSpc>
              <a:spcBef>
                <a:spcPts val="624"/>
              </a:spcBef>
              <a:buNone/>
            </a:pPr>
            <a:r>
              <a:rPr lang="en-US" altLang="en-US" sz="2400" dirty="0"/>
              <a:t>The commencement of litigation by management alleging deficiencies in audit work for the entity would be considered to impair independence.</a:t>
            </a:r>
          </a:p>
          <a:p>
            <a:pPr marL="0" indent="0">
              <a:lnSpc>
                <a:spcPct val="120000"/>
              </a:lnSpc>
              <a:spcBef>
                <a:spcPts val="624"/>
              </a:spcBef>
              <a:buNone/>
            </a:pPr>
            <a:r>
              <a:rPr lang="en-US" altLang="en-US" sz="2400" dirty="0"/>
              <a:t>An expressed intention by management to commence litigation against the CPA alleging deficiencies in audit work would also impair independence if the auditor concluded that it is probable that such a claim will be filed.</a:t>
            </a:r>
          </a:p>
          <a:p>
            <a:pPr marL="0" indent="0">
              <a:lnSpc>
                <a:spcPct val="120000"/>
              </a:lnSpc>
              <a:spcBef>
                <a:spcPts val="624"/>
              </a:spcBef>
              <a:buNone/>
            </a:pPr>
            <a:r>
              <a:rPr lang="en-US" altLang="en-US" sz="2400" dirty="0"/>
              <a:t>The commencement of litigation by the CPA against management alleging management fraud or deceit would be considered to impair independence.</a:t>
            </a:r>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rPr>
              <a:t>Provision of </a:t>
            </a:r>
            <a:r>
              <a:rPr lang="en-US" dirty="0" err="1">
                <a:ea typeface="ＭＳ Ｐゴシック" charset="-128"/>
              </a:rPr>
              <a:t>Nonattest</a:t>
            </a:r>
            <a:r>
              <a:rPr lang="en-US" dirty="0">
                <a:ea typeface="ＭＳ Ｐゴシック" charset="-128"/>
              </a:rPr>
              <a:t> Services</a:t>
            </a:r>
            <a:endParaRPr lang="en-US" dirty="0"/>
          </a:p>
        </p:txBody>
      </p:sp>
      <p:sp>
        <p:nvSpPr>
          <p:cNvPr id="6" name="Content Placeholder 5"/>
          <p:cNvSpPr>
            <a:spLocks noGrp="1"/>
          </p:cNvSpPr>
          <p:nvPr>
            <p:ph sz="quarter" idx="10"/>
          </p:nvPr>
        </p:nvSpPr>
        <p:spPr/>
        <p:txBody>
          <a:bodyPr/>
          <a:lstStyle/>
          <a:p>
            <a:r>
              <a:rPr lang="en-US" altLang="en-US" dirty="0"/>
              <a:t>The AICPA Code of Professional Conduct restricts the types of </a:t>
            </a:r>
            <a:r>
              <a:rPr lang="en-US" altLang="en-US" dirty="0" err="1"/>
              <a:t>nonaudit</a:t>
            </a:r>
            <a:r>
              <a:rPr lang="en-US" altLang="en-US" dirty="0"/>
              <a:t> services that can be provided to attest entities.</a:t>
            </a:r>
          </a:p>
          <a:p>
            <a:r>
              <a:rPr lang="en-US" altLang="en-US" dirty="0"/>
              <a:t>The SEC has even more restrictive independence rules for audits of public companies.</a:t>
            </a:r>
          </a:p>
        </p:txBody>
      </p:sp>
      <p:sp>
        <p:nvSpPr>
          <p:cNvPr id="7" name="Content Placeholder 6"/>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 y="274638"/>
            <a:ext cx="9052560" cy="1143000"/>
          </a:xfrm>
        </p:spPr>
        <p:txBody>
          <a:bodyPr>
            <a:noAutofit/>
          </a:bodyPr>
          <a:lstStyle/>
          <a:p>
            <a:r>
              <a:rPr lang="en-US" sz="2800" dirty="0">
                <a:ea typeface="ＭＳ Ｐゴシック" charset="-128"/>
                <a:cs typeface="ＭＳ Ｐゴシック" charset="-128"/>
              </a:rPr>
              <a:t>SEC and PCAOB Independence Requirements for Audits of Public Companies (1 of 2)</a:t>
            </a:r>
            <a:endParaRPr lang="en-US" sz="2800" dirty="0"/>
          </a:p>
        </p:txBody>
      </p:sp>
      <p:sp>
        <p:nvSpPr>
          <p:cNvPr id="6" name="Content Placeholder 5"/>
          <p:cNvSpPr>
            <a:spLocks noGrp="1"/>
          </p:cNvSpPr>
          <p:nvPr>
            <p:ph sz="quarter" idx="10"/>
          </p:nvPr>
        </p:nvSpPr>
        <p:spPr>
          <a:xfrm>
            <a:off x="457200" y="1600200"/>
            <a:ext cx="8229600" cy="4800600"/>
          </a:xfrm>
        </p:spPr>
        <p:txBody>
          <a:bodyPr>
            <a:noAutofit/>
          </a:bodyPr>
          <a:lstStyle/>
          <a:p>
            <a:pPr marL="0" indent="0">
              <a:spcBef>
                <a:spcPts val="624"/>
              </a:spcBef>
              <a:buClrTx/>
              <a:buNone/>
            </a:pPr>
            <a:r>
              <a:rPr lang="en-US" altLang="en-US" dirty="0"/>
              <a:t>The SEC’</a:t>
            </a:r>
            <a:r>
              <a:rPr lang="en-US" altLang="ja-JP" dirty="0"/>
              <a:t>s rules are predicated on four basic principles of auditor objectivity and independence:</a:t>
            </a:r>
          </a:p>
          <a:p>
            <a:pPr>
              <a:spcBef>
                <a:spcPts val="624"/>
              </a:spcBef>
              <a:buSzTx/>
              <a:buFontTx/>
              <a:buAutoNum type="arabicPeriod"/>
            </a:pPr>
            <a:r>
              <a:rPr lang="en-US" altLang="en-US" dirty="0"/>
              <a:t>An auditor should not audit his or her own work.</a:t>
            </a:r>
          </a:p>
          <a:p>
            <a:pPr>
              <a:spcBef>
                <a:spcPts val="624"/>
              </a:spcBef>
              <a:buSzTx/>
              <a:buFontTx/>
              <a:buAutoNum type="arabicPeriod"/>
            </a:pPr>
            <a:r>
              <a:rPr lang="en-US" altLang="en-US" dirty="0"/>
              <a:t>An auditor should not function in the role of management.</a:t>
            </a:r>
          </a:p>
          <a:p>
            <a:pPr>
              <a:spcBef>
                <a:spcPts val="624"/>
              </a:spcBef>
              <a:buSzTx/>
              <a:buFontTx/>
              <a:buAutoNum type="arabicPeriod"/>
            </a:pPr>
            <a:r>
              <a:rPr lang="en-US" altLang="en-US" dirty="0"/>
              <a:t>An auditor should not serve in an advocacy role for the entity.</a:t>
            </a:r>
          </a:p>
          <a:p>
            <a:pPr>
              <a:spcBef>
                <a:spcPts val="624"/>
              </a:spcBef>
              <a:buSzTx/>
              <a:buFontTx/>
              <a:buAutoNum type="arabicPeriod"/>
            </a:pPr>
            <a:r>
              <a:rPr lang="en-US" altLang="en-US" dirty="0"/>
              <a:t>An auditor should not have a mutual or conflicting interest with an audit client.</a:t>
            </a:r>
          </a:p>
        </p:txBody>
      </p:sp>
      <p:sp>
        <p:nvSpPr>
          <p:cNvPr id="7" name="Content Placeholder 6"/>
          <p:cNvSpPr>
            <a:spLocks noGrp="1"/>
          </p:cNvSpPr>
          <p:nvPr>
            <p:ph sz="quarter" idx="12"/>
          </p:nvPr>
        </p:nvSpPr>
        <p:spPr/>
        <p:txBody>
          <a:bodyPr/>
          <a:lstStyle/>
          <a:p>
            <a:pPr marL="0" indent="0" algn="r">
              <a:buNone/>
            </a:pPr>
            <a:r>
              <a:rPr lang="en-US" dirty="0"/>
              <a:t>Learning Objective 19-6</a:t>
            </a:r>
          </a:p>
        </p:txBody>
      </p:sp>
    </p:spTree>
    <p:extLst>
      <p:ext uri="{BB962C8B-B14F-4D97-AF65-F5344CB8AC3E}">
        <p14:creationId xmlns:p14="http://schemas.microsoft.com/office/powerpoint/2010/main" val="3147109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 y="274638"/>
            <a:ext cx="9052560" cy="1143000"/>
          </a:xfrm>
        </p:spPr>
        <p:txBody>
          <a:bodyPr>
            <a:noAutofit/>
          </a:bodyPr>
          <a:lstStyle/>
          <a:p>
            <a:r>
              <a:rPr lang="en-US" sz="2800" dirty="0">
                <a:ea typeface="ＭＳ Ｐゴシック" charset="-128"/>
                <a:cs typeface="ＭＳ Ｐゴシック" charset="-128"/>
              </a:rPr>
              <a:t>SEC and PCAOB Independence Requirements for Audits of Public Companies (2 of 2)</a:t>
            </a:r>
            <a:endParaRPr lang="en-US" sz="2800" dirty="0"/>
          </a:p>
        </p:txBody>
      </p:sp>
      <p:sp>
        <p:nvSpPr>
          <p:cNvPr id="6" name="Content Placeholder 5"/>
          <p:cNvSpPr>
            <a:spLocks noGrp="1"/>
          </p:cNvSpPr>
          <p:nvPr>
            <p:ph sz="quarter" idx="10"/>
          </p:nvPr>
        </p:nvSpPr>
        <p:spPr/>
        <p:txBody>
          <a:bodyPr>
            <a:noAutofit/>
          </a:bodyPr>
          <a:lstStyle/>
          <a:p>
            <a:pPr marL="0" indent="0">
              <a:spcBef>
                <a:spcPts val="624"/>
              </a:spcBef>
              <a:buNone/>
            </a:pPr>
            <a:r>
              <a:rPr lang="en-US" altLang="en-US" sz="2200" b="1" dirty="0">
                <a:ea typeface="ＭＳ Ｐゴシック" pitchFamily="34" charset="-128"/>
              </a:rPr>
              <a:t>Nine Categories of Prohibited </a:t>
            </a:r>
            <a:r>
              <a:rPr lang="en-US" altLang="en-US" sz="2200" b="1" dirty="0" err="1">
                <a:ea typeface="ＭＳ Ｐゴシック" pitchFamily="34" charset="-128"/>
              </a:rPr>
              <a:t>Nonaudit</a:t>
            </a:r>
            <a:r>
              <a:rPr lang="en-US" altLang="en-US" sz="2200" b="1" dirty="0">
                <a:ea typeface="ＭＳ Ｐゴシック" pitchFamily="34" charset="-128"/>
              </a:rPr>
              <a:t> Services</a:t>
            </a:r>
          </a:p>
          <a:p>
            <a:pPr marL="0" indent="0">
              <a:spcBef>
                <a:spcPts val="624"/>
              </a:spcBef>
              <a:buNone/>
            </a:pPr>
            <a:r>
              <a:rPr lang="en-US" altLang="en-US" sz="2200" dirty="0">
                <a:ea typeface="ＭＳ Ｐゴシック" pitchFamily="34" charset="-128"/>
              </a:rPr>
              <a:t>Bookkeeping</a:t>
            </a:r>
          </a:p>
          <a:p>
            <a:pPr marL="0" indent="0">
              <a:spcBef>
                <a:spcPts val="624"/>
              </a:spcBef>
              <a:buNone/>
            </a:pPr>
            <a:r>
              <a:rPr lang="en-US" altLang="en-US" sz="2200" dirty="0">
                <a:ea typeface="ＭＳ Ｐゴシック" pitchFamily="34" charset="-128"/>
              </a:rPr>
              <a:t>Actuarial Services</a:t>
            </a:r>
          </a:p>
          <a:p>
            <a:pPr marL="0" indent="0">
              <a:spcBef>
                <a:spcPts val="624"/>
              </a:spcBef>
              <a:buNone/>
            </a:pPr>
            <a:r>
              <a:rPr lang="en-US" altLang="en-US" sz="2200" dirty="0">
                <a:ea typeface="ＭＳ Ｐゴシック" pitchFamily="34" charset="-128"/>
              </a:rPr>
              <a:t>Broker or Dealer</a:t>
            </a:r>
          </a:p>
          <a:p>
            <a:pPr marL="0" indent="0">
              <a:spcBef>
                <a:spcPts val="624"/>
              </a:spcBef>
              <a:buNone/>
            </a:pPr>
            <a:r>
              <a:rPr lang="en-US" altLang="en-US" sz="2200" dirty="0">
                <a:ea typeface="ＭＳ Ｐゴシック" pitchFamily="34" charset="-128"/>
              </a:rPr>
              <a:t>Financial Information Systems Design and Implementation</a:t>
            </a:r>
          </a:p>
          <a:p>
            <a:pPr marL="0" indent="0">
              <a:spcBef>
                <a:spcPts val="624"/>
              </a:spcBef>
              <a:buNone/>
            </a:pPr>
            <a:r>
              <a:rPr lang="en-US" altLang="en-US" sz="2200" dirty="0">
                <a:ea typeface="ＭＳ Ｐゴシック" pitchFamily="34" charset="-128"/>
              </a:rPr>
              <a:t>Internal Audit Outsourcing Services</a:t>
            </a:r>
          </a:p>
          <a:p>
            <a:pPr marL="0" indent="0">
              <a:spcBef>
                <a:spcPts val="624"/>
              </a:spcBef>
              <a:buNone/>
            </a:pPr>
            <a:r>
              <a:rPr lang="en-US" altLang="en-US" sz="2200" dirty="0">
                <a:ea typeface="ＭＳ Ｐゴシック" pitchFamily="34" charset="-128"/>
              </a:rPr>
              <a:t>Legal Services</a:t>
            </a:r>
          </a:p>
          <a:p>
            <a:pPr marL="0" indent="0">
              <a:spcBef>
                <a:spcPts val="624"/>
              </a:spcBef>
              <a:buNone/>
            </a:pPr>
            <a:r>
              <a:rPr lang="en-US" altLang="en-US" sz="2200" dirty="0">
                <a:ea typeface="ＭＳ Ｐゴシック" pitchFamily="34" charset="-128"/>
              </a:rPr>
              <a:t>Appraisal or Valuation services</a:t>
            </a:r>
          </a:p>
          <a:p>
            <a:pPr marL="0" indent="0">
              <a:spcBef>
                <a:spcPts val="624"/>
              </a:spcBef>
              <a:buNone/>
            </a:pPr>
            <a:r>
              <a:rPr lang="en-US" altLang="en-US" sz="2200" dirty="0">
                <a:ea typeface="ＭＳ Ｐゴシック" pitchFamily="34" charset="-128"/>
              </a:rPr>
              <a:t>Management Functions or Human Resources</a:t>
            </a:r>
          </a:p>
          <a:p>
            <a:pPr marL="0" indent="0">
              <a:spcBef>
                <a:spcPts val="624"/>
              </a:spcBef>
              <a:buNone/>
            </a:pPr>
            <a:r>
              <a:rPr lang="en-US" altLang="en-US" sz="2200" dirty="0">
                <a:ea typeface="ＭＳ Ｐゴシック" pitchFamily="34" charset="-128"/>
              </a:rPr>
              <a:t>Expert Services</a:t>
            </a:r>
            <a:endParaRPr lang="en-US" sz="2200" dirty="0"/>
          </a:p>
        </p:txBody>
      </p:sp>
      <p:sp>
        <p:nvSpPr>
          <p:cNvPr id="7" name="Content Placeholder 6"/>
          <p:cNvSpPr>
            <a:spLocks noGrp="1"/>
          </p:cNvSpPr>
          <p:nvPr>
            <p:ph sz="quarter" idx="12"/>
          </p:nvPr>
        </p:nvSpPr>
        <p:spPr/>
        <p:txBody>
          <a:bodyPr/>
          <a:lstStyle/>
          <a:p>
            <a:pPr marL="0" indent="0" algn="r">
              <a:buNone/>
            </a:pPr>
            <a:r>
              <a:rPr lang="en-US" dirty="0"/>
              <a:t>Learning Objective 19-6</a:t>
            </a:r>
          </a:p>
        </p:txBody>
      </p:sp>
    </p:spTree>
    <p:extLst>
      <p:ext uri="{BB962C8B-B14F-4D97-AF65-F5344CB8AC3E}">
        <p14:creationId xmlns:p14="http://schemas.microsoft.com/office/powerpoint/2010/main" val="3147109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ea typeface="ＭＳ Ｐゴシック" charset="-128"/>
                <a:cs typeface="ＭＳ Ｐゴシック" charset="-128"/>
              </a:rPr>
              <a:t>SEC Independence Requirements for Audits of Public Companies</a:t>
            </a:r>
            <a:endParaRPr lang="en-US" dirty="0"/>
          </a:p>
        </p:txBody>
      </p:sp>
      <p:sp>
        <p:nvSpPr>
          <p:cNvPr id="6" name="Content Placeholder 5"/>
          <p:cNvSpPr>
            <a:spLocks noGrp="1"/>
          </p:cNvSpPr>
          <p:nvPr>
            <p:ph sz="quarter" idx="10"/>
          </p:nvPr>
        </p:nvSpPr>
        <p:spPr>
          <a:xfrm>
            <a:off x="457200" y="1600200"/>
            <a:ext cx="8229600" cy="4724400"/>
          </a:xfrm>
        </p:spPr>
        <p:txBody>
          <a:bodyPr>
            <a:normAutofit/>
          </a:bodyPr>
          <a:lstStyle/>
          <a:p>
            <a:r>
              <a:rPr lang="en-US" dirty="0"/>
              <a:t>Lead and engagement quality review partners are limited to five consecutive years.</a:t>
            </a:r>
          </a:p>
          <a:p>
            <a:r>
              <a:rPr lang="en-US" altLang="en-US" dirty="0"/>
              <a:t>A one year </a:t>
            </a:r>
            <a:r>
              <a:rPr lang="ja-JP" altLang="en-US" dirty="0"/>
              <a:t>“</a:t>
            </a:r>
            <a:r>
              <a:rPr lang="en-US" altLang="ja-JP" dirty="0"/>
              <a:t>cooling off</a:t>
            </a:r>
            <a:r>
              <a:rPr lang="ja-JP" altLang="en-US" dirty="0"/>
              <a:t>”</a:t>
            </a:r>
            <a:r>
              <a:rPr lang="en-US" altLang="ja-JP" dirty="0"/>
              <a:t> period is required for employees in a </a:t>
            </a:r>
            <a:r>
              <a:rPr lang="ja-JP" altLang="en-US" dirty="0"/>
              <a:t>“</a:t>
            </a:r>
            <a:r>
              <a:rPr lang="en-US" altLang="ja-JP" dirty="0"/>
              <a:t>financial reporting oversight role</a:t>
            </a:r>
            <a:r>
              <a:rPr lang="ja-JP" altLang="en-US" dirty="0"/>
              <a:t>”</a:t>
            </a:r>
            <a:r>
              <a:rPr lang="en-US" altLang="ja-JP" dirty="0"/>
              <a:t> who previously worked with the CPA firm performing the audit.</a:t>
            </a:r>
            <a:endParaRPr lang="en-US" altLang="en-US" dirty="0"/>
          </a:p>
          <a:p>
            <a:r>
              <a:rPr lang="en-US" altLang="en-US" dirty="0"/>
              <a:t>A firm is not independent if an audit partner’</a:t>
            </a:r>
            <a:r>
              <a:rPr lang="en-US" altLang="ja-JP" dirty="0"/>
              <a:t>s compensation is based on selling engagements to that client for services other than audit, review, and attest services.</a:t>
            </a:r>
            <a:endParaRPr lang="en-US" altLang="en-US" dirty="0"/>
          </a:p>
        </p:txBody>
      </p:sp>
      <p:sp>
        <p:nvSpPr>
          <p:cNvPr id="7" name="Content Placeholder 6"/>
          <p:cNvSpPr>
            <a:spLocks noGrp="1"/>
          </p:cNvSpPr>
          <p:nvPr>
            <p:ph sz="quarter" idx="12"/>
          </p:nvPr>
        </p:nvSpPr>
        <p:spPr/>
        <p:txBody>
          <a:bodyPr/>
          <a:lstStyle/>
          <a:p>
            <a:pPr marL="0" indent="0" algn="r">
              <a:buNone/>
            </a:pPr>
            <a:r>
              <a:rPr lang="en-US" dirty="0"/>
              <a:t>Learning Objective 19-6</a:t>
            </a:r>
          </a:p>
        </p:txBody>
      </p:sp>
    </p:spTree>
    <p:extLst>
      <p:ext uri="{BB962C8B-B14F-4D97-AF65-F5344CB8AC3E}">
        <p14:creationId xmlns:p14="http://schemas.microsoft.com/office/powerpoint/2010/main" val="3147109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ea typeface="ＭＳ Ｐゴシック" charset="-128"/>
                <a:cs typeface="ＭＳ Ｐゴシック" charset="-128"/>
              </a:rPr>
              <a:t>SEC Required Communications for Audits of Public Companies</a:t>
            </a:r>
            <a:endParaRPr lang="en-US" dirty="0"/>
          </a:p>
        </p:txBody>
      </p:sp>
      <p:sp>
        <p:nvSpPr>
          <p:cNvPr id="6" name="Content Placeholder 5"/>
          <p:cNvSpPr>
            <a:spLocks noGrp="1"/>
          </p:cNvSpPr>
          <p:nvPr>
            <p:ph sz="quarter" idx="10"/>
          </p:nvPr>
        </p:nvSpPr>
        <p:spPr/>
        <p:txBody>
          <a:bodyPr>
            <a:normAutofit/>
          </a:bodyPr>
          <a:lstStyle/>
          <a:p>
            <a:r>
              <a:rPr lang="en-US" altLang="en-US" dirty="0"/>
              <a:t>SEC rules require additional communication between auditors and their entities’</a:t>
            </a:r>
            <a:r>
              <a:rPr lang="en-US" altLang="ja-JP" dirty="0"/>
              <a:t> audit committees and require public-company audit entities to reveal information regarding the fees (audit and otherwise) paid to their auditors.</a:t>
            </a:r>
            <a:endParaRPr lang="en-US" altLang="en-US" dirty="0"/>
          </a:p>
        </p:txBody>
      </p:sp>
      <p:sp>
        <p:nvSpPr>
          <p:cNvPr id="7" name="Content Placeholder 6"/>
          <p:cNvSpPr>
            <a:spLocks noGrp="1"/>
          </p:cNvSpPr>
          <p:nvPr>
            <p:ph sz="quarter" idx="12"/>
          </p:nvPr>
        </p:nvSpPr>
        <p:spPr/>
        <p:txBody>
          <a:bodyPr/>
          <a:lstStyle/>
          <a:p>
            <a:pPr marL="0" indent="0" algn="r">
              <a:buNone/>
            </a:pPr>
            <a:r>
              <a:rPr lang="en-US" dirty="0"/>
              <a:t>Learning Objective 19-6</a:t>
            </a:r>
          </a:p>
        </p:txBody>
      </p:sp>
    </p:spTree>
    <p:extLst>
      <p:ext uri="{BB962C8B-B14F-4D97-AF65-F5344CB8AC3E}">
        <p14:creationId xmlns:p14="http://schemas.microsoft.com/office/powerpoint/2010/main" val="31471095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 y="274638"/>
            <a:ext cx="9052560" cy="1143000"/>
          </a:xfrm>
        </p:spPr>
        <p:txBody>
          <a:bodyPr>
            <a:noAutofit/>
          </a:bodyPr>
          <a:lstStyle/>
          <a:p>
            <a:r>
              <a:rPr lang="en-US" dirty="0">
                <a:ea typeface="ＭＳ Ｐゴシック" charset="-128"/>
                <a:cs typeface="ＭＳ Ｐゴシック" charset="-128"/>
              </a:rPr>
              <a:t>General Standards and Compliance with Standards (1 of 2)</a:t>
            </a:r>
            <a:endParaRPr lang="en-US" dirty="0"/>
          </a:p>
        </p:txBody>
      </p:sp>
      <p:sp>
        <p:nvSpPr>
          <p:cNvPr id="6" name="Content Placeholder 5"/>
          <p:cNvSpPr>
            <a:spLocks noGrp="1"/>
          </p:cNvSpPr>
          <p:nvPr>
            <p:ph sz="quarter" idx="10"/>
          </p:nvPr>
        </p:nvSpPr>
        <p:spPr/>
        <p:txBody>
          <a:bodyPr>
            <a:normAutofit/>
          </a:bodyPr>
          <a:lstStyle/>
          <a:p>
            <a:pPr>
              <a:spcBef>
                <a:spcPts val="624"/>
              </a:spcBef>
              <a:buClrTx/>
              <a:buSzTx/>
              <a:buFontTx/>
              <a:buNone/>
            </a:pPr>
            <a:r>
              <a:rPr lang="en-US" altLang="en-US" b="1" dirty="0"/>
              <a:t>General Standards Rule</a:t>
            </a:r>
          </a:p>
          <a:p>
            <a:pPr marL="0" indent="0">
              <a:spcBef>
                <a:spcPts val="624"/>
              </a:spcBef>
              <a:buNone/>
            </a:pPr>
            <a:r>
              <a:rPr lang="en-US" altLang="en-US" dirty="0"/>
              <a:t>A member shall comply with the following standards and with any interpretations thereof by bodies designated by Council.</a:t>
            </a:r>
          </a:p>
          <a:p>
            <a:pPr marL="571500">
              <a:spcBef>
                <a:spcPts val="624"/>
              </a:spcBef>
            </a:pPr>
            <a:r>
              <a:rPr lang="en-US" altLang="en-US" dirty="0"/>
              <a:t>Professional Competence</a:t>
            </a:r>
          </a:p>
          <a:p>
            <a:pPr marL="571500">
              <a:spcBef>
                <a:spcPts val="624"/>
              </a:spcBef>
            </a:pPr>
            <a:r>
              <a:rPr lang="en-US" altLang="en-US" dirty="0"/>
              <a:t>Due Professional Care</a:t>
            </a:r>
          </a:p>
          <a:p>
            <a:pPr marL="571500">
              <a:spcBef>
                <a:spcPts val="624"/>
              </a:spcBef>
            </a:pPr>
            <a:r>
              <a:rPr lang="en-US" altLang="en-US" dirty="0"/>
              <a:t>Planning and Supervision</a:t>
            </a:r>
          </a:p>
          <a:p>
            <a:pPr marL="571500">
              <a:spcBef>
                <a:spcPts val="624"/>
              </a:spcBef>
            </a:pPr>
            <a:r>
              <a:rPr lang="en-US" altLang="en-US" dirty="0"/>
              <a:t>Sufficient Relevant Data</a:t>
            </a:r>
            <a:endParaRPr lang="en-US" altLang="en-US" dirty="0">
              <a:solidFill>
                <a:srgbClr val="008080"/>
              </a:solidFill>
              <a:latin typeface="Arial" charset="0"/>
            </a:endParaRP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 y="274638"/>
            <a:ext cx="9052560" cy="1143000"/>
          </a:xfrm>
        </p:spPr>
        <p:txBody>
          <a:bodyPr>
            <a:noAutofit/>
          </a:bodyPr>
          <a:lstStyle/>
          <a:p>
            <a:r>
              <a:rPr lang="en-US" dirty="0">
                <a:ea typeface="ＭＳ Ｐゴシック" charset="-128"/>
                <a:cs typeface="ＭＳ Ｐゴシック" charset="-128"/>
              </a:rPr>
              <a:t>General Standards and Compliance with Standards (2 of 2)</a:t>
            </a:r>
            <a:endParaRPr lang="en-US" dirty="0"/>
          </a:p>
        </p:txBody>
      </p:sp>
      <p:sp>
        <p:nvSpPr>
          <p:cNvPr id="7" name="Content Placeholder 6"/>
          <p:cNvSpPr>
            <a:spLocks noGrp="1"/>
          </p:cNvSpPr>
          <p:nvPr>
            <p:ph sz="quarter" idx="10"/>
          </p:nvPr>
        </p:nvSpPr>
        <p:spPr/>
        <p:txBody>
          <a:bodyPr>
            <a:noAutofit/>
          </a:bodyPr>
          <a:lstStyle/>
          <a:p>
            <a:pPr marL="0" indent="0">
              <a:spcBef>
                <a:spcPts val="624"/>
              </a:spcBef>
              <a:buNone/>
              <a:defRPr/>
            </a:pPr>
            <a:r>
              <a:rPr lang="en-US" b="1" dirty="0">
                <a:ea typeface="ＭＳ Ｐゴシック" charset="-128"/>
                <a:cs typeface="ＭＳ Ｐゴシック" charset="-128"/>
              </a:rPr>
              <a:t>Compliance with Standards Rule </a:t>
            </a:r>
          </a:p>
          <a:p>
            <a:pPr marL="0" indent="0">
              <a:spcBef>
                <a:spcPts val="624"/>
              </a:spcBef>
              <a:buNone/>
              <a:defRPr/>
            </a:pPr>
            <a:r>
              <a:rPr lang="en-US" dirty="0">
                <a:ea typeface="ＭＳ Ｐゴシック" charset="-128"/>
                <a:cs typeface="ＭＳ Ｐゴシック" charset="-128"/>
              </a:rPr>
              <a:t>A member who performs auditing, review, compilation, management consulting, tax, or other professional services shall comply with standards promulgated by bodies designated by Council.</a:t>
            </a:r>
          </a:p>
          <a:p>
            <a:pPr marL="0" indent="0">
              <a:spcBef>
                <a:spcPts val="624"/>
              </a:spcBef>
              <a:buNone/>
              <a:defRPr/>
            </a:pPr>
            <a:r>
              <a:rPr lang="en-US" dirty="0">
                <a:ea typeface="ＭＳ Ｐゴシック" charset="-128"/>
                <a:cs typeface="ＭＳ Ｐゴシック" charset="-128"/>
              </a:rPr>
              <a:t>This rule is important because it requires that members of the AICPA comply with professional standards when performing professional services, whether or not they are practicing in public accounting.</a:t>
            </a:r>
          </a:p>
        </p:txBody>
      </p:sp>
      <p:sp>
        <p:nvSpPr>
          <p:cNvPr id="2" name="Content Placeholder 1"/>
          <p:cNvSpPr>
            <a:spLocks noGrp="1"/>
          </p:cNvSpPr>
          <p:nvPr>
            <p:ph sz="quarter" idx="12"/>
          </p:nvPr>
        </p:nvSpPr>
        <p:spPr/>
        <p:txBody>
          <a:bodyPr/>
          <a:lstStyle/>
          <a:p>
            <a:pPr marL="0" indent="0" algn="r">
              <a:buNone/>
            </a:pPr>
            <a:r>
              <a:rPr lang="en-US" dirty="0"/>
              <a:t>Learning Objective 19-5</a:t>
            </a:r>
          </a:p>
        </p:txBody>
      </p:sp>
    </p:spTree>
    <p:extLst>
      <p:ext uri="{BB962C8B-B14F-4D97-AF65-F5344CB8AC3E}">
        <p14:creationId xmlns:p14="http://schemas.microsoft.com/office/powerpoint/2010/main" val="3147109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Accounting Principles</a:t>
            </a:r>
            <a:endParaRPr lang="en-US" dirty="0"/>
          </a:p>
        </p:txBody>
      </p:sp>
      <p:sp>
        <p:nvSpPr>
          <p:cNvPr id="6" name="Content Placeholder 5"/>
          <p:cNvSpPr>
            <a:spLocks noGrp="1"/>
          </p:cNvSpPr>
          <p:nvPr>
            <p:ph sz="quarter" idx="10"/>
          </p:nvPr>
        </p:nvSpPr>
        <p:spPr>
          <a:xfrm>
            <a:off x="457200" y="1524000"/>
            <a:ext cx="8229600" cy="4876800"/>
          </a:xfrm>
        </p:spPr>
        <p:txBody>
          <a:bodyPr>
            <a:noAutofit/>
          </a:bodyPr>
          <a:lstStyle/>
          <a:p>
            <a:pPr>
              <a:spcBef>
                <a:spcPts val="300"/>
              </a:spcBef>
              <a:buClrTx/>
              <a:buSzTx/>
              <a:buFontTx/>
              <a:buNone/>
            </a:pPr>
            <a:r>
              <a:rPr lang="en-US" altLang="en-US" sz="2400" b="1" dirty="0"/>
              <a:t>Accounting Principles Rule</a:t>
            </a:r>
          </a:p>
          <a:p>
            <a:pPr marL="0" indent="0">
              <a:spcBef>
                <a:spcPts val="300"/>
              </a:spcBef>
              <a:buNone/>
            </a:pPr>
            <a:r>
              <a:rPr lang="en-US" altLang="en-US" sz="2400" dirty="0"/>
              <a:t>A member </a:t>
            </a:r>
            <a:r>
              <a:rPr lang="en-US" altLang="en-US" sz="2400" i="1" dirty="0"/>
              <a:t>shall not</a:t>
            </a:r>
            <a:r>
              <a:rPr lang="en-US" altLang="en-US" sz="2400" dirty="0"/>
              <a:t> (1) express an opinion or state affirmatively that the financial statements or other financial data of any entity are presented in conformity with GAAP or (2) state that he or she is not aware of any material modifications that should be made to such statements or data in order for them to be in conformity with GAAP, if such statements or data contain any departure from an accounting principle promulgated by bodies designated by Council to establish such principles that has a material effect on the statements or data taken as a whole.</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Confidential Client Information</a:t>
            </a:r>
            <a:endParaRPr lang="en-US" dirty="0"/>
          </a:p>
        </p:txBody>
      </p:sp>
      <p:sp>
        <p:nvSpPr>
          <p:cNvPr id="6" name="Content Placeholder 5"/>
          <p:cNvSpPr>
            <a:spLocks noGrp="1"/>
          </p:cNvSpPr>
          <p:nvPr>
            <p:ph sz="quarter" idx="10"/>
          </p:nvPr>
        </p:nvSpPr>
        <p:spPr>
          <a:xfrm>
            <a:off x="457200" y="1447800"/>
            <a:ext cx="8229600" cy="5029200"/>
          </a:xfrm>
        </p:spPr>
        <p:txBody>
          <a:bodyPr>
            <a:noAutofit/>
          </a:bodyPr>
          <a:lstStyle/>
          <a:p>
            <a:pPr marL="0" indent="0">
              <a:spcBef>
                <a:spcPts val="624"/>
              </a:spcBef>
              <a:buClrTx/>
              <a:buNone/>
            </a:pPr>
            <a:r>
              <a:rPr lang="en-US" altLang="en-US" sz="2200" b="1" dirty="0"/>
              <a:t>Confidential Client Information Rule</a:t>
            </a:r>
          </a:p>
          <a:p>
            <a:pPr marL="0" indent="0">
              <a:spcBef>
                <a:spcPts val="624"/>
              </a:spcBef>
              <a:buNone/>
            </a:pPr>
            <a:r>
              <a:rPr lang="en-US" altLang="en-US" sz="2200" dirty="0"/>
              <a:t>A member in public practice shall</a:t>
            </a:r>
            <a:r>
              <a:rPr lang="en-US" altLang="en-US" sz="2200" i="1" dirty="0"/>
              <a:t> not </a:t>
            </a:r>
            <a:r>
              <a:rPr lang="en-US" altLang="en-US" sz="2200" dirty="0"/>
              <a:t>disclose any confidential client information without the specific consent of the client.</a:t>
            </a:r>
          </a:p>
          <a:p>
            <a:pPr marL="0" indent="0">
              <a:spcBef>
                <a:spcPts val="624"/>
              </a:spcBef>
              <a:buNone/>
            </a:pPr>
            <a:r>
              <a:rPr lang="en-US" altLang="en-US" sz="2200" dirty="0"/>
              <a:t>Five Situations Where CPAs Can Disclose Confidential Information without the Entity’s Consent</a:t>
            </a:r>
          </a:p>
          <a:p>
            <a:pPr marL="0" indent="0">
              <a:spcBef>
                <a:spcPts val="624"/>
              </a:spcBef>
              <a:buNone/>
            </a:pPr>
            <a:r>
              <a:rPr lang="en-US" altLang="en-US" sz="2200" dirty="0">
                <a:ea typeface="ＭＳ Ｐゴシック" pitchFamily="34" charset="-128"/>
              </a:rPr>
              <a:t>To meet GAAP or GAAS disclosure requirements.</a:t>
            </a:r>
          </a:p>
          <a:p>
            <a:pPr marL="0" indent="0">
              <a:spcBef>
                <a:spcPts val="624"/>
              </a:spcBef>
              <a:buNone/>
            </a:pPr>
            <a:r>
              <a:rPr lang="en-US" sz="2200" dirty="0"/>
              <a:t>To allow a review of a member’s professional practice under the authority of a </a:t>
            </a:r>
            <a:r>
              <a:rPr lang="en-US" altLang="en-US" sz="2200" dirty="0">
                <a:ea typeface="ＭＳ Ｐゴシック" pitchFamily="34" charset="-128"/>
              </a:rPr>
              <a:t>peer review body</a:t>
            </a:r>
          </a:p>
          <a:p>
            <a:pPr marL="0" indent="0">
              <a:spcBef>
                <a:spcPts val="624"/>
              </a:spcBef>
              <a:buNone/>
            </a:pPr>
            <a:r>
              <a:rPr lang="en-US" altLang="en-US" sz="2200" dirty="0">
                <a:ea typeface="ＭＳ Ｐゴシック" pitchFamily="34" charset="-128"/>
              </a:rPr>
              <a:t>To comply with a valid subpoena or summons</a:t>
            </a:r>
          </a:p>
          <a:p>
            <a:pPr marL="0" indent="0">
              <a:spcBef>
                <a:spcPts val="624"/>
              </a:spcBef>
              <a:buNone/>
            </a:pPr>
            <a:r>
              <a:rPr lang="en-US" altLang="en-US" sz="2200" dirty="0">
                <a:ea typeface="ＭＳ Ｐゴシック" pitchFamily="34" charset="-128"/>
              </a:rPr>
              <a:t>As part of an investigative or disciplinary proceeding</a:t>
            </a:r>
          </a:p>
          <a:p>
            <a:pPr marL="0" indent="0">
              <a:spcBef>
                <a:spcPts val="624"/>
              </a:spcBef>
              <a:buNone/>
            </a:pPr>
            <a:r>
              <a:rPr lang="en-US" altLang="en-US" sz="2200" dirty="0">
                <a:ea typeface="ＭＳ Ｐゴシック" pitchFamily="34" charset="-128"/>
              </a:rPr>
              <a:t>In connection with a purchase, sale, or merger of the practice</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356" y="304800"/>
            <a:ext cx="8193288" cy="1066800"/>
          </a:xfrm>
        </p:spPr>
        <p:txBody>
          <a:bodyPr>
            <a:noAutofit/>
          </a:bodyPr>
          <a:lstStyle/>
          <a:p>
            <a:r>
              <a:rPr lang="en-US" dirty="0">
                <a:ea typeface="ＭＳ Ｐゴシック" charset="-128"/>
                <a:cs typeface="ＭＳ Ｐゴシック" charset="-128"/>
              </a:rPr>
              <a:t>Theories of Ethical Behavior</a:t>
            </a:r>
            <a:endParaRPr lang="en-US" dirty="0"/>
          </a:p>
        </p:txBody>
      </p:sp>
      <p:sp>
        <p:nvSpPr>
          <p:cNvPr id="3" name="Content Placeholder 2"/>
          <p:cNvSpPr>
            <a:spLocks noGrp="1"/>
          </p:cNvSpPr>
          <p:nvPr>
            <p:ph sz="quarter" idx="10"/>
          </p:nvPr>
        </p:nvSpPr>
        <p:spPr>
          <a:xfrm>
            <a:off x="439044" y="1409007"/>
            <a:ext cx="8229600" cy="4876800"/>
          </a:xfrm>
        </p:spPr>
        <p:txBody>
          <a:bodyPr>
            <a:noAutofit/>
          </a:bodyPr>
          <a:lstStyle/>
          <a:p>
            <a:pPr marL="0" indent="0">
              <a:spcBef>
                <a:spcPts val="624"/>
              </a:spcBef>
              <a:buNone/>
              <a:defRPr/>
            </a:pPr>
            <a:r>
              <a:rPr lang="en-US" sz="2400" dirty="0"/>
              <a:t>Utilitarian Approach</a:t>
            </a:r>
          </a:p>
          <a:p>
            <a:pPr>
              <a:spcBef>
                <a:spcPts val="624"/>
              </a:spcBef>
              <a:defRPr/>
            </a:pPr>
            <a:r>
              <a:rPr lang="en-US" sz="2400" dirty="0"/>
              <a:t>Recognizes that decision making involves trade-offs between the benefits and burdens of alternative actions and focuses on consequences and on individuals affected</a:t>
            </a:r>
          </a:p>
          <a:p>
            <a:pPr marL="0" indent="0">
              <a:spcBef>
                <a:spcPts val="624"/>
              </a:spcBef>
              <a:buNone/>
              <a:defRPr/>
            </a:pPr>
            <a:r>
              <a:rPr lang="en-US" sz="2400" dirty="0"/>
              <a:t>Rights-Based Approach</a:t>
            </a:r>
          </a:p>
          <a:p>
            <a:pPr>
              <a:spcBef>
                <a:spcPts val="624"/>
              </a:spcBef>
              <a:defRPr/>
            </a:pPr>
            <a:r>
              <a:rPr lang="en-US" sz="2400" dirty="0"/>
              <a:t>Requires recognition that individuals have certain rights and other individuals have a duty to respect those rights when making decisions</a:t>
            </a:r>
          </a:p>
          <a:p>
            <a:pPr marL="0" indent="0">
              <a:spcBef>
                <a:spcPts val="624"/>
              </a:spcBef>
              <a:buNone/>
              <a:defRPr/>
            </a:pPr>
            <a:r>
              <a:rPr lang="en-US" sz="2400" dirty="0"/>
              <a:t>Justice-Based Approach</a:t>
            </a:r>
          </a:p>
          <a:p>
            <a:pPr>
              <a:spcBef>
                <a:spcPts val="624"/>
              </a:spcBef>
              <a:defRPr/>
            </a:pPr>
            <a:r>
              <a:rPr lang="en-US" sz="2400" dirty="0"/>
              <a:t>Is concerned with issues such as equity, fairness, and impartiality</a:t>
            </a:r>
          </a:p>
        </p:txBody>
      </p:sp>
      <p:sp>
        <p:nvSpPr>
          <p:cNvPr id="4" name="Content Placeholder 3"/>
          <p:cNvSpPr>
            <a:spLocks noGrp="1"/>
          </p:cNvSpPr>
          <p:nvPr>
            <p:ph sz="quarter" idx="12"/>
          </p:nvPr>
        </p:nvSpPr>
        <p:spPr/>
        <p:txBody>
          <a:bodyPr/>
          <a:lstStyle/>
          <a:p>
            <a:pPr marL="0" indent="0" algn="r">
              <a:buNone/>
            </a:pPr>
            <a:r>
              <a:rPr lang="en-US" dirty="0"/>
              <a:t>Learning Objective 19-2</a:t>
            </a:r>
          </a:p>
        </p:txBody>
      </p:sp>
    </p:spTree>
    <p:extLst>
      <p:ext uri="{BB962C8B-B14F-4D97-AF65-F5344CB8AC3E}">
        <p14:creationId xmlns:p14="http://schemas.microsoft.com/office/powerpoint/2010/main" val="2942117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Contingent Fees</a:t>
            </a:r>
            <a:endParaRPr lang="en-US" dirty="0"/>
          </a:p>
        </p:txBody>
      </p:sp>
      <p:sp>
        <p:nvSpPr>
          <p:cNvPr id="6" name="Content Placeholder 5"/>
          <p:cNvSpPr>
            <a:spLocks noGrp="1"/>
          </p:cNvSpPr>
          <p:nvPr>
            <p:ph sz="quarter" idx="10"/>
          </p:nvPr>
        </p:nvSpPr>
        <p:spPr>
          <a:xfrm>
            <a:off x="457200" y="1600200"/>
            <a:ext cx="8229600" cy="4724400"/>
          </a:xfrm>
        </p:spPr>
        <p:txBody>
          <a:bodyPr>
            <a:normAutofit fontScale="62500" lnSpcReduction="20000"/>
          </a:bodyPr>
          <a:lstStyle/>
          <a:p>
            <a:pPr>
              <a:lnSpc>
                <a:spcPct val="120000"/>
              </a:lnSpc>
              <a:spcBef>
                <a:spcPts val="624"/>
              </a:spcBef>
              <a:buClrTx/>
              <a:buSzTx/>
              <a:buFontTx/>
              <a:buNone/>
            </a:pPr>
            <a:r>
              <a:rPr lang="en-US" altLang="en-US" sz="3500" b="1" dirty="0"/>
              <a:t>Contingent Fees Rule</a:t>
            </a:r>
          </a:p>
          <a:p>
            <a:pPr>
              <a:lnSpc>
                <a:spcPct val="120000"/>
              </a:lnSpc>
              <a:spcBef>
                <a:spcPts val="624"/>
              </a:spcBef>
              <a:buClrTx/>
              <a:buSzTx/>
              <a:buFontTx/>
              <a:buNone/>
            </a:pPr>
            <a:r>
              <a:rPr lang="en-US" altLang="en-US" sz="3500" dirty="0"/>
              <a:t>A member shall </a:t>
            </a:r>
            <a:r>
              <a:rPr lang="en-US" altLang="en-US" sz="3500" i="1" dirty="0"/>
              <a:t>not</a:t>
            </a:r>
          </a:p>
          <a:p>
            <a:pPr marL="514350" indent="-514350">
              <a:lnSpc>
                <a:spcPct val="120000"/>
              </a:lnSpc>
              <a:spcBef>
                <a:spcPts val="624"/>
              </a:spcBef>
              <a:buSzTx/>
              <a:buFont typeface="+mj-lt"/>
              <a:buAutoNum type="arabicParenR"/>
            </a:pPr>
            <a:r>
              <a:rPr lang="en-US" altLang="en-US" sz="3500" dirty="0"/>
              <a:t>Perform for a contingent fee any professional service for, or receive such a fee from, a client for whom the member or the member’</a:t>
            </a:r>
            <a:r>
              <a:rPr lang="en-US" altLang="ja-JP" sz="3500" dirty="0"/>
              <a:t>s firm performs</a:t>
            </a:r>
          </a:p>
          <a:p>
            <a:pPr marL="971550" lvl="1" indent="-514350">
              <a:lnSpc>
                <a:spcPct val="120000"/>
              </a:lnSpc>
              <a:spcBef>
                <a:spcPts val="624"/>
              </a:spcBef>
              <a:buFont typeface="+mj-lt"/>
              <a:buAutoNum type="alphaLcParenR"/>
            </a:pPr>
            <a:r>
              <a:rPr lang="en-US" altLang="ja-JP" sz="3200" dirty="0"/>
              <a:t>an audit or review of a financial statement, </a:t>
            </a:r>
          </a:p>
          <a:p>
            <a:pPr marL="971550" lvl="1" indent="-514350">
              <a:lnSpc>
                <a:spcPct val="120000"/>
              </a:lnSpc>
              <a:spcBef>
                <a:spcPts val="624"/>
              </a:spcBef>
              <a:buFont typeface="+mj-lt"/>
              <a:buAutoNum type="alphaLcParenR"/>
            </a:pPr>
            <a:r>
              <a:rPr lang="en-US" altLang="ja-JP" sz="3200" dirty="0"/>
              <a:t>a compilation of a financial statement expected to be used by a third party if the compilation report does not disclose a lack of independence, or</a:t>
            </a:r>
          </a:p>
          <a:p>
            <a:pPr marL="971550" lvl="1" indent="-514350">
              <a:lnSpc>
                <a:spcPct val="120000"/>
              </a:lnSpc>
              <a:spcBef>
                <a:spcPts val="624"/>
              </a:spcBef>
              <a:buFont typeface="+mj-lt"/>
              <a:buAutoNum type="alphaLcParenR"/>
            </a:pPr>
            <a:r>
              <a:rPr lang="en-US" altLang="ja-JP" sz="3200" dirty="0"/>
              <a:t>an examination of prospective financial information, or</a:t>
            </a:r>
          </a:p>
          <a:p>
            <a:pPr marL="514350" indent="-514350">
              <a:lnSpc>
                <a:spcPct val="120000"/>
              </a:lnSpc>
              <a:spcBef>
                <a:spcPts val="624"/>
              </a:spcBef>
              <a:buSzTx/>
              <a:buFont typeface="+mj-lt"/>
              <a:buAutoNum type="arabicParenR"/>
            </a:pPr>
            <a:r>
              <a:rPr lang="en-US" altLang="en-US" sz="3500" dirty="0"/>
              <a:t>Prepare an original or amended tax return or claim for a tax refund for a contingent fee for any client.</a:t>
            </a:r>
            <a:endParaRPr lang="en-US" sz="3500" dirty="0"/>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1273" y="274638"/>
            <a:ext cx="7481455" cy="1143000"/>
          </a:xfrm>
        </p:spPr>
        <p:txBody>
          <a:bodyPr>
            <a:noAutofit/>
          </a:bodyPr>
          <a:lstStyle/>
          <a:p>
            <a:r>
              <a:rPr lang="en-US" dirty="0">
                <a:ea typeface="ＭＳ Ｐゴシック" charset="-128"/>
                <a:cs typeface="ＭＳ Ｐゴシック" charset="-128"/>
              </a:rPr>
              <a:t>Commissions and Referral Fees (1 of 2)</a:t>
            </a:r>
            <a:endParaRPr lang="en-US" dirty="0"/>
          </a:p>
        </p:txBody>
      </p:sp>
      <p:sp>
        <p:nvSpPr>
          <p:cNvPr id="6" name="Content Placeholder 5"/>
          <p:cNvSpPr>
            <a:spLocks noGrp="1"/>
          </p:cNvSpPr>
          <p:nvPr>
            <p:ph sz="quarter" idx="10"/>
          </p:nvPr>
        </p:nvSpPr>
        <p:spPr>
          <a:xfrm>
            <a:off x="457200" y="1600200"/>
            <a:ext cx="8229600" cy="4800600"/>
          </a:xfrm>
        </p:spPr>
        <p:txBody>
          <a:bodyPr>
            <a:noAutofit/>
          </a:bodyPr>
          <a:lstStyle/>
          <a:p>
            <a:pPr>
              <a:spcBef>
                <a:spcPts val="624"/>
              </a:spcBef>
              <a:buClrTx/>
              <a:buSzTx/>
              <a:buFontTx/>
              <a:buNone/>
            </a:pPr>
            <a:r>
              <a:rPr lang="en-US" altLang="en-US" sz="1800" b="1" dirty="0"/>
              <a:t>Commissions and Referral Fees Rule</a:t>
            </a:r>
          </a:p>
          <a:p>
            <a:pPr>
              <a:spcBef>
                <a:spcPts val="624"/>
              </a:spcBef>
            </a:pPr>
            <a:r>
              <a:rPr lang="en-US" altLang="en-US" sz="1800" i="1" dirty="0"/>
              <a:t>Prohibited Commissions:</a:t>
            </a:r>
            <a:r>
              <a:rPr lang="en-US" altLang="en-US" sz="1800" dirty="0"/>
              <a:t> A member in public practice shall not for a commission recommend or refer to a client any product or service or receive a commission, when a member or the member’</a:t>
            </a:r>
            <a:r>
              <a:rPr lang="en-US" altLang="ja-JP" sz="1800" dirty="0"/>
              <a:t>s firm also performs for that client</a:t>
            </a:r>
          </a:p>
          <a:p>
            <a:pPr lvl="1">
              <a:spcBef>
                <a:spcPts val="624"/>
              </a:spcBef>
              <a:buFont typeface="+mj-lt"/>
              <a:buAutoNum type="alphaLcParenR"/>
            </a:pPr>
            <a:r>
              <a:rPr lang="en-US" altLang="ja-JP" sz="1600" dirty="0"/>
              <a:t>an audit or review of financial statements, </a:t>
            </a:r>
          </a:p>
          <a:p>
            <a:pPr lvl="1">
              <a:spcBef>
                <a:spcPts val="624"/>
              </a:spcBef>
              <a:buFont typeface="+mj-lt"/>
              <a:buAutoNum type="alphaLcParenR"/>
            </a:pPr>
            <a:r>
              <a:rPr lang="en-US" altLang="ja-JP" sz="1600" dirty="0"/>
              <a:t>a compilation of financial statements expected to be used by a third party and the compilation report does not disclose a lack of independence, or </a:t>
            </a:r>
          </a:p>
          <a:p>
            <a:pPr lvl="1">
              <a:spcBef>
                <a:spcPts val="624"/>
              </a:spcBef>
              <a:buFont typeface="+mj-lt"/>
              <a:buAutoNum type="alphaLcParenR"/>
            </a:pPr>
            <a:r>
              <a:rPr lang="en-US" altLang="ja-JP" sz="1600" dirty="0"/>
              <a:t>an examination of prospective financial information.</a:t>
            </a:r>
            <a:endParaRPr lang="en-US" altLang="en-US" sz="1600" dirty="0"/>
          </a:p>
          <a:p>
            <a:pPr>
              <a:spcBef>
                <a:spcPts val="624"/>
              </a:spcBef>
            </a:pPr>
            <a:r>
              <a:rPr lang="en-US" altLang="en-US" sz="1800" i="1" dirty="0"/>
              <a:t>Disclosure of Permitted Commissions:</a:t>
            </a:r>
            <a:r>
              <a:rPr lang="en-US" altLang="en-US" sz="1800" dirty="0"/>
              <a:t> A member in public practice who is not prohibited by this rule from performing services for or receiving a commission and who is paid or expects to be paid a commission shall disclose that fact to any person or entity to whom the member recommends or refers a product or service to which the commission relates.</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1273" y="274638"/>
            <a:ext cx="7481455" cy="1143000"/>
          </a:xfrm>
        </p:spPr>
        <p:txBody>
          <a:bodyPr>
            <a:noAutofit/>
          </a:bodyPr>
          <a:lstStyle/>
          <a:p>
            <a:r>
              <a:rPr lang="en-US" dirty="0">
                <a:ea typeface="ＭＳ Ｐゴシック" charset="-128"/>
                <a:cs typeface="ＭＳ Ｐゴシック" charset="-128"/>
              </a:rPr>
              <a:t>Commissions and Referral Fees (2 of 2)</a:t>
            </a:r>
            <a:endParaRPr lang="en-US" dirty="0"/>
          </a:p>
        </p:txBody>
      </p:sp>
      <p:sp>
        <p:nvSpPr>
          <p:cNvPr id="6" name="Content Placeholder 5"/>
          <p:cNvSpPr>
            <a:spLocks noGrp="1"/>
          </p:cNvSpPr>
          <p:nvPr>
            <p:ph sz="quarter" idx="10"/>
          </p:nvPr>
        </p:nvSpPr>
        <p:spPr/>
        <p:txBody>
          <a:bodyPr/>
          <a:lstStyle/>
          <a:p>
            <a:pPr>
              <a:spcBef>
                <a:spcPts val="624"/>
              </a:spcBef>
              <a:buClrTx/>
              <a:buSzTx/>
              <a:buFontTx/>
              <a:buNone/>
            </a:pPr>
            <a:r>
              <a:rPr lang="en-US" altLang="en-US" b="1" dirty="0"/>
              <a:t>Commissions and Referral Fees Rule</a:t>
            </a:r>
          </a:p>
          <a:p>
            <a:pPr marL="0" indent="0">
              <a:spcBef>
                <a:spcPts val="624"/>
              </a:spcBef>
              <a:buNone/>
            </a:pPr>
            <a:r>
              <a:rPr lang="en-US" altLang="en-US" i="1" dirty="0"/>
              <a:t>Referral Fees:</a:t>
            </a:r>
            <a:r>
              <a:rPr lang="en-US" altLang="en-US" dirty="0"/>
              <a:t> Any member who accepts a referral fee for recommending or referring any service of a CPA to any person or entity or who pays a referral fee to obtain a client shall disclose such acceptance or payment to the client.</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Acts Discreditable (1 of 2)</a:t>
            </a:r>
            <a:endParaRPr lang="en-US" dirty="0"/>
          </a:p>
        </p:txBody>
      </p:sp>
      <p:sp>
        <p:nvSpPr>
          <p:cNvPr id="6" name="Content Placeholder 5"/>
          <p:cNvSpPr>
            <a:spLocks noGrp="1"/>
          </p:cNvSpPr>
          <p:nvPr>
            <p:ph sz="quarter" idx="10"/>
          </p:nvPr>
        </p:nvSpPr>
        <p:spPr/>
        <p:txBody>
          <a:bodyPr>
            <a:normAutofit/>
          </a:bodyPr>
          <a:lstStyle/>
          <a:p>
            <a:pPr>
              <a:spcBef>
                <a:spcPts val="624"/>
              </a:spcBef>
              <a:buClrTx/>
              <a:buSzTx/>
              <a:buFontTx/>
              <a:buNone/>
            </a:pPr>
            <a:r>
              <a:rPr lang="en-US" altLang="en-US" b="1" dirty="0"/>
              <a:t>Acts Discreditable Rule</a:t>
            </a:r>
          </a:p>
          <a:p>
            <a:pPr marL="0" indent="0">
              <a:spcBef>
                <a:spcPts val="624"/>
              </a:spcBef>
              <a:buNone/>
            </a:pPr>
            <a:r>
              <a:rPr lang="en-US" altLang="en-US" dirty="0"/>
              <a:t>A member shall </a:t>
            </a:r>
            <a:r>
              <a:rPr lang="en-US" altLang="en-US" i="1" dirty="0"/>
              <a:t>not </a:t>
            </a:r>
            <a:r>
              <a:rPr lang="en-US" altLang="en-US" dirty="0"/>
              <a:t>commit an act discreditable to the profession.</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ea typeface="ＭＳ Ｐゴシック" charset="-128"/>
                <a:cs typeface="ＭＳ Ｐゴシック" charset="-128"/>
              </a:rPr>
              <a:t>Acts Discreditable (2 of 2)</a:t>
            </a:r>
            <a:endParaRPr lang="en-US" dirty="0"/>
          </a:p>
        </p:txBody>
      </p:sp>
      <p:sp>
        <p:nvSpPr>
          <p:cNvPr id="6" name="Content Placeholder 5"/>
          <p:cNvSpPr>
            <a:spLocks noGrp="1"/>
          </p:cNvSpPr>
          <p:nvPr>
            <p:ph sz="quarter" idx="10"/>
          </p:nvPr>
        </p:nvSpPr>
        <p:spPr/>
        <p:txBody>
          <a:bodyPr>
            <a:normAutofit fontScale="62500" lnSpcReduction="20000"/>
          </a:bodyPr>
          <a:lstStyle/>
          <a:p>
            <a:pPr>
              <a:lnSpc>
                <a:spcPct val="120000"/>
              </a:lnSpc>
              <a:spcBef>
                <a:spcPts val="624"/>
              </a:spcBef>
            </a:pPr>
            <a:r>
              <a:rPr lang="en-US" altLang="en-US" sz="2800" dirty="0">
                <a:ea typeface="ＭＳ Ｐゴシック" pitchFamily="34" charset="-128"/>
              </a:rPr>
              <a:t>Discrimination and harassment in employment practices</a:t>
            </a:r>
          </a:p>
          <a:p>
            <a:pPr>
              <a:lnSpc>
                <a:spcPct val="120000"/>
              </a:lnSpc>
              <a:spcBef>
                <a:spcPts val="624"/>
              </a:spcBef>
            </a:pPr>
            <a:r>
              <a:rPr lang="en-US" altLang="en-US" sz="2800" dirty="0">
                <a:ea typeface="ＭＳ Ｐゴシック" pitchFamily="34" charset="-128"/>
              </a:rPr>
              <a:t>Solicitation or disclosure of CPA Examination questions and answers</a:t>
            </a:r>
          </a:p>
          <a:p>
            <a:pPr>
              <a:lnSpc>
                <a:spcPct val="120000"/>
              </a:lnSpc>
              <a:spcBef>
                <a:spcPts val="624"/>
              </a:spcBef>
            </a:pPr>
            <a:r>
              <a:rPr lang="en-US" altLang="en-US" sz="2800" dirty="0">
                <a:ea typeface="ＭＳ Ｐゴシック" pitchFamily="34" charset="-128"/>
              </a:rPr>
              <a:t>Failure to file a tax return or pay a tax liability</a:t>
            </a:r>
          </a:p>
          <a:p>
            <a:pPr>
              <a:lnSpc>
                <a:spcPct val="120000"/>
              </a:lnSpc>
              <a:spcBef>
                <a:spcPts val="624"/>
              </a:spcBef>
            </a:pPr>
            <a:r>
              <a:rPr lang="en-US" altLang="en-US" sz="2800" dirty="0">
                <a:ea typeface="ＭＳ Ｐゴシック" pitchFamily="34" charset="-128"/>
              </a:rPr>
              <a:t>Negligence in the preparation of financial statements or records </a:t>
            </a:r>
          </a:p>
          <a:p>
            <a:pPr>
              <a:lnSpc>
                <a:spcPct val="120000"/>
              </a:lnSpc>
              <a:spcBef>
                <a:spcPts val="624"/>
              </a:spcBef>
            </a:pPr>
            <a:r>
              <a:rPr lang="en-US" altLang="en-US" sz="2800" dirty="0">
                <a:ea typeface="ＭＳ Ｐゴシック" pitchFamily="34" charset="-128"/>
              </a:rPr>
              <a:t>Failure to follow requirements of governmental bodies, commissions, or other regulatory agencies</a:t>
            </a:r>
          </a:p>
          <a:p>
            <a:pPr>
              <a:lnSpc>
                <a:spcPct val="120000"/>
              </a:lnSpc>
              <a:spcBef>
                <a:spcPts val="624"/>
              </a:spcBef>
            </a:pPr>
            <a:r>
              <a:rPr lang="en-US" altLang="en-US" sz="2800" dirty="0">
                <a:ea typeface="ＭＳ Ｐゴシック" pitchFamily="34" charset="-128"/>
              </a:rPr>
              <a:t>Inappropriate sharing of confidential information obtained from employment or volunteer activities</a:t>
            </a:r>
          </a:p>
          <a:p>
            <a:pPr>
              <a:lnSpc>
                <a:spcPct val="120000"/>
              </a:lnSpc>
              <a:spcBef>
                <a:spcPts val="624"/>
              </a:spcBef>
            </a:pPr>
            <a:r>
              <a:rPr lang="en-US" altLang="en-US" sz="2800" dirty="0">
                <a:ea typeface="ＭＳ Ｐゴシック" pitchFamily="34" charset="-128"/>
              </a:rPr>
              <a:t>False, misleading, or deceptive acts in promoting or marketing professional services</a:t>
            </a:r>
          </a:p>
          <a:p>
            <a:pPr>
              <a:lnSpc>
                <a:spcPct val="120000"/>
              </a:lnSpc>
              <a:spcBef>
                <a:spcPts val="624"/>
              </a:spcBef>
            </a:pPr>
            <a:r>
              <a:rPr lang="en-US" altLang="en-US" sz="2800" dirty="0">
                <a:ea typeface="ＭＳ Ｐゴシック" pitchFamily="34" charset="-128"/>
              </a:rPr>
              <a:t>Improper use of the CPA credential</a:t>
            </a:r>
          </a:p>
          <a:p>
            <a:pPr>
              <a:lnSpc>
                <a:spcPct val="120000"/>
              </a:lnSpc>
              <a:spcBef>
                <a:spcPts val="624"/>
              </a:spcBef>
            </a:pPr>
            <a:r>
              <a:rPr lang="en-US" altLang="en-US" sz="2800" dirty="0">
                <a:ea typeface="ＭＳ Ｐゴシック" pitchFamily="34" charset="-128"/>
              </a:rPr>
              <a:t>Failure to comply with records requests</a:t>
            </a:r>
          </a:p>
        </p:txBody>
      </p:sp>
      <p:sp>
        <p:nvSpPr>
          <p:cNvPr id="7" name="Content Placeholder 6"/>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3147109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ea typeface="ＭＳ Ｐゴシック" charset="-128"/>
                <a:cs typeface="ＭＳ Ｐゴシック" charset="-128"/>
              </a:rPr>
              <a:t>Advertising and Other Forms of Solicitation</a:t>
            </a:r>
            <a:endParaRPr lang="en-US" dirty="0"/>
          </a:p>
        </p:txBody>
      </p:sp>
      <p:sp>
        <p:nvSpPr>
          <p:cNvPr id="3" name="Content Placeholder 2"/>
          <p:cNvSpPr>
            <a:spLocks noGrp="1"/>
          </p:cNvSpPr>
          <p:nvPr>
            <p:ph sz="quarter" idx="10"/>
          </p:nvPr>
        </p:nvSpPr>
        <p:spPr/>
        <p:txBody>
          <a:bodyPr>
            <a:normAutofit/>
          </a:bodyPr>
          <a:lstStyle/>
          <a:p>
            <a:pPr marL="0" indent="0">
              <a:spcBef>
                <a:spcPts val="624"/>
              </a:spcBef>
              <a:buClrTx/>
              <a:buSzTx/>
              <a:buFontTx/>
              <a:buNone/>
            </a:pPr>
            <a:r>
              <a:rPr lang="en-US" altLang="en-US" b="1" dirty="0"/>
              <a:t>Advertising and Other Forms of Solicitation Rule</a:t>
            </a:r>
          </a:p>
          <a:p>
            <a:pPr marL="0" indent="0">
              <a:spcBef>
                <a:spcPts val="624"/>
              </a:spcBef>
              <a:buNone/>
            </a:pPr>
            <a:r>
              <a:rPr lang="en-US" altLang="en-US" dirty="0"/>
              <a:t>A member in public practice shall not seek to obtain clients by advertising or other forms of solicitation in a manner that is false, misleading, or deceptive. Solicitation by the use of coercion, over-reaching, or harassing conduct is prohibited.</a:t>
            </a:r>
          </a:p>
        </p:txBody>
      </p:sp>
      <p:sp>
        <p:nvSpPr>
          <p:cNvPr id="4" name="Content Placeholder 3"/>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8539217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128"/>
                <a:cs typeface="ＭＳ Ｐゴシック" charset="-128"/>
              </a:rPr>
              <a:t>Prohibited Advertising</a:t>
            </a:r>
            <a:endParaRPr lang="en-US" dirty="0"/>
          </a:p>
        </p:txBody>
      </p:sp>
      <p:sp>
        <p:nvSpPr>
          <p:cNvPr id="3" name="Content Placeholder 2"/>
          <p:cNvSpPr>
            <a:spLocks noGrp="1"/>
          </p:cNvSpPr>
          <p:nvPr>
            <p:ph sz="quarter" idx="10"/>
          </p:nvPr>
        </p:nvSpPr>
        <p:spPr>
          <a:xfrm>
            <a:off x="457200" y="1600200"/>
            <a:ext cx="8229600" cy="4800600"/>
          </a:xfrm>
        </p:spPr>
        <p:txBody>
          <a:bodyPr>
            <a:noAutofit/>
          </a:bodyPr>
          <a:lstStyle/>
          <a:p>
            <a:pPr marL="0" indent="0">
              <a:spcBef>
                <a:spcPts val="624"/>
              </a:spcBef>
              <a:buNone/>
            </a:pPr>
            <a:r>
              <a:rPr lang="en-US" altLang="en-US" sz="2200" dirty="0">
                <a:ea typeface="ＭＳ Ｐゴシック" pitchFamily="34" charset="-128"/>
              </a:rPr>
              <a:t>Creating false or unjustifiable expectations of favorable results.</a:t>
            </a:r>
          </a:p>
          <a:p>
            <a:pPr marL="0" indent="0">
              <a:spcBef>
                <a:spcPts val="624"/>
              </a:spcBef>
              <a:buNone/>
            </a:pPr>
            <a:r>
              <a:rPr lang="en-US" altLang="en-US" sz="2200" dirty="0">
                <a:ea typeface="ＭＳ Ｐゴシック" pitchFamily="34" charset="-128"/>
              </a:rPr>
              <a:t>Implying an ability to influence any court, tribunal, regulatory agency, or similar body or official.</a:t>
            </a:r>
          </a:p>
          <a:p>
            <a:pPr marL="0" indent="0">
              <a:spcBef>
                <a:spcPts val="624"/>
              </a:spcBef>
              <a:buNone/>
            </a:pPr>
            <a:r>
              <a:rPr lang="en-US" altLang="en-US" sz="2200" dirty="0">
                <a:ea typeface="ＭＳ Ｐゴシック" pitchFamily="34" charset="-128"/>
              </a:rPr>
              <a:t>Claiming that specific professional services in current or future periods will be performed for a stated fee, estimated fee, or fee range when it is likely at the time of representation that such fees will be substantially increased and the prospective entity is not advised of that likelihood.</a:t>
            </a:r>
          </a:p>
          <a:p>
            <a:pPr marL="0" indent="0">
              <a:spcBef>
                <a:spcPts val="624"/>
              </a:spcBef>
              <a:buNone/>
            </a:pPr>
            <a:r>
              <a:rPr lang="en-US" altLang="en-US" sz="2200" dirty="0">
                <a:ea typeface="ＭＳ Ｐゴシック" pitchFamily="34" charset="-128"/>
              </a:rPr>
              <a:t>Making any other representations that would be likely to cause a reasonable person to misunderstand or be deceived.</a:t>
            </a:r>
          </a:p>
        </p:txBody>
      </p:sp>
      <p:sp>
        <p:nvSpPr>
          <p:cNvPr id="4" name="Content Placeholder 3"/>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14282400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128"/>
                <a:cs typeface="ＭＳ Ｐゴシック" charset="-128"/>
              </a:rPr>
              <a:t>Form of Organization and Name</a:t>
            </a:r>
            <a:endParaRPr lang="en-US" dirty="0"/>
          </a:p>
        </p:txBody>
      </p:sp>
      <p:sp>
        <p:nvSpPr>
          <p:cNvPr id="3" name="Content Placeholder 2"/>
          <p:cNvSpPr>
            <a:spLocks noGrp="1"/>
          </p:cNvSpPr>
          <p:nvPr>
            <p:ph sz="quarter" idx="10"/>
          </p:nvPr>
        </p:nvSpPr>
        <p:spPr/>
        <p:txBody>
          <a:bodyPr>
            <a:normAutofit fontScale="77500" lnSpcReduction="20000"/>
          </a:bodyPr>
          <a:lstStyle/>
          <a:p>
            <a:pPr>
              <a:lnSpc>
                <a:spcPct val="120000"/>
              </a:lnSpc>
              <a:spcBef>
                <a:spcPts val="624"/>
              </a:spcBef>
              <a:buClrTx/>
              <a:buSzTx/>
              <a:buFontTx/>
              <a:buNone/>
            </a:pPr>
            <a:r>
              <a:rPr lang="en-US" altLang="en-US" sz="2800" b="1" dirty="0"/>
              <a:t>Form of Organization and Name Rule</a:t>
            </a:r>
          </a:p>
          <a:p>
            <a:pPr marL="0" indent="0">
              <a:lnSpc>
                <a:spcPct val="120000"/>
              </a:lnSpc>
              <a:spcBef>
                <a:spcPts val="624"/>
              </a:spcBef>
              <a:buNone/>
            </a:pPr>
            <a:r>
              <a:rPr lang="en-US" altLang="en-US" sz="2800" dirty="0"/>
              <a:t>A member may practice public accounting only in a form of organization permitted by law or regulation whose characteristics conform to resolutions of Council.</a:t>
            </a:r>
          </a:p>
          <a:p>
            <a:pPr marL="0" indent="0">
              <a:lnSpc>
                <a:spcPct val="120000"/>
              </a:lnSpc>
              <a:spcBef>
                <a:spcPts val="624"/>
              </a:spcBef>
              <a:buNone/>
            </a:pPr>
            <a:r>
              <a:rPr lang="en-US" altLang="en-US" sz="2800" dirty="0"/>
              <a:t>A member shall not practice public accounting under a firm name that is misleading. Names of one or more past partners may be included in the firm name of a successor organization.</a:t>
            </a:r>
          </a:p>
          <a:p>
            <a:pPr marL="0" indent="0">
              <a:lnSpc>
                <a:spcPct val="120000"/>
              </a:lnSpc>
              <a:spcBef>
                <a:spcPts val="624"/>
              </a:spcBef>
              <a:buNone/>
            </a:pPr>
            <a:r>
              <a:rPr lang="en-US" altLang="en-US" sz="2800" dirty="0"/>
              <a:t>A firm may not designate itself as </a:t>
            </a:r>
            <a:r>
              <a:rPr lang="ja-JP" altLang="en-US" sz="2800" dirty="0"/>
              <a:t>“</a:t>
            </a:r>
            <a:r>
              <a:rPr lang="en-US" altLang="ja-JP" sz="2800" dirty="0"/>
              <a:t>Members of the American Institute of Certified Public Accountants</a:t>
            </a:r>
            <a:r>
              <a:rPr lang="ja-JP" altLang="en-US" sz="2800" dirty="0"/>
              <a:t>”</a:t>
            </a:r>
            <a:r>
              <a:rPr lang="en-US" altLang="ja-JP" sz="2800" dirty="0"/>
              <a:t> unless all of its CPA owners are members of the Institute.</a:t>
            </a:r>
            <a:endParaRPr lang="en-US" altLang="en-US" sz="2800" dirty="0"/>
          </a:p>
        </p:txBody>
      </p:sp>
      <p:sp>
        <p:nvSpPr>
          <p:cNvPr id="4" name="Content Placeholder 3"/>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14282400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128"/>
                <a:cs typeface="ＭＳ Ｐゴシック" charset="-128"/>
              </a:rPr>
              <a:t>Disciplinary Actions</a:t>
            </a:r>
            <a:endParaRPr lang="en-US" dirty="0"/>
          </a:p>
        </p:txBody>
      </p:sp>
      <p:sp>
        <p:nvSpPr>
          <p:cNvPr id="3" name="Content Placeholder 2"/>
          <p:cNvSpPr>
            <a:spLocks noGrp="1"/>
          </p:cNvSpPr>
          <p:nvPr>
            <p:ph sz="quarter" idx="10"/>
          </p:nvPr>
        </p:nvSpPr>
        <p:spPr/>
        <p:txBody>
          <a:bodyPr>
            <a:normAutofit/>
          </a:bodyPr>
          <a:lstStyle/>
          <a:p>
            <a:pPr marL="0" indent="0">
              <a:buNone/>
            </a:pPr>
            <a:r>
              <a:rPr lang="en-US" dirty="0"/>
              <a:t>The Professional Ethics Executive Committee (PEEC) can direct a member to take remedial or corrective actions.</a:t>
            </a:r>
          </a:p>
          <a:p>
            <a:pPr marL="0" indent="0">
              <a:buNone/>
            </a:pPr>
            <a:r>
              <a:rPr lang="en-US" altLang="en-US" dirty="0">
                <a:ea typeface="ＭＳ Ｐゴシック" pitchFamily="34" charset="-128"/>
              </a:rPr>
              <a:t>AICPA Trial Board Actions</a:t>
            </a:r>
          </a:p>
          <a:p>
            <a:r>
              <a:rPr lang="en-US" altLang="en-US" dirty="0">
                <a:ea typeface="ＭＳ Ｐゴシック" pitchFamily="34" charset="-128"/>
              </a:rPr>
              <a:t>Termination of AICPA Membership</a:t>
            </a:r>
          </a:p>
          <a:p>
            <a:r>
              <a:rPr lang="en-US" altLang="en-US" dirty="0">
                <a:ea typeface="ＭＳ Ｐゴシック" pitchFamily="34" charset="-128"/>
              </a:rPr>
              <a:t>Suspend AICPA Membership</a:t>
            </a:r>
          </a:p>
        </p:txBody>
      </p:sp>
      <p:sp>
        <p:nvSpPr>
          <p:cNvPr id="4" name="Content Placeholder 3"/>
          <p:cNvSpPr>
            <a:spLocks noGrp="1"/>
          </p:cNvSpPr>
          <p:nvPr>
            <p:ph sz="quarter" idx="12"/>
          </p:nvPr>
        </p:nvSpPr>
        <p:spPr/>
        <p:txBody>
          <a:bodyPr/>
          <a:lstStyle/>
          <a:p>
            <a:pPr marL="0" indent="0" algn="r">
              <a:buNone/>
            </a:pPr>
            <a:r>
              <a:rPr lang="en-US" dirty="0"/>
              <a:t>Learning Objective 19-7</a:t>
            </a:r>
          </a:p>
        </p:txBody>
      </p:sp>
    </p:spTree>
    <p:extLst>
      <p:ext uri="{BB962C8B-B14F-4D97-AF65-F5344CB8AC3E}">
        <p14:creationId xmlns:p14="http://schemas.microsoft.com/office/powerpoint/2010/main" val="14282400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128"/>
                <a:cs typeface="ＭＳ Ｐゴシック" charset="-128"/>
              </a:rPr>
              <a:t>Quality Management Standards</a:t>
            </a:r>
            <a:endParaRPr lang="en-US" dirty="0"/>
          </a:p>
        </p:txBody>
      </p:sp>
      <p:sp>
        <p:nvSpPr>
          <p:cNvPr id="3" name="Content Placeholder 2"/>
          <p:cNvSpPr>
            <a:spLocks noGrp="1"/>
          </p:cNvSpPr>
          <p:nvPr>
            <p:ph sz="quarter" idx="10"/>
          </p:nvPr>
        </p:nvSpPr>
        <p:spPr>
          <a:xfrm>
            <a:off x="457200" y="1600200"/>
            <a:ext cx="8229600" cy="4648200"/>
          </a:xfrm>
        </p:spPr>
        <p:txBody>
          <a:bodyPr>
            <a:noAutofit/>
          </a:bodyPr>
          <a:lstStyle/>
          <a:p>
            <a:pPr marL="0" indent="0">
              <a:spcBef>
                <a:spcPts val="624"/>
              </a:spcBef>
              <a:buNone/>
            </a:pPr>
            <a:r>
              <a:rPr lang="en-US" altLang="en-US" sz="1800" dirty="0"/>
              <a:t>CPA firms are required to implement policies and procedures to monitor the firms’</a:t>
            </a:r>
            <a:r>
              <a:rPr lang="en-US" altLang="ja-JP" sz="1800" dirty="0"/>
              <a:t> practices and ensure that professional standards are being followed.</a:t>
            </a:r>
            <a:endParaRPr lang="en-US" altLang="en-US" sz="1800" dirty="0"/>
          </a:p>
          <a:p>
            <a:pPr marL="0" indent="0">
              <a:spcBef>
                <a:spcPts val="624"/>
              </a:spcBef>
              <a:buNone/>
            </a:pPr>
            <a:r>
              <a:rPr lang="en-US" altLang="en-US" sz="1800" dirty="0"/>
              <a:t>In 2020, the IAASB </a:t>
            </a:r>
            <a:r>
              <a:rPr lang="en-US" sz="1800" dirty="0"/>
              <a:t>issued a new standard introducing a risk-based approach to quality management. The ASB and PCAOB announced their intent to follow the IAASB approach shortly after.</a:t>
            </a:r>
          </a:p>
          <a:p>
            <a:pPr marL="0" indent="0">
              <a:spcBef>
                <a:spcPts val="624"/>
              </a:spcBef>
              <a:buNone/>
            </a:pPr>
            <a:r>
              <a:rPr lang="en-US" sz="1800" dirty="0"/>
              <a:t>The new quality management standards require accounting firms to design, implement, and operate a system of quality management that provides the firm reasonable assurance that:</a:t>
            </a:r>
          </a:p>
          <a:p>
            <a:pPr lvl="0"/>
            <a:r>
              <a:rPr lang="en-US" sz="1800" dirty="0"/>
              <a:t>The firm and its personnel fulfill their responsibilities and conduct engagements in accordance with professional standards and other legal and regulatory requirements</a:t>
            </a:r>
          </a:p>
          <a:p>
            <a:pPr lvl="0"/>
            <a:r>
              <a:rPr lang="en-US" sz="1800" dirty="0"/>
              <a:t>The firm issues engagement reports that are appropriate in the circumstances</a:t>
            </a:r>
          </a:p>
          <a:p>
            <a:pPr marL="0" indent="0">
              <a:spcBef>
                <a:spcPts val="624"/>
              </a:spcBef>
              <a:buNone/>
            </a:pPr>
            <a:endParaRPr lang="en-US" altLang="en-US" sz="2200" dirty="0"/>
          </a:p>
        </p:txBody>
      </p:sp>
      <p:sp>
        <p:nvSpPr>
          <p:cNvPr id="4" name="Content Placeholder 3"/>
          <p:cNvSpPr>
            <a:spLocks noGrp="1"/>
          </p:cNvSpPr>
          <p:nvPr>
            <p:ph sz="quarter" idx="12"/>
          </p:nvPr>
        </p:nvSpPr>
        <p:spPr/>
        <p:txBody>
          <a:bodyPr/>
          <a:lstStyle/>
          <a:p>
            <a:pPr marL="0" indent="0" algn="r">
              <a:buNone/>
            </a:pPr>
            <a:r>
              <a:rPr lang="en-US" dirty="0"/>
              <a:t>Learning Objective 19-8</a:t>
            </a:r>
          </a:p>
        </p:txBody>
      </p:sp>
    </p:spTree>
    <p:extLst>
      <p:ext uri="{BB962C8B-B14F-4D97-AF65-F5344CB8AC3E}">
        <p14:creationId xmlns:p14="http://schemas.microsoft.com/office/powerpoint/2010/main" val="1428240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 y="274638"/>
            <a:ext cx="9052560" cy="1143000"/>
          </a:xfrm>
        </p:spPr>
        <p:txBody>
          <a:bodyPr>
            <a:noAutofit/>
          </a:bodyPr>
          <a:lstStyle/>
          <a:p>
            <a:r>
              <a:rPr lang="en-US" sz="3000" dirty="0"/>
              <a:t>Figure 19-1 Relevant Professional Standards for Audits of Private versus Public Companies</a:t>
            </a:r>
          </a:p>
        </p:txBody>
      </p:sp>
      <p:pic>
        <p:nvPicPr>
          <p:cNvPr id="6" name="Picture 5" descr="Flowchart illustrates relationship of professional standards to private and public company audi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0971" y="1503218"/>
            <a:ext cx="5542058" cy="4364182"/>
          </a:xfrm>
          <a:prstGeom prst="rect">
            <a:avLst/>
          </a:prstGeom>
        </p:spPr>
      </p:pic>
      <p:sp>
        <p:nvSpPr>
          <p:cNvPr id="3" name="Content Placeholder 2"/>
          <p:cNvSpPr>
            <a:spLocks noGrp="1"/>
          </p:cNvSpPr>
          <p:nvPr>
            <p:ph sz="quarter" idx="14"/>
          </p:nvPr>
        </p:nvSpPr>
        <p:spPr/>
        <p:txBody>
          <a:bodyPr/>
          <a:lstStyle/>
          <a:p>
            <a:r>
              <a:rPr lang="en-US" dirty="0"/>
              <a:t>Learning Objective 19-3</a:t>
            </a:r>
          </a:p>
        </p:txBody>
      </p:sp>
      <p:sp>
        <p:nvSpPr>
          <p:cNvPr id="4" name="Content Placeholder 3">
            <a:extLst>
              <a:ext uri="{FF2B5EF4-FFF2-40B4-BE49-F238E27FC236}">
                <a16:creationId xmlns:a16="http://schemas.microsoft.com/office/drawing/2014/main" id="{FDB087F7-CA02-6EE6-BB5C-61AD94DAE267}"/>
              </a:ext>
            </a:extLst>
          </p:cNvPr>
          <p:cNvSpPr>
            <a:spLocks noGrp="1"/>
          </p:cNvSpPr>
          <p:nvPr>
            <p:ph sz="quarter" idx="10"/>
          </p:nvPr>
        </p:nvSpPr>
        <p:spPr/>
        <p:txBody>
          <a:bodyPr/>
          <a:lstStyle/>
          <a:p>
            <a:endParaRPr lang="en-US"/>
          </a:p>
        </p:txBody>
      </p:sp>
    </p:spTree>
    <p:extLst>
      <p:ext uri="{BB962C8B-B14F-4D97-AF65-F5344CB8AC3E}">
        <p14:creationId xmlns:p14="http://schemas.microsoft.com/office/powerpoint/2010/main" val="23236886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ea typeface="ＭＳ Ｐゴシック" charset="-128"/>
                <a:cs typeface="ＭＳ Ｐゴシック" charset="-128"/>
              </a:rPr>
              <a:t>Components of Quality Management System</a:t>
            </a:r>
            <a:endParaRPr lang="en-US" dirty="0"/>
          </a:p>
        </p:txBody>
      </p:sp>
      <p:sp>
        <p:nvSpPr>
          <p:cNvPr id="3" name="Content Placeholder 2"/>
          <p:cNvSpPr>
            <a:spLocks noGrp="1"/>
          </p:cNvSpPr>
          <p:nvPr>
            <p:ph sz="quarter" idx="10"/>
          </p:nvPr>
        </p:nvSpPr>
        <p:spPr/>
        <p:txBody>
          <a:bodyPr/>
          <a:lstStyle/>
          <a:p>
            <a:pPr marL="0" indent="0">
              <a:buNone/>
            </a:pPr>
            <a:r>
              <a:rPr lang="en-US" altLang="en-US" dirty="0">
                <a:ea typeface="ＭＳ Ｐゴシック" pitchFamily="34" charset="-128"/>
              </a:rPr>
              <a:t>1.	The firm’s risk assessment process</a:t>
            </a:r>
          </a:p>
          <a:p>
            <a:pPr marL="0" indent="0">
              <a:buNone/>
            </a:pPr>
            <a:r>
              <a:rPr lang="en-US" altLang="en-US" dirty="0">
                <a:ea typeface="ＭＳ Ｐゴシック" pitchFamily="34" charset="-128"/>
              </a:rPr>
              <a:t>2.	Governance and leadership</a:t>
            </a:r>
          </a:p>
          <a:p>
            <a:pPr marL="0" indent="0">
              <a:buNone/>
            </a:pPr>
            <a:r>
              <a:rPr lang="en-US" altLang="en-US" dirty="0">
                <a:ea typeface="ＭＳ Ｐゴシック" pitchFamily="34" charset="-128"/>
              </a:rPr>
              <a:t>3.	Relevant ethical requirements</a:t>
            </a:r>
          </a:p>
          <a:p>
            <a:pPr marL="0" indent="0">
              <a:buNone/>
            </a:pPr>
            <a:r>
              <a:rPr lang="en-US" altLang="en-US" dirty="0">
                <a:ea typeface="ＭＳ Ｐゴシック" pitchFamily="34" charset="-128"/>
              </a:rPr>
              <a:t>4.	Acceptance and continuance of client relationships and specific engagements</a:t>
            </a:r>
          </a:p>
          <a:p>
            <a:pPr marL="0" indent="0">
              <a:buNone/>
            </a:pPr>
            <a:r>
              <a:rPr lang="en-US" altLang="en-US" dirty="0">
                <a:ea typeface="ＭＳ Ｐゴシック" pitchFamily="34" charset="-128"/>
              </a:rPr>
              <a:t>5.	Engagement performance</a:t>
            </a:r>
          </a:p>
          <a:p>
            <a:pPr marL="0" indent="0">
              <a:buNone/>
            </a:pPr>
            <a:r>
              <a:rPr lang="en-US" altLang="en-US" dirty="0">
                <a:ea typeface="ＭＳ Ｐゴシック" pitchFamily="34" charset="-128"/>
              </a:rPr>
              <a:t>6.	Resources</a:t>
            </a:r>
          </a:p>
          <a:p>
            <a:pPr marL="0" indent="0">
              <a:buNone/>
            </a:pPr>
            <a:r>
              <a:rPr lang="en-US" altLang="en-US" dirty="0">
                <a:ea typeface="ＭＳ Ｐゴシック" pitchFamily="34" charset="-128"/>
              </a:rPr>
              <a:t>7.	Information and communication</a:t>
            </a:r>
          </a:p>
          <a:p>
            <a:pPr marL="0" indent="0">
              <a:buNone/>
            </a:pPr>
            <a:r>
              <a:rPr lang="en-US" altLang="en-US" dirty="0">
                <a:ea typeface="ＭＳ Ｐゴシック" pitchFamily="34" charset="-128"/>
              </a:rPr>
              <a:t>8.	The monitoring and remediation process</a:t>
            </a:r>
          </a:p>
        </p:txBody>
      </p:sp>
      <p:sp>
        <p:nvSpPr>
          <p:cNvPr id="4" name="Content Placeholder 3"/>
          <p:cNvSpPr>
            <a:spLocks noGrp="1"/>
          </p:cNvSpPr>
          <p:nvPr>
            <p:ph sz="quarter" idx="12"/>
          </p:nvPr>
        </p:nvSpPr>
        <p:spPr/>
        <p:txBody>
          <a:bodyPr/>
          <a:lstStyle/>
          <a:p>
            <a:pPr marL="0" indent="0" algn="r">
              <a:buNone/>
            </a:pPr>
            <a:r>
              <a:rPr lang="en-US" dirty="0"/>
              <a:t>Learning Objective 19-8</a:t>
            </a:r>
          </a:p>
        </p:txBody>
      </p:sp>
    </p:spTree>
    <p:extLst>
      <p:ext uri="{BB962C8B-B14F-4D97-AF65-F5344CB8AC3E}">
        <p14:creationId xmlns:p14="http://schemas.microsoft.com/office/powerpoint/2010/main" val="14282400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ea typeface="ＭＳ Ｐゴシック" charset="-128"/>
                <a:cs typeface="ＭＳ Ｐゴシック" charset="-128"/>
              </a:rPr>
              <a:t>PCAOB Inspections of Registered Public Accounting Firms</a:t>
            </a:r>
            <a:endParaRPr lang="en-US" dirty="0"/>
          </a:p>
        </p:txBody>
      </p:sp>
      <p:sp>
        <p:nvSpPr>
          <p:cNvPr id="3" name="Content Placeholder 2"/>
          <p:cNvSpPr>
            <a:spLocks noGrp="1"/>
          </p:cNvSpPr>
          <p:nvPr>
            <p:ph sz="quarter" idx="10"/>
          </p:nvPr>
        </p:nvSpPr>
        <p:spPr/>
        <p:txBody>
          <a:bodyPr>
            <a:normAutofit/>
          </a:bodyPr>
          <a:lstStyle/>
          <a:p>
            <a:pPr marL="0" indent="0">
              <a:buNone/>
            </a:pPr>
            <a:r>
              <a:rPr lang="en-US" dirty="0">
                <a:ea typeface="ＭＳ Ｐゴシック" charset="-128"/>
                <a:cs typeface="ＭＳ Ｐゴシック" charset="-128"/>
              </a:rPr>
              <a:t>The PCAOB conducts regular inspections of public accounting firms that are required to register with the Board.</a:t>
            </a:r>
          </a:p>
        </p:txBody>
      </p:sp>
      <p:sp>
        <p:nvSpPr>
          <p:cNvPr id="4" name="Content Placeholder 3"/>
          <p:cNvSpPr>
            <a:spLocks noGrp="1"/>
          </p:cNvSpPr>
          <p:nvPr>
            <p:ph sz="quarter" idx="12"/>
          </p:nvPr>
        </p:nvSpPr>
        <p:spPr/>
        <p:txBody>
          <a:bodyPr/>
          <a:lstStyle/>
          <a:p>
            <a:pPr marL="0" indent="0" algn="r">
              <a:buNone/>
            </a:pPr>
            <a:r>
              <a:rPr lang="en-US" dirty="0"/>
              <a:t>Learning Objective 19-9</a:t>
            </a:r>
          </a:p>
        </p:txBody>
      </p:sp>
    </p:spTree>
    <p:extLst>
      <p:ext uri="{BB962C8B-B14F-4D97-AF65-F5344CB8AC3E}">
        <p14:creationId xmlns:p14="http://schemas.microsoft.com/office/powerpoint/2010/main" val="14282400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END OF CHAPTER 19</a:t>
            </a:r>
          </a:p>
        </p:txBody>
      </p:sp>
    </p:spTree>
    <p:extLst>
      <p:ext uri="{BB962C8B-B14F-4D97-AF65-F5344CB8AC3E}">
        <p14:creationId xmlns:p14="http://schemas.microsoft.com/office/powerpoint/2010/main" val="4074858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484823"/>
            <a:ext cx="9052560" cy="1087754"/>
          </a:xfrm>
        </p:spPr>
        <p:txBody>
          <a:bodyPr>
            <a:noAutofit/>
          </a:bodyPr>
          <a:lstStyle/>
          <a:p>
            <a:r>
              <a:rPr lang="en-US" sz="3200" dirty="0">
                <a:ea typeface="ＭＳ Ｐゴシック" charset="-128"/>
                <a:cs typeface="ＭＳ Ｐゴシック" charset="-128"/>
              </a:rPr>
              <a:t>The AICPA Code of Professional Conduct: A Comprehensive Framework for Auditors</a:t>
            </a:r>
            <a:endParaRPr lang="en-US" sz="3200" dirty="0"/>
          </a:p>
        </p:txBody>
      </p:sp>
      <p:sp>
        <p:nvSpPr>
          <p:cNvPr id="3" name="Content Placeholder 2"/>
          <p:cNvSpPr>
            <a:spLocks noGrp="1"/>
          </p:cNvSpPr>
          <p:nvPr>
            <p:ph sz="quarter" idx="10"/>
          </p:nvPr>
        </p:nvSpPr>
        <p:spPr>
          <a:xfrm>
            <a:off x="457200" y="1828800"/>
            <a:ext cx="8229600" cy="4572000"/>
          </a:xfrm>
        </p:spPr>
        <p:txBody>
          <a:bodyPr>
            <a:noAutofit/>
          </a:bodyPr>
          <a:lstStyle/>
          <a:p>
            <a:pPr marL="0" indent="0">
              <a:buNone/>
            </a:pPr>
            <a:r>
              <a:rPr lang="en-US" dirty="0"/>
              <a:t>Principles of Professional Conduct</a:t>
            </a:r>
          </a:p>
          <a:p>
            <a:pPr marL="0" indent="0">
              <a:buNone/>
            </a:pPr>
            <a:r>
              <a:rPr lang="en-US" dirty="0"/>
              <a:t>Rules of Conduct</a:t>
            </a:r>
          </a:p>
          <a:p>
            <a:pPr marL="0" indent="0">
              <a:buNone/>
            </a:pPr>
            <a:r>
              <a:rPr lang="en-US" dirty="0"/>
              <a:t>Interpretations of Rules of Conduct by the Professional Ethics Executive Committee (PEEC)</a:t>
            </a:r>
          </a:p>
        </p:txBody>
      </p:sp>
      <p:sp>
        <p:nvSpPr>
          <p:cNvPr id="4" name="Content Placeholder 3"/>
          <p:cNvSpPr>
            <a:spLocks noGrp="1"/>
          </p:cNvSpPr>
          <p:nvPr>
            <p:ph sz="quarter" idx="12"/>
          </p:nvPr>
        </p:nvSpPr>
        <p:spPr/>
        <p:txBody>
          <a:bodyPr/>
          <a:lstStyle/>
          <a:p>
            <a:pPr marL="0" indent="0" algn="r">
              <a:buNone/>
            </a:pPr>
            <a:r>
              <a:rPr lang="en-US" dirty="0"/>
              <a:t>Learning Objective 19-4</a:t>
            </a:r>
          </a:p>
        </p:txBody>
      </p:sp>
    </p:spTree>
    <p:extLst>
      <p:ext uri="{BB962C8B-B14F-4D97-AF65-F5344CB8AC3E}">
        <p14:creationId xmlns:p14="http://schemas.microsoft.com/office/powerpoint/2010/main" val="1610045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70211" y="608809"/>
            <a:ext cx="8229600" cy="1143000"/>
          </a:xfrm>
        </p:spPr>
        <p:txBody>
          <a:bodyPr>
            <a:noAutofit/>
          </a:bodyPr>
          <a:lstStyle/>
          <a:p>
            <a:r>
              <a:rPr lang="en-US" sz="3200" dirty="0"/>
              <a:t>Figure 19-2 Relationship among </a:t>
            </a:r>
            <a:r>
              <a:rPr lang="en-US" sz="3200" dirty="0" err="1"/>
              <a:t>Priniciples</a:t>
            </a:r>
            <a:r>
              <a:rPr lang="en-US" sz="3200" dirty="0"/>
              <a:t>, Rules, and Interpretations of the Code of Professional Conduct</a:t>
            </a:r>
          </a:p>
        </p:txBody>
      </p:sp>
      <p:pic>
        <p:nvPicPr>
          <p:cNvPr id="6" name="Picture 5" descr="Chart illustrates continuum of professional conduc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776" y="2133600"/>
            <a:ext cx="8244471" cy="3394364"/>
          </a:xfrm>
          <a:prstGeom prst="rect">
            <a:avLst/>
          </a:prstGeom>
        </p:spPr>
      </p:pic>
      <p:sp>
        <p:nvSpPr>
          <p:cNvPr id="3" name="Content Placeholder 2"/>
          <p:cNvSpPr>
            <a:spLocks noGrp="1"/>
          </p:cNvSpPr>
          <p:nvPr>
            <p:ph sz="quarter" idx="14"/>
          </p:nvPr>
        </p:nvSpPr>
        <p:spPr/>
        <p:txBody>
          <a:bodyPr/>
          <a:lstStyle/>
          <a:p>
            <a:r>
              <a:rPr lang="en-US" dirty="0"/>
              <a:t>Learning Objective 19-4</a:t>
            </a:r>
          </a:p>
        </p:txBody>
      </p:sp>
    </p:spTree>
    <p:extLst>
      <p:ext uri="{BB962C8B-B14F-4D97-AF65-F5344CB8AC3E}">
        <p14:creationId xmlns:p14="http://schemas.microsoft.com/office/powerpoint/2010/main" val="2952148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381000"/>
            <a:ext cx="9052560" cy="1295400"/>
          </a:xfrm>
        </p:spPr>
        <p:txBody>
          <a:bodyPr>
            <a:noAutofit/>
          </a:bodyPr>
          <a:lstStyle/>
          <a:p>
            <a:r>
              <a:rPr lang="en-IN" dirty="0">
                <a:latin typeface="Verdana"/>
                <a:ea typeface="Calibri"/>
                <a:cs typeface="Times New Roman"/>
              </a:rPr>
              <a:t>TABLE 19-1 Principles of Professional Conduct (1 of 2)</a:t>
            </a:r>
            <a:endParaRPr lang="en-US" dirty="0"/>
          </a:p>
        </p:txBody>
      </p:sp>
      <p:sp>
        <p:nvSpPr>
          <p:cNvPr id="3" name="Content Placeholder 2"/>
          <p:cNvSpPr>
            <a:spLocks noGrp="1"/>
          </p:cNvSpPr>
          <p:nvPr>
            <p:ph sz="quarter" idx="10"/>
          </p:nvPr>
        </p:nvSpPr>
        <p:spPr>
          <a:xfrm>
            <a:off x="457200" y="1600200"/>
            <a:ext cx="8229600" cy="4876800"/>
          </a:xfrm>
        </p:spPr>
        <p:txBody>
          <a:bodyPr>
            <a:noAutofit/>
          </a:bodyPr>
          <a:lstStyle/>
          <a:p>
            <a:pPr marL="0" indent="0">
              <a:spcBef>
                <a:spcPts val="624"/>
              </a:spcBef>
              <a:buNone/>
            </a:pPr>
            <a:r>
              <a:rPr lang="en-IN" sz="2000" b="1" i="1" dirty="0"/>
              <a:t>Responsibilities</a:t>
            </a:r>
            <a:r>
              <a:rPr lang="en-IN" sz="2000" i="1" dirty="0"/>
              <a:t>:</a:t>
            </a:r>
            <a:r>
              <a:rPr lang="en-IN" sz="2000" dirty="0"/>
              <a:t> In carrying out their responsibilities as professionals, members should exercise sensitive professional and moral judgments in all their activities.</a:t>
            </a:r>
          </a:p>
          <a:p>
            <a:pPr marL="0" indent="0">
              <a:spcBef>
                <a:spcPts val="624"/>
              </a:spcBef>
              <a:buNone/>
            </a:pPr>
            <a:r>
              <a:rPr lang="en-IN" sz="2000" b="1" i="1" dirty="0"/>
              <a:t>The public interest</a:t>
            </a:r>
            <a:r>
              <a:rPr lang="en-IN" sz="2000" i="1" dirty="0"/>
              <a:t>:</a:t>
            </a:r>
            <a:r>
              <a:rPr lang="en-IN" sz="2000" dirty="0"/>
              <a:t> Members should accept the obligation to act in a way that will serve the public interest, </a:t>
            </a:r>
            <a:r>
              <a:rPr lang="en-IN" sz="2000" dirty="0" err="1"/>
              <a:t>honor</a:t>
            </a:r>
            <a:r>
              <a:rPr lang="en-IN" sz="2000" dirty="0"/>
              <a:t> the public trust, and demonstrate a commitment to professionalism.</a:t>
            </a:r>
          </a:p>
          <a:p>
            <a:pPr marL="0" indent="0">
              <a:spcBef>
                <a:spcPts val="624"/>
              </a:spcBef>
              <a:buNone/>
            </a:pPr>
            <a:r>
              <a:rPr lang="en-IN" sz="2000" b="1" i="1" dirty="0"/>
              <a:t>Integrity</a:t>
            </a:r>
            <a:r>
              <a:rPr lang="en-IN" sz="2000" i="1" dirty="0"/>
              <a:t>:</a:t>
            </a:r>
            <a:r>
              <a:rPr lang="en-IN" sz="2000" dirty="0"/>
              <a:t> To maintain and broaden public confidence, members should perform all professional responsibilities with the highest sense of integrity.</a:t>
            </a:r>
          </a:p>
          <a:p>
            <a:pPr marL="0" indent="0">
              <a:spcBef>
                <a:spcPts val="624"/>
              </a:spcBef>
              <a:buNone/>
            </a:pPr>
            <a:r>
              <a:rPr lang="en-IN" sz="2000" b="1" i="1" dirty="0"/>
              <a:t>Objectivity and Independence</a:t>
            </a:r>
            <a:r>
              <a:rPr lang="en-IN" sz="2000" i="1" dirty="0"/>
              <a:t>:</a:t>
            </a:r>
            <a:r>
              <a:rPr lang="en-IN" sz="2000" dirty="0"/>
              <a:t> A member should maintain objectivity and be free of conflicts of interest in discharging professional responsibilities. A member in public practice should be independent in fact and appearance when providing auditing and other attestation services.</a:t>
            </a:r>
          </a:p>
        </p:txBody>
      </p:sp>
      <p:sp>
        <p:nvSpPr>
          <p:cNvPr id="4" name="Content Placeholder 3"/>
          <p:cNvSpPr>
            <a:spLocks noGrp="1"/>
          </p:cNvSpPr>
          <p:nvPr>
            <p:ph sz="quarter" idx="12"/>
          </p:nvPr>
        </p:nvSpPr>
        <p:spPr/>
        <p:txBody>
          <a:bodyPr/>
          <a:lstStyle/>
          <a:p>
            <a:pPr marL="0" indent="0" algn="r">
              <a:buNone/>
            </a:pPr>
            <a:r>
              <a:rPr lang="en-US" dirty="0"/>
              <a:t>Learning Objective 19-4</a:t>
            </a:r>
          </a:p>
        </p:txBody>
      </p:sp>
    </p:spTree>
    <p:extLst>
      <p:ext uri="{BB962C8B-B14F-4D97-AF65-F5344CB8AC3E}">
        <p14:creationId xmlns:p14="http://schemas.microsoft.com/office/powerpoint/2010/main" val="319796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381000"/>
            <a:ext cx="9052560" cy="1295400"/>
          </a:xfrm>
        </p:spPr>
        <p:txBody>
          <a:bodyPr>
            <a:noAutofit/>
          </a:bodyPr>
          <a:lstStyle/>
          <a:p>
            <a:r>
              <a:rPr lang="en-IN" dirty="0">
                <a:latin typeface="Verdana"/>
                <a:ea typeface="Calibri"/>
                <a:cs typeface="Times New Roman"/>
              </a:rPr>
              <a:t>TABLE 19-1 Principles of Professional Conduct (2 of 2)</a:t>
            </a:r>
            <a:endParaRPr lang="en-US" dirty="0"/>
          </a:p>
        </p:txBody>
      </p:sp>
      <p:sp>
        <p:nvSpPr>
          <p:cNvPr id="3" name="Content Placeholder 2"/>
          <p:cNvSpPr>
            <a:spLocks noGrp="1"/>
          </p:cNvSpPr>
          <p:nvPr>
            <p:ph sz="quarter" idx="10"/>
          </p:nvPr>
        </p:nvSpPr>
        <p:spPr>
          <a:xfrm>
            <a:off x="457200" y="1676400"/>
            <a:ext cx="8229600" cy="4876800"/>
          </a:xfrm>
        </p:spPr>
        <p:txBody>
          <a:bodyPr>
            <a:noAutofit/>
          </a:bodyPr>
          <a:lstStyle/>
          <a:p>
            <a:pPr marL="0" indent="0">
              <a:buNone/>
            </a:pPr>
            <a:r>
              <a:rPr lang="en-IN" sz="2400" b="1" i="1" dirty="0"/>
              <a:t>Due care</a:t>
            </a:r>
            <a:r>
              <a:rPr lang="en-IN" sz="2400" i="1" dirty="0"/>
              <a:t>:</a:t>
            </a:r>
            <a:r>
              <a:rPr lang="en-IN" sz="2400" dirty="0"/>
              <a:t> A member should observe the profession's technical and ethical standards, strive continually to improve competence and the quality of services, and discharge professional responsibility to the best of the member's ability.</a:t>
            </a:r>
          </a:p>
          <a:p>
            <a:pPr marL="0" indent="0">
              <a:buNone/>
            </a:pPr>
            <a:r>
              <a:rPr lang="en-IN" sz="2400" b="1" i="1" dirty="0"/>
              <a:t>Scope and nature of services</a:t>
            </a:r>
            <a:r>
              <a:rPr lang="en-IN" sz="2400" i="1" dirty="0"/>
              <a:t>:</a:t>
            </a:r>
            <a:r>
              <a:rPr lang="en-IN" sz="2400" dirty="0"/>
              <a:t> A member in public practice should observe the Principles of the Code of Professional Conduct in determining the scope and nature of services to be provided.</a:t>
            </a:r>
          </a:p>
          <a:p>
            <a:pPr marL="0" indent="0">
              <a:buNone/>
            </a:pPr>
            <a:r>
              <a:rPr lang="en-IN" sz="2400" dirty="0"/>
              <a:t>(See AICPA Code of Professional Conduct, Section 0.300.020-0.300.070)</a:t>
            </a:r>
          </a:p>
        </p:txBody>
      </p:sp>
      <p:sp>
        <p:nvSpPr>
          <p:cNvPr id="4" name="Content Placeholder 3"/>
          <p:cNvSpPr>
            <a:spLocks noGrp="1"/>
          </p:cNvSpPr>
          <p:nvPr>
            <p:ph sz="quarter" idx="12"/>
          </p:nvPr>
        </p:nvSpPr>
        <p:spPr/>
        <p:txBody>
          <a:bodyPr/>
          <a:lstStyle/>
          <a:p>
            <a:pPr marL="0" indent="0" algn="r">
              <a:buNone/>
            </a:pPr>
            <a:r>
              <a:rPr lang="en-US" dirty="0"/>
              <a:t>Learning Objective 19-4</a:t>
            </a:r>
          </a:p>
        </p:txBody>
      </p:sp>
    </p:spTree>
    <p:extLst>
      <p:ext uri="{BB962C8B-B14F-4D97-AF65-F5344CB8AC3E}">
        <p14:creationId xmlns:p14="http://schemas.microsoft.com/office/powerpoint/2010/main" val="3625733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Autofit/>
          </a:bodyPr>
          <a:lstStyle/>
          <a:p>
            <a:r>
              <a:rPr lang="en-US" dirty="0"/>
              <a:t>TABLE 19–2 Overview of Part 1 AICPA Rules of Conduct (1 of 4)</a:t>
            </a:r>
          </a:p>
        </p:txBody>
      </p:sp>
      <p:graphicFrame>
        <p:nvGraphicFramePr>
          <p:cNvPr id="17" name="Table Placeholder 16"/>
          <p:cNvGraphicFramePr>
            <a:graphicFrameLocks noGrp="1"/>
          </p:cNvGraphicFramePr>
          <p:nvPr>
            <p:ph type="tbl" sz="quarter" idx="15"/>
            <p:extLst>
              <p:ext uri="{D42A27DB-BD31-4B8C-83A1-F6EECF244321}">
                <p14:modId xmlns:p14="http://schemas.microsoft.com/office/powerpoint/2010/main" val="3827407875"/>
              </p:ext>
            </p:extLst>
          </p:nvPr>
        </p:nvGraphicFramePr>
        <p:xfrm>
          <a:off x="838200" y="1600200"/>
          <a:ext cx="7765097" cy="4768977"/>
        </p:xfrm>
        <a:graphic>
          <a:graphicData uri="http://schemas.openxmlformats.org/drawingml/2006/table">
            <a:tbl>
              <a:tblPr firstRow="1" bandRow="1">
                <a:tableStyleId>{5940675A-B579-460E-94D1-54222C63F5DA}</a:tableStyleId>
              </a:tblPr>
              <a:tblGrid>
                <a:gridCol w="1343342">
                  <a:extLst>
                    <a:ext uri="{9D8B030D-6E8A-4147-A177-3AD203B41FA5}">
                      <a16:colId xmlns:a16="http://schemas.microsoft.com/office/drawing/2014/main" val="20000"/>
                    </a:ext>
                  </a:extLst>
                </a:gridCol>
                <a:gridCol w="2306955">
                  <a:extLst>
                    <a:ext uri="{9D8B030D-6E8A-4147-A177-3AD203B41FA5}">
                      <a16:colId xmlns:a16="http://schemas.microsoft.com/office/drawing/2014/main" val="20001"/>
                    </a:ext>
                  </a:extLst>
                </a:gridCol>
                <a:gridCol w="4114800">
                  <a:extLst>
                    <a:ext uri="{9D8B030D-6E8A-4147-A177-3AD203B41FA5}">
                      <a16:colId xmlns:a16="http://schemas.microsoft.com/office/drawing/2014/main" val="20002"/>
                    </a:ext>
                  </a:extLst>
                </a:gridCol>
              </a:tblGrid>
              <a:tr h="152400">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Code Section</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Rule Title</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lnSpc>
                          <a:spcPct val="115000"/>
                        </a:lnSpc>
                        <a:spcAft>
                          <a:spcPts val="0"/>
                        </a:spcAft>
                      </a:pPr>
                      <a:r>
                        <a:rPr lang="en-IN" sz="1200" b="1" dirty="0">
                          <a:effectLst/>
                          <a:latin typeface="Verdana" pitchFamily="34" charset="0"/>
                          <a:ea typeface="Verdana" pitchFamily="34" charset="0"/>
                          <a:cs typeface="Verdana" pitchFamily="34" charset="0"/>
                        </a:rPr>
                        <a:t>Text of the Rule</a:t>
                      </a:r>
                      <a:r>
                        <a:rPr lang="en-IN" sz="1200" b="1" baseline="30000" dirty="0">
                          <a:effectLst/>
                          <a:latin typeface="Verdana" pitchFamily="34" charset="0"/>
                          <a:ea typeface="Verdana" pitchFamily="34" charset="0"/>
                          <a:cs typeface="Verdana" pitchFamily="34" charset="0"/>
                        </a:rPr>
                        <a:t>*</a:t>
                      </a:r>
                      <a:endParaRPr lang="en-IN" sz="1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1.100.001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Integrity and objectivity</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In the performance of any professional service, a member shall maintain objectivity and integrity, shall be free of conflicts of interest, and shall not knowingly misrepresent facts or subordinate his or her judgment to others.</a:t>
                      </a:r>
                    </a:p>
                  </a:txBody>
                  <a:tcPr/>
                </a:tc>
                <a:extLst>
                  <a:ext uri="{0D108BD9-81ED-4DB2-BD59-A6C34878D82A}">
                    <a16:rowId xmlns:a16="http://schemas.microsoft.com/office/drawing/2014/main" val="10001"/>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1.200.001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Independence</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in public practice shall be independent in the performance of professional services as required by standards promulgated by bodies designated by Council.</a:t>
                      </a:r>
                    </a:p>
                  </a:txBody>
                  <a:tcPr/>
                </a:tc>
                <a:extLst>
                  <a:ext uri="{0D108BD9-81ED-4DB2-BD59-A6C34878D82A}">
                    <a16:rowId xmlns:a16="http://schemas.microsoft.com/office/drawing/2014/main" val="10002"/>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1.300.001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General standards</a:t>
                      </a:r>
                    </a:p>
                  </a:txBody>
                  <a:tcPr/>
                </a:tc>
                <a:tc>
                  <a:txBody>
                    <a:bodyPr/>
                    <a:lstStyle/>
                    <a:p>
                      <a:pPr marL="0" indent="0">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A member shall comply with the following standouts and with any interpretations thereof by bodies designated by Council:</a:t>
                      </a:r>
                    </a:p>
                    <a:p>
                      <a:pPr marL="228600" indent="-228600">
                        <a:lnSpc>
                          <a:spcPct val="115000"/>
                        </a:lnSpc>
                        <a:spcAft>
                          <a:spcPts val="0"/>
                        </a:spcAft>
                        <a:buClr>
                          <a:srgbClr val="1E3C64"/>
                        </a:buClr>
                        <a:buFont typeface="+mj-lt"/>
                        <a:buAutoNum type="alphaUcPeriod"/>
                      </a:pPr>
                      <a:r>
                        <a:rPr lang="en-IN" sz="1200" dirty="0">
                          <a:effectLst/>
                          <a:latin typeface="Verdana" panose="020B0604030504040204" pitchFamily="34" charset="0"/>
                          <a:ea typeface="Verdana" panose="020B0604030504040204" pitchFamily="34" charset="0"/>
                          <a:cs typeface="Verdana" panose="020B0604030504040204" pitchFamily="34" charset="0"/>
                        </a:rPr>
                        <a:t>Professional competence.</a:t>
                      </a:r>
                    </a:p>
                    <a:p>
                      <a:pPr marL="228600" indent="-228600">
                        <a:lnSpc>
                          <a:spcPct val="115000"/>
                        </a:lnSpc>
                        <a:spcAft>
                          <a:spcPts val="0"/>
                        </a:spcAft>
                        <a:buClr>
                          <a:srgbClr val="1E3C64"/>
                        </a:buClr>
                        <a:buFont typeface="+mj-lt"/>
                        <a:buAutoNum type="alphaUcPeriod"/>
                      </a:pPr>
                      <a:r>
                        <a:rPr lang="en-IN" sz="1200" dirty="0">
                          <a:effectLst/>
                          <a:latin typeface="Verdana" panose="020B0604030504040204" pitchFamily="34" charset="0"/>
                          <a:ea typeface="Verdana" panose="020B0604030504040204" pitchFamily="34" charset="0"/>
                          <a:cs typeface="Verdana" panose="020B0604030504040204" pitchFamily="34" charset="0"/>
                        </a:rPr>
                        <a:t>Due professional care.</a:t>
                      </a:r>
                    </a:p>
                    <a:p>
                      <a:pPr marL="228600" lvl="0" indent="-228600">
                        <a:lnSpc>
                          <a:spcPct val="115000"/>
                        </a:lnSpc>
                        <a:spcAft>
                          <a:spcPts val="0"/>
                        </a:spcAft>
                        <a:buClr>
                          <a:srgbClr val="1E3C64"/>
                        </a:buClr>
                        <a:buFont typeface="+mj-lt"/>
                        <a:buAutoNum type="alphaUcPeriod"/>
                      </a:pPr>
                      <a:r>
                        <a:rPr lang="en-IN" sz="1200" dirty="0">
                          <a:effectLst/>
                          <a:latin typeface="Verdana" panose="020B0604030504040204" pitchFamily="34" charset="0"/>
                          <a:ea typeface="Verdana" panose="020B0604030504040204" pitchFamily="34" charset="0"/>
                          <a:cs typeface="Verdana" panose="020B0604030504040204" pitchFamily="34" charset="0"/>
                        </a:rPr>
                        <a:t>Planning and supervision.</a:t>
                      </a:r>
                    </a:p>
                    <a:p>
                      <a:pPr marL="228600" lvl="0" indent="-228600">
                        <a:lnSpc>
                          <a:spcPct val="115000"/>
                        </a:lnSpc>
                        <a:spcAft>
                          <a:spcPts val="0"/>
                        </a:spcAft>
                        <a:buClr>
                          <a:srgbClr val="1E3C64"/>
                        </a:buClr>
                        <a:buFont typeface="+mj-lt"/>
                        <a:buAutoNum type="alphaUcPeriod"/>
                      </a:pPr>
                      <a:r>
                        <a:rPr lang="en-IN" sz="1200" dirty="0">
                          <a:effectLst/>
                          <a:latin typeface="Verdana" panose="020B0604030504040204" pitchFamily="34" charset="0"/>
                          <a:ea typeface="Verdana" panose="020B0604030504040204" pitchFamily="34" charset="0"/>
                          <a:cs typeface="Verdana" panose="020B0604030504040204" pitchFamily="34" charset="0"/>
                        </a:rPr>
                        <a:t>Sufficient relevant data.</a:t>
                      </a:r>
                    </a:p>
                  </a:txBody>
                  <a:tcPr/>
                </a:tc>
                <a:extLst>
                  <a:ext uri="{0D108BD9-81ED-4DB2-BD59-A6C34878D82A}">
                    <a16:rowId xmlns:a16="http://schemas.microsoft.com/office/drawing/2014/main" val="10003"/>
                  </a:ext>
                </a:extLst>
              </a:tr>
              <a:tr h="370840">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1.310.001</a:t>
                      </a:r>
                    </a:p>
                  </a:txBody>
                  <a:tcPr/>
                </a:tc>
                <a:tc>
                  <a:txBody>
                    <a:bodyPr/>
                    <a:lstStyle/>
                    <a:p>
                      <a:pPr>
                        <a:lnSpc>
                          <a:spcPct val="115000"/>
                        </a:lnSpc>
                        <a:spcAft>
                          <a:spcPts val="0"/>
                        </a:spcAft>
                      </a:pPr>
                      <a:r>
                        <a:rPr lang="en-IN" sz="1200" dirty="0">
                          <a:effectLst/>
                          <a:latin typeface="Verdana" panose="020B0604030504040204" pitchFamily="34" charset="0"/>
                          <a:ea typeface="Verdana" panose="020B0604030504040204" pitchFamily="34" charset="0"/>
                          <a:cs typeface="Verdana" panose="020B0604030504040204" pitchFamily="34" charset="0"/>
                        </a:rPr>
                        <a:t>Compliance with standards</a:t>
                      </a:r>
                    </a:p>
                  </a:txBody>
                  <a:tcPr/>
                </a:tc>
                <a:tc>
                  <a:txBody>
                    <a:bodyPr/>
                    <a:lstStyle/>
                    <a:p>
                      <a:pPr marL="0" indent="0">
                        <a:lnSpc>
                          <a:spcPct val="115000"/>
                        </a:lnSpc>
                        <a:spcAft>
                          <a:spcPts val="0"/>
                        </a:spcAft>
                      </a:pPr>
                      <a:r>
                        <a:rPr lang="en-IN" sz="1200" dirty="0">
                          <a:effectLst/>
                          <a:latin typeface="Verdana" pitchFamily="34" charset="0"/>
                          <a:ea typeface="Verdana" pitchFamily="34" charset="0"/>
                          <a:cs typeface="Verdana" pitchFamily="34" charset="0"/>
                        </a:rPr>
                        <a:t>A member who performs auditing, review, compilation, management consulting, tax, or other professional services shall comply with standards promulgated by bodies designated by Council.</a:t>
                      </a:r>
                    </a:p>
                  </a:txBody>
                  <a:tcPr/>
                </a:tc>
                <a:extLst>
                  <a:ext uri="{0D108BD9-81ED-4DB2-BD59-A6C34878D82A}">
                    <a16:rowId xmlns:a16="http://schemas.microsoft.com/office/drawing/2014/main" val="10004"/>
                  </a:ext>
                </a:extLst>
              </a:tr>
            </a:tbl>
          </a:graphicData>
        </a:graphic>
      </p:graphicFrame>
      <p:sp>
        <p:nvSpPr>
          <p:cNvPr id="13" name="Content Placeholder 12"/>
          <p:cNvSpPr>
            <a:spLocks noGrp="1"/>
          </p:cNvSpPr>
          <p:nvPr>
            <p:ph sz="quarter" idx="12"/>
          </p:nvPr>
        </p:nvSpPr>
        <p:spPr/>
        <p:txBody>
          <a:bodyPr/>
          <a:lstStyle/>
          <a:p>
            <a:pPr marL="0" indent="0">
              <a:buNone/>
            </a:pPr>
            <a:r>
              <a:rPr lang="en-US" altLang="en-US" dirty="0"/>
              <a:t>Learning Objective 19-4</a:t>
            </a:r>
          </a:p>
        </p:txBody>
      </p:sp>
    </p:spTree>
    <p:extLst>
      <p:ext uri="{BB962C8B-B14F-4D97-AF65-F5344CB8AC3E}">
        <p14:creationId xmlns:p14="http://schemas.microsoft.com/office/powerpoint/2010/main" val="59646485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3195</TotalTime>
  <Words>5924</Words>
  <Application>Microsoft Office PowerPoint</Application>
  <PresentationFormat>On-screen Show (4:3)</PresentationFormat>
  <Paragraphs>550</Paragraphs>
  <Slides>42</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Courier New</vt:lpstr>
      <vt:lpstr>Helvetica</vt:lpstr>
      <vt:lpstr>Verdana</vt:lpstr>
      <vt:lpstr>Wingdings</vt:lpstr>
      <vt:lpstr>1_Office Theme</vt:lpstr>
      <vt:lpstr>Auditing and Assurance Services A Systematic Approach Twelfth Edition</vt:lpstr>
      <vt:lpstr>Ethics and Professional Conduct</vt:lpstr>
      <vt:lpstr>Theories of Ethical Behavior</vt:lpstr>
      <vt:lpstr>Figure 19-1 Relevant Professional Standards for Audits of Private versus Public Companies</vt:lpstr>
      <vt:lpstr>The AICPA Code of Professional Conduct: A Comprehensive Framework for Auditors</vt:lpstr>
      <vt:lpstr>Figure 19-2 Relationship among Priniciples, Rules, and Interpretations of the Code of Professional Conduct</vt:lpstr>
      <vt:lpstr>TABLE 19-1 Principles of Professional Conduct (1 of 2)</vt:lpstr>
      <vt:lpstr>TABLE 19-1 Principles of Professional Conduct (2 of 2)</vt:lpstr>
      <vt:lpstr>TABLE 19–2 Overview of Part 1 AICPA Rules of Conduct (1 of 4)</vt:lpstr>
      <vt:lpstr>TABLE 19–2 Overview of Part 1 AICPA Rules of Conduct (2 of 4)</vt:lpstr>
      <vt:lpstr>TABLE 19–2 Overview of Part 1 AICPA Rules of Conduct (3 of 4)</vt:lpstr>
      <vt:lpstr>TABLE 19–2 Overview of Part 1 AICPA Rules of Conduct (4 of 4)</vt:lpstr>
      <vt:lpstr>Integrity and Objectivity</vt:lpstr>
      <vt:lpstr>Independence</vt:lpstr>
      <vt:lpstr>Covered Members</vt:lpstr>
      <vt:lpstr>Prohibited Financial Relationships </vt:lpstr>
      <vt:lpstr>Prohibited Business Relationships</vt:lpstr>
      <vt:lpstr>Effect of Family Relationships (1 of 2)</vt:lpstr>
      <vt:lpstr>Effect of Family Relationships (2 of 2)</vt:lpstr>
      <vt:lpstr>Effect of Actual or Threatened Litigation</vt:lpstr>
      <vt:lpstr>Provision of Nonattest Services</vt:lpstr>
      <vt:lpstr>SEC and PCAOB Independence Requirements for Audits of Public Companies (1 of 2)</vt:lpstr>
      <vt:lpstr>SEC and PCAOB Independence Requirements for Audits of Public Companies (2 of 2)</vt:lpstr>
      <vt:lpstr>SEC Independence Requirements for Audits of Public Companies</vt:lpstr>
      <vt:lpstr>SEC Required Communications for Audits of Public Companies</vt:lpstr>
      <vt:lpstr>General Standards and Compliance with Standards (1 of 2)</vt:lpstr>
      <vt:lpstr>General Standards and Compliance with Standards (2 of 2)</vt:lpstr>
      <vt:lpstr>Accounting Principles</vt:lpstr>
      <vt:lpstr>Confidential Client Information</vt:lpstr>
      <vt:lpstr>Contingent Fees</vt:lpstr>
      <vt:lpstr>Commissions and Referral Fees (1 of 2)</vt:lpstr>
      <vt:lpstr>Commissions and Referral Fees (2 of 2)</vt:lpstr>
      <vt:lpstr>Acts Discreditable (1 of 2)</vt:lpstr>
      <vt:lpstr>Acts Discreditable (2 of 2)</vt:lpstr>
      <vt:lpstr>Advertising and Other Forms of Solicitation</vt:lpstr>
      <vt:lpstr>Prohibited Advertising</vt:lpstr>
      <vt:lpstr>Form of Organization and Name</vt:lpstr>
      <vt:lpstr>Disciplinary Actions</vt:lpstr>
      <vt:lpstr>Quality Management Standards</vt:lpstr>
      <vt:lpstr>Components of Quality Management System</vt:lpstr>
      <vt:lpstr>PCAOB Inspections of Registered Public Accounting Firms</vt:lpstr>
      <vt:lpstr>END OF CHAPTER 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Professional Conduct, Independence, and Quality Control</dc:title>
  <dc:creator>Messier</dc:creator>
  <cp:lastModifiedBy>Makoko, Sylvester T</cp:lastModifiedBy>
  <cp:revision>878</cp:revision>
  <dcterms:created xsi:type="dcterms:W3CDTF">2017-04-26T01:00:04Z</dcterms:created>
  <dcterms:modified xsi:type="dcterms:W3CDTF">2022-11-16T15:40:35Z</dcterms:modified>
</cp:coreProperties>
</file>