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71" r:id="rId1"/>
  </p:sldMasterIdLst>
  <p:notesMasterIdLst>
    <p:notesMasterId r:id="rId33"/>
  </p:notesMasterIdLst>
  <p:sldIdLst>
    <p:sldId id="517" r:id="rId2"/>
    <p:sldId id="487" r:id="rId3"/>
    <p:sldId id="518" r:id="rId4"/>
    <p:sldId id="519" r:id="rId5"/>
    <p:sldId id="520" r:id="rId6"/>
    <p:sldId id="521" r:id="rId7"/>
    <p:sldId id="522" r:id="rId8"/>
    <p:sldId id="523" r:id="rId9"/>
    <p:sldId id="524" r:id="rId10"/>
    <p:sldId id="525" r:id="rId11"/>
    <p:sldId id="526" r:id="rId12"/>
    <p:sldId id="527" r:id="rId13"/>
    <p:sldId id="528" r:id="rId14"/>
    <p:sldId id="529" r:id="rId15"/>
    <p:sldId id="530" r:id="rId16"/>
    <p:sldId id="531" r:id="rId17"/>
    <p:sldId id="532" r:id="rId18"/>
    <p:sldId id="533" r:id="rId19"/>
    <p:sldId id="534" r:id="rId20"/>
    <p:sldId id="535" r:id="rId21"/>
    <p:sldId id="536" r:id="rId22"/>
    <p:sldId id="537" r:id="rId23"/>
    <p:sldId id="538" r:id="rId24"/>
    <p:sldId id="539" r:id="rId25"/>
    <p:sldId id="540" r:id="rId26"/>
    <p:sldId id="541" r:id="rId27"/>
    <p:sldId id="542" r:id="rId28"/>
    <p:sldId id="543" r:id="rId29"/>
    <p:sldId id="544" r:id="rId30"/>
    <p:sldId id="545" r:id="rId31"/>
    <p:sldId id="546"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6525"/>
    <a:srgbClr val="3E7684"/>
    <a:srgbClr val="C9252C"/>
    <a:srgbClr val="0070C0"/>
    <a:srgbClr val="00739B"/>
    <a:srgbClr val="002D3D"/>
    <a:srgbClr val="59305B"/>
    <a:srgbClr val="4578AF"/>
    <a:srgbClr val="3366F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659" autoAdjust="0"/>
    <p:restoredTop sz="83890" autoAdjust="0"/>
  </p:normalViewPr>
  <p:slideViewPr>
    <p:cSldViewPr snapToGrid="0">
      <p:cViewPr>
        <p:scale>
          <a:sx n="68" d="100"/>
          <a:sy n="68" d="100"/>
        </p:scale>
        <p:origin x="-1128" y="-72"/>
      </p:cViewPr>
      <p:guideLst>
        <p:guide orient="horz" pos="2160"/>
        <p:guide pos="2880"/>
      </p:guideLst>
    </p:cSldViewPr>
  </p:slideViewPr>
  <p:outlineViewPr>
    <p:cViewPr>
      <p:scale>
        <a:sx n="33" d="100"/>
        <a:sy n="33" d="100"/>
      </p:scale>
      <p:origin x="0" y="-11166"/>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512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3491" name="Rectangle 512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3492" name="Rectangle 5123"/>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p:spPr>
      </p:sp>
      <p:sp>
        <p:nvSpPr>
          <p:cNvPr id="5125" name="Notes Placeholder 5124"/>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3494" name="Rectangle 512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Slide Number Placeholder 5126"/>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b" anchorCtr="0" compatLnSpc="1">
            <a:prstTxWarp prst="textNoShape">
              <a:avLst/>
            </a:prstTxWarp>
          </a:bodyPr>
          <a:lstStyle>
            <a:lvl1pPr algn="r">
              <a:defRPr sz="1200"/>
            </a:lvl1pPr>
          </a:lstStyle>
          <a:p>
            <a:fld id="{FCA16ACA-BEA9-4113-B004-2C9FC464C5F8}" type="slidenum">
              <a:rPr lang="en-US"/>
              <a:pPr/>
              <a:t>‹#›</a:t>
            </a:fld>
            <a:endParaRPr lang="en-US"/>
          </a:p>
        </p:txBody>
      </p:sp>
    </p:spTree>
    <p:extLst>
      <p:ext uri="{BB962C8B-B14F-4D97-AF65-F5344CB8AC3E}">
        <p14:creationId xmlns:p14="http://schemas.microsoft.com/office/powerpoint/2010/main" val="15749348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EAEEF-EA87-45A5-AB17-DF2F4D00AFC7}" type="slidenum">
              <a:rPr lang="en-US" altLang="en-US" smtClean="0"/>
              <a:pPr/>
              <a:t>1</a:t>
            </a:fld>
            <a:endParaRPr lang="en-US" altLang="en-US" dirty="0"/>
          </a:p>
        </p:txBody>
      </p:sp>
    </p:spTree>
    <p:extLst>
      <p:ext uri="{BB962C8B-B14F-4D97-AF65-F5344CB8AC3E}">
        <p14:creationId xmlns:p14="http://schemas.microsoft.com/office/powerpoint/2010/main" val="1681122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hapter Opener">
    <p:spTree>
      <p:nvGrpSpPr>
        <p:cNvPr id="1" name=""/>
        <p:cNvGrpSpPr/>
        <p:nvPr/>
      </p:nvGrpSpPr>
      <p:grpSpPr>
        <a:xfrm>
          <a:off x="0" y="0"/>
          <a:ext cx="0" cy="0"/>
          <a:chOff x="0" y="0"/>
          <a:chExt cx="0" cy="0"/>
        </a:xfrm>
      </p:grpSpPr>
      <p:sp>
        <p:nvSpPr>
          <p:cNvPr id="16" name="Rectangle 15"/>
          <p:cNvSpPr/>
          <p:nvPr userDrawn="1"/>
        </p:nvSpPr>
        <p:spPr bwMode="white">
          <a:xfrm>
            <a:off x="0" y="0"/>
            <a:ext cx="9144000" cy="1371600"/>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59305B"/>
              </a:buClr>
            </a:pPr>
            <a:endParaRPr lang="en-US" dirty="0"/>
          </a:p>
        </p:txBody>
      </p:sp>
      <p:sp>
        <p:nvSpPr>
          <p:cNvPr id="11" name="SubTitle 10"/>
          <p:cNvSpPr>
            <a:spLocks noGrp="1"/>
          </p:cNvSpPr>
          <p:nvPr>
            <p:ph type="title"/>
          </p:nvPr>
        </p:nvSpPr>
        <p:spPr>
          <a:xfrm>
            <a:off x="732773" y="4036509"/>
            <a:ext cx="7991502" cy="805313"/>
          </a:xfrm>
          <a:noFill/>
        </p:spPr>
        <p:txBody>
          <a:bodyPr anchor="t">
            <a:noAutofit/>
          </a:bodyPr>
          <a:lstStyle>
            <a:lvl1pPr>
              <a:defRPr sz="3600">
                <a:solidFill>
                  <a:schemeClr val="tx1"/>
                </a:solidFill>
                <a:latin typeface="Arial" pitchFamily="34" charset="0"/>
                <a:ea typeface="Verdana" pitchFamily="34" charset="0"/>
                <a:cs typeface="Arial" pitchFamily="34" charset="0"/>
              </a:defRPr>
            </a:lvl1pPr>
          </a:lstStyle>
          <a:p>
            <a:r>
              <a:rPr lang="en-US" dirty="0" smtClean="0"/>
              <a:t>Click to edit Master title style</a:t>
            </a:r>
            <a:endParaRPr lang="en-US" dirty="0"/>
          </a:p>
        </p:txBody>
      </p:sp>
      <p:sp>
        <p:nvSpPr>
          <p:cNvPr id="9" name="Title 8"/>
          <p:cNvSpPr>
            <a:spLocks noGrp="1"/>
          </p:cNvSpPr>
          <p:nvPr>
            <p:ph type="body" sz="quarter" idx="14" hasCustomPrompt="1"/>
          </p:nvPr>
        </p:nvSpPr>
        <p:spPr>
          <a:xfrm>
            <a:off x="2141951" y="2430049"/>
            <a:ext cx="4415424" cy="1380993"/>
          </a:xfrm>
        </p:spPr>
        <p:txBody>
          <a:bodyPr anchor="b">
            <a:noAutofit/>
          </a:bodyPr>
          <a:lstStyle>
            <a:lvl1pPr marL="0" indent="0">
              <a:spcBef>
                <a:spcPts val="0"/>
              </a:spcBef>
              <a:buNone/>
              <a:defRPr sz="4400" baseline="0">
                <a:latin typeface="Arial" pitchFamily="34" charset="0"/>
                <a:ea typeface="Verdana" pitchFamily="34" charset="0"/>
                <a:cs typeface="Arial" pitchFamily="34" charset="0"/>
              </a:defRPr>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3" name="Rectangle 12"/>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sz="quarter" idx="16"/>
          </p:nvPr>
        </p:nvSpPr>
        <p:spPr>
          <a:xfrm>
            <a:off x="1600200" y="6285230"/>
            <a:ext cx="7543800" cy="572770"/>
          </a:xfrm>
          <a:solidFill>
            <a:srgbClr val="756525"/>
          </a:solidFill>
        </p:spPr>
        <p:txBody>
          <a:bodyPr>
            <a:noAutofit/>
          </a:bodyPr>
          <a:lstStyle>
            <a:lvl1pPr algn="ctr">
              <a:defRPr sz="1100">
                <a:latin typeface="Arial" pitchFamily="34" charset="0"/>
                <a:cs typeface="Arial" pitchFamily="34" charset="0"/>
              </a:defRPr>
            </a:lvl1pPr>
            <a:lvl2pPr>
              <a:defRPr sz="1100">
                <a:latin typeface="Arial" pitchFamily="34" charset="0"/>
                <a:cs typeface="Arial" pitchFamily="34" charset="0"/>
              </a:defRPr>
            </a:lvl2pPr>
            <a:lvl3pPr>
              <a:defRPr sz="1100">
                <a:latin typeface="Arial" pitchFamily="34" charset="0"/>
                <a:cs typeface="Arial" pitchFamily="34" charset="0"/>
              </a:defRPr>
            </a:lvl3pPr>
            <a:lvl4pPr>
              <a:defRPr sz="1100">
                <a:latin typeface="Arial" pitchFamily="34" charset="0"/>
                <a:cs typeface="Arial" pitchFamily="34" charset="0"/>
              </a:defRPr>
            </a:lvl4pPr>
            <a:lvl5pPr>
              <a:defRPr sz="1100">
                <a:latin typeface="Arial" pitchFamily="34" charset="0"/>
                <a:cs typeface="Arial"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346341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 y="27709"/>
            <a:ext cx="9052560" cy="1039091"/>
          </a:xfrm>
        </p:spPr>
        <p:txBody>
          <a:bodyPr>
            <a:normAutofit/>
          </a:bodyPr>
          <a:lstStyle>
            <a:lvl1pPr algn="ctr">
              <a:defRPr sz="3600">
                <a:latin typeface="Arial" pitchFamily="34" charset="0"/>
                <a:ea typeface="Verdana"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461963" indent="-461963">
              <a:buClr>
                <a:srgbClr val="756525"/>
              </a:buClr>
              <a:buSzPct val="100000"/>
              <a:defRPr/>
            </a:lvl1pPr>
            <a:lvl2pPr marL="914400" indent="-457200">
              <a:buClr>
                <a:srgbClr val="756525"/>
              </a:buClr>
              <a:defRPr/>
            </a:lvl2pPr>
            <a:lvl3pPr marL="1376363" indent="-461963">
              <a:buClr>
                <a:srgbClr val="756525"/>
              </a:buClr>
              <a:buFont typeface="Wingdings" pitchFamily="2" charset="2"/>
              <a:buChar char="§"/>
              <a:defRPr/>
            </a:lvl3pPr>
            <a:lvl4pPr marL="1600200" indent="-228600">
              <a:buClr>
                <a:srgbClr val="756525"/>
              </a:buClr>
              <a:buFont typeface="Courier New" pitchFamily="49" charset="0"/>
              <a:buChar char="o"/>
              <a:defRPr/>
            </a:lvl4pPr>
            <a:lvl5pPr>
              <a:buClr>
                <a:srgbClr val="756525"/>
              </a:buClr>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72379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gure + Caption Layout">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19169" y="357626"/>
            <a:ext cx="8032638" cy="1004011"/>
          </a:xfrm>
        </p:spPr>
        <p:txBody>
          <a:bodyPr>
            <a:normAutofit/>
          </a:bodyPr>
          <a:lstStyle>
            <a:lvl1pPr algn="ctr">
              <a:defRPr sz="3600" b="0">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sz="quarter" idx="10"/>
          </p:nvPr>
        </p:nvSpPr>
        <p:spPr>
          <a:xfrm>
            <a:off x="1142999" y="2338466"/>
            <a:ext cx="7011649" cy="2843134"/>
          </a:xfrm>
        </p:spPr>
        <p:txBody>
          <a:bodyPr/>
          <a:lstStyle>
            <a:lvl1pPr>
              <a:buClr>
                <a:srgbClr val="756525"/>
              </a:buClr>
              <a:defRPr/>
            </a:lvl1pPr>
          </a:lstStyle>
          <a:p>
            <a:r>
              <a:rPr lang="en-US" dirty="0" smtClean="0"/>
              <a:t>Click icon to add picture</a:t>
            </a:r>
            <a:endParaRPr lang="en-US" dirty="0"/>
          </a:p>
        </p:txBody>
      </p:sp>
      <p:sp>
        <p:nvSpPr>
          <p:cNvPr id="11" name="Text Placeholder 3"/>
          <p:cNvSpPr>
            <a:spLocks noGrp="1"/>
          </p:cNvSpPr>
          <p:nvPr>
            <p:ph type="body" sz="half" idx="2"/>
          </p:nvPr>
        </p:nvSpPr>
        <p:spPr>
          <a:xfrm>
            <a:off x="519169" y="5486400"/>
            <a:ext cx="8032638" cy="6651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p:nvPr/>
        </p:nvSpPr>
        <p:spPr bwMode="white">
          <a:xfrm>
            <a:off x="-7937" y="6248400"/>
            <a:ext cx="9151937" cy="617539"/>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9" name="Picture 8" title="Cengage 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
        <p:nvSpPr>
          <p:cNvPr id="4" name="Content Placeholder 3"/>
          <p:cNvSpPr>
            <a:spLocks noGrp="1"/>
          </p:cNvSpPr>
          <p:nvPr>
            <p:ph sz="quarter" idx="11"/>
          </p:nvPr>
        </p:nvSpPr>
        <p:spPr>
          <a:xfrm>
            <a:off x="554038" y="1663700"/>
            <a:ext cx="8589962" cy="479425"/>
          </a:xfrm>
        </p:spPr>
        <p:txBody>
          <a:bodyPr/>
          <a:lstStyle>
            <a:lvl1pPr>
              <a:buClr>
                <a:srgbClr val="756525"/>
              </a:buClr>
              <a:defRPr/>
            </a:lvl1pPr>
            <a:lvl2pPr>
              <a:buClr>
                <a:srgbClr val="756525"/>
              </a:buClr>
              <a:defRPr/>
            </a:lvl2pPr>
            <a:lvl3pPr>
              <a:buClr>
                <a:srgbClr val="756525"/>
              </a:buClr>
              <a:defRPr/>
            </a:lvl3pPr>
            <a:lvl4pPr>
              <a:buClr>
                <a:srgbClr val="756525"/>
              </a:buClr>
              <a:defRPr/>
            </a:lvl4pPr>
            <a:lvl5pPr>
              <a:buClr>
                <a:srgbClr val="756525"/>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86561692"/>
      </p:ext>
    </p:extLst>
  </p:cSld>
  <p:clrMapOvr>
    <a:masterClrMapping/>
  </p:clrMapOvr>
  <p:transition spd="slow"/>
  <p:timing>
    <p:tnLst>
      <p:par>
        <p:cTn id="1" dur="indefinite" restart="never" nodeType="tmRoot"/>
      </p:par>
    </p:tnLst>
  </p:timing>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type="title"/>
          </p:nvPr>
        </p:nvSpPr>
        <p:spPr>
          <a:xfrm>
            <a:off x="457200" y="27709"/>
            <a:ext cx="8229600" cy="1039091"/>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Content Placeholder 2"/>
          <p:cNvSpPr>
            <a:spLocks noGrp="1"/>
          </p:cNvSpPr>
          <p:nvPr>
            <p:ph type="body" idx="1"/>
          </p:nvPr>
        </p:nvSpPr>
        <p:spPr>
          <a:xfrm>
            <a:off x="228600" y="1295400"/>
            <a:ext cx="8763000" cy="4830763"/>
          </a:xfrm>
          <a:prstGeom prst="rect">
            <a:avLst/>
          </a:prstGeom>
        </p:spPr>
        <p:txBody>
          <a:bodyPr vert="horz" lIns="91440" tIns="45720" rIns="91440" bIns="45720" rtlCol="0">
            <a:normAutofit/>
          </a:bodyPr>
          <a:lstStyle/>
          <a:p>
            <a:pPr marL="461963" lvl="0" indent="-461963">
              <a:buSzPct val="100000"/>
            </a:pPr>
            <a:r>
              <a:rPr lang="en-US" dirty="0" smtClean="0"/>
              <a:t>Click to edit Master text styles</a:t>
            </a:r>
          </a:p>
          <a:p>
            <a:pPr marL="914400" lvl="1" indent="-457200"/>
            <a:r>
              <a:rPr lang="en-US" dirty="0" smtClean="0"/>
              <a:t>Second level</a:t>
            </a:r>
          </a:p>
          <a:p>
            <a:pPr marL="1376363" lvl="2" indent="-461963"/>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bwMode="white">
          <a:xfrm>
            <a:off x="0" y="0"/>
            <a:ext cx="9144000" cy="113355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00" dirty="0" smtClean="0"/>
              <a:t>Introduction to Cost management</a:t>
            </a:r>
            <a:endParaRPr lang="en-US" dirty="0"/>
          </a:p>
        </p:txBody>
      </p:sp>
      <p:sp>
        <p:nvSpPr>
          <p:cNvPr id="15"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8" name="Picture 7" title="Cengage Logo"/>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Tree>
    <p:extLst>
      <p:ext uri="{BB962C8B-B14F-4D97-AF65-F5344CB8AC3E}">
        <p14:creationId xmlns:p14="http://schemas.microsoft.com/office/powerpoint/2010/main" val="1792269746"/>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Lst>
  <p:timing>
    <p:tnLst>
      <p:par>
        <p:cTn id="1" dur="indefinite" restart="never" nodeType="tmRoot"/>
      </p:par>
    </p:tnLst>
  </p:timing>
  <p:hf sldNum="0" hdr="0" dt="0"/>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56525"/>
        </a:buClr>
        <a:buFont typeface="Arial" pitchFamily="34" charset="0"/>
        <a:buChar char="•"/>
        <a:defRPr lang="en-US" sz="2600" kern="1200" dirty="0" smtClean="0">
          <a:solidFill>
            <a:schemeClr val="tx1"/>
          </a:solidFill>
          <a:latin typeface="Arial" pitchFamily="34" charset="0"/>
          <a:ea typeface="Verdana" pitchFamily="34" charset="0"/>
          <a:cs typeface="Arial" pitchFamily="34" charset="0"/>
        </a:defRPr>
      </a:lvl1pPr>
      <a:lvl2pPr marL="742950" indent="-285750" algn="l" defTabSz="914400" rtl="0" eaLnBrk="1" latinLnBrk="0" hangingPunct="1">
        <a:spcBef>
          <a:spcPct val="20000"/>
        </a:spcBef>
        <a:buClr>
          <a:srgbClr val="756525"/>
        </a:buClr>
        <a:buFont typeface="Arial" pitchFamily="34" charset="0"/>
        <a:buChar char="–"/>
        <a:defRPr lang="en-US" sz="2400" kern="1200" dirty="0" smtClean="0">
          <a:solidFill>
            <a:schemeClr val="tx1"/>
          </a:solidFill>
          <a:latin typeface="Arial" pitchFamily="34" charset="0"/>
          <a:ea typeface="Verdana" pitchFamily="34" charset="0"/>
          <a:cs typeface="Arial" pitchFamily="34" charset="0"/>
        </a:defRPr>
      </a:lvl2pPr>
      <a:lvl3pPr marL="1143000" indent="-228600" algn="l" defTabSz="914400" rtl="0" eaLnBrk="1" latinLnBrk="0" hangingPunct="1">
        <a:spcBef>
          <a:spcPct val="20000"/>
        </a:spcBef>
        <a:buClr>
          <a:srgbClr val="756525"/>
        </a:buClr>
        <a:buFont typeface="Wingdings" pitchFamily="2" charset="2"/>
        <a:buChar char="§"/>
        <a:defRPr lang="en-US" sz="2200" kern="1200" dirty="0" smtClean="0">
          <a:solidFill>
            <a:schemeClr val="tx1"/>
          </a:solidFill>
          <a:latin typeface="Arial" pitchFamily="34" charset="0"/>
          <a:ea typeface="Verdana" pitchFamily="34" charset="0"/>
          <a:cs typeface="Arial" pitchFamily="34" charset="0"/>
        </a:defRPr>
      </a:lvl3pPr>
      <a:lvl4pPr marL="1600200" indent="-228600" algn="l" defTabSz="914400" rtl="0" eaLnBrk="1" latinLnBrk="0" hangingPunct="1">
        <a:spcBef>
          <a:spcPct val="20000"/>
        </a:spcBef>
        <a:buClr>
          <a:srgbClr val="756525"/>
        </a:buClr>
        <a:buFont typeface="Courier New" pitchFamily="49" charset="0"/>
        <a:buChar char="o"/>
        <a:defRPr lang="en-US" sz="2000" kern="1200" dirty="0" smtClean="0">
          <a:solidFill>
            <a:schemeClr val="tx1"/>
          </a:solidFill>
          <a:latin typeface="Arial" pitchFamily="34" charset="0"/>
          <a:ea typeface="Verdana" pitchFamily="34" charset="0"/>
          <a:cs typeface="Arial" pitchFamily="34" charset="0"/>
        </a:defRPr>
      </a:lvl4pPr>
      <a:lvl5pPr marL="2057400" indent="-228600" algn="l" defTabSz="914400" rtl="0" eaLnBrk="1" latinLnBrk="0" hangingPunct="1">
        <a:spcBef>
          <a:spcPct val="20000"/>
        </a:spcBef>
        <a:buClr>
          <a:srgbClr val="756525"/>
        </a:buClr>
        <a:buFont typeface="Arial" pitchFamily="34" charset="0"/>
        <a:buChar char="»"/>
        <a:defRPr lang="en-US" sz="2000" kern="1200" dirty="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4695" y="2041473"/>
            <a:ext cx="8199620" cy="1195798"/>
          </a:xfrm>
        </p:spPr>
        <p:txBody>
          <a:bodyPr anchor="ctr"/>
          <a:lstStyle/>
          <a:p>
            <a:pPr marL="63500"/>
            <a:r>
              <a:rPr lang="en-IN" sz="4000" b="1" dirty="0"/>
              <a:t>Chapter 4</a:t>
            </a:r>
            <a:endParaRPr lang="en-US" altLang="en-US" sz="4000" b="1" dirty="0"/>
          </a:p>
        </p:txBody>
      </p:sp>
      <p:sp>
        <p:nvSpPr>
          <p:cNvPr id="4" name="Sub Title 5"/>
          <p:cNvSpPr>
            <a:spLocks noGrp="1"/>
          </p:cNvSpPr>
          <p:nvPr>
            <p:ph type="body" sz="quarter" idx="14"/>
          </p:nvPr>
        </p:nvSpPr>
        <p:spPr>
          <a:xfrm>
            <a:off x="736830" y="4078604"/>
            <a:ext cx="7898317" cy="1493521"/>
          </a:xfrm>
        </p:spPr>
        <p:txBody>
          <a:bodyPr anchor="ctr"/>
          <a:lstStyle/>
          <a:p>
            <a:pPr algn="ctr"/>
            <a:r>
              <a:rPr lang="en-US" sz="3600" dirty="0"/>
              <a:t>Income Measurement and</a:t>
            </a:r>
          </a:p>
          <a:p>
            <a:pPr algn="ctr"/>
            <a:r>
              <a:rPr lang="en-US" sz="3600" dirty="0"/>
              <a:t>Accrual Accounting</a:t>
            </a:r>
          </a:p>
        </p:txBody>
      </p:sp>
      <p:pic>
        <p:nvPicPr>
          <p:cNvPr id="1026" name="Picture 2" title="Cengag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5" y="6405550"/>
            <a:ext cx="1512643" cy="339024"/>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sz="quarter" idx="16"/>
          </p:nvPr>
        </p:nvSpPr>
        <p:spPr/>
        <p:txBody>
          <a:bodyPr anchor="ctr"/>
          <a:lstStyle/>
          <a:p>
            <a:pPr marL="0" lvl="0" indent="0" eaLnBrk="0" fontAlgn="base" hangingPunct="0">
              <a:spcBef>
                <a:spcPct val="0"/>
              </a:spcBef>
              <a:spcAft>
                <a:spcPct val="0"/>
              </a:spcAft>
              <a:buClrTx/>
              <a:buNone/>
              <a:defRPr/>
            </a:pPr>
            <a:r>
              <a:rPr lang="en-US" sz="1200" dirty="0" smtClean="0">
                <a:solidFill>
                  <a:schemeClr val="bg1"/>
                </a:solidFill>
              </a:rPr>
              <a:t>© </a:t>
            </a:r>
            <a:r>
              <a:rPr lang="en-US" sz="1200" dirty="0">
                <a:solidFill>
                  <a:schemeClr val="bg1"/>
                </a:solidFill>
              </a:rPr>
              <a:t>2019 Cengage. All rights reserved</a:t>
            </a:r>
            <a:r>
              <a:rPr lang="en-US" sz="1200" dirty="0">
                <a:solidFill>
                  <a:schemeClr val="bg1"/>
                </a:solidFill>
                <a:ea typeface="ＭＳ Ｐゴシック" charset="-128"/>
              </a:rPr>
              <a:t>.</a:t>
            </a:r>
            <a:endParaRPr lang="en-US" sz="1200" dirty="0">
              <a:solidFill>
                <a:schemeClr val="bg1"/>
              </a:solidFill>
            </a:endParaRPr>
          </a:p>
        </p:txBody>
      </p:sp>
    </p:spTree>
    <p:extLst>
      <p:ext uri="{BB962C8B-B14F-4D97-AF65-F5344CB8AC3E}">
        <p14:creationId xmlns:p14="http://schemas.microsoft.com/office/powerpoint/2010/main" val="33041286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Adjusting Entries</a:t>
            </a:r>
          </a:p>
        </p:txBody>
      </p:sp>
      <p:sp>
        <p:nvSpPr>
          <p:cNvPr id="7" name="Content Placeholder 6"/>
          <p:cNvSpPr>
            <a:spLocks noGrp="1"/>
          </p:cNvSpPr>
          <p:nvPr>
            <p:ph idx="1"/>
          </p:nvPr>
        </p:nvSpPr>
        <p:spPr/>
        <p:txBody>
          <a:bodyPr/>
          <a:lstStyle/>
          <a:p>
            <a:pPr>
              <a:defRPr/>
            </a:pPr>
            <a:r>
              <a:rPr lang="en-US" dirty="0"/>
              <a:t>Made at the end of an accounting period</a:t>
            </a:r>
          </a:p>
          <a:p>
            <a:pPr>
              <a:defRPr/>
            </a:pPr>
            <a:r>
              <a:rPr lang="en-US" dirty="0"/>
              <a:t>internal transactions and do not affect the Cash account</a:t>
            </a:r>
          </a:p>
          <a:p>
            <a:pPr>
              <a:defRPr/>
            </a:pPr>
            <a:r>
              <a:rPr lang="en-US" dirty="0"/>
              <a:t>Adjustment of either an asset or a liability with a corresponding change in revenue or expense</a:t>
            </a:r>
          </a:p>
          <a:p>
            <a:pPr>
              <a:defRPr/>
            </a:pPr>
            <a:r>
              <a:rPr lang="en-US" dirty="0"/>
              <a:t>Types of adjusting entries:</a:t>
            </a:r>
          </a:p>
          <a:p>
            <a:pPr lvl="1">
              <a:defRPr/>
            </a:pPr>
            <a:r>
              <a:rPr lang="en-US" dirty="0"/>
              <a:t>Deferred expense</a:t>
            </a:r>
          </a:p>
          <a:p>
            <a:pPr lvl="1">
              <a:defRPr/>
            </a:pPr>
            <a:r>
              <a:rPr lang="en-US" dirty="0"/>
              <a:t>Deferred revenue</a:t>
            </a:r>
          </a:p>
          <a:p>
            <a:pPr lvl="1">
              <a:defRPr/>
            </a:pPr>
            <a:r>
              <a:rPr lang="en-US" dirty="0"/>
              <a:t>Accrued liability</a:t>
            </a:r>
          </a:p>
          <a:p>
            <a:pPr lvl="1">
              <a:defRPr/>
            </a:pPr>
            <a:r>
              <a:rPr lang="en-US" dirty="0"/>
              <a:t>Accrued </a:t>
            </a:r>
            <a:r>
              <a:rPr lang="en-US" dirty="0" smtClean="0"/>
              <a:t>asset</a:t>
            </a:r>
            <a:endParaRPr lang="en-US" dirty="0"/>
          </a:p>
        </p:txBody>
      </p:sp>
    </p:spTree>
    <p:extLst>
      <p:ext uri="{BB962C8B-B14F-4D97-AF65-F5344CB8AC3E}">
        <p14:creationId xmlns:p14="http://schemas.microsoft.com/office/powerpoint/2010/main" val="277106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Deferred Expense</a:t>
            </a:r>
          </a:p>
        </p:txBody>
      </p:sp>
      <p:sp>
        <p:nvSpPr>
          <p:cNvPr id="3" name="Content Placeholder 2"/>
          <p:cNvSpPr>
            <a:spLocks noGrp="1"/>
          </p:cNvSpPr>
          <p:nvPr>
            <p:ph idx="1"/>
          </p:nvPr>
        </p:nvSpPr>
        <p:spPr/>
        <p:txBody>
          <a:bodyPr/>
          <a:lstStyle/>
          <a:p>
            <a:r>
              <a:rPr lang="en-US" dirty="0"/>
              <a:t>Cash paid before expense is incurred</a:t>
            </a:r>
          </a:p>
          <a:p>
            <a:r>
              <a:rPr lang="en-US" dirty="0"/>
              <a:t>Example:</a:t>
            </a:r>
          </a:p>
          <a:p>
            <a:pPr lvl="1"/>
            <a:r>
              <a:rPr lang="en-US" dirty="0"/>
              <a:t>Prepaid rent 					</a:t>
            </a:r>
          </a:p>
          <a:p>
            <a:pPr lvl="1"/>
            <a:r>
              <a:rPr lang="en-US" dirty="0"/>
              <a:t>Prepaid insurance</a:t>
            </a:r>
          </a:p>
          <a:p>
            <a:pPr lvl="1"/>
            <a:r>
              <a:rPr lang="en-US" dirty="0"/>
              <a:t>Office supplies</a:t>
            </a:r>
          </a:p>
          <a:p>
            <a:pPr lvl="1"/>
            <a:r>
              <a:rPr lang="en-US" dirty="0"/>
              <a:t>Property and equipment</a:t>
            </a:r>
          </a:p>
          <a:p>
            <a:r>
              <a:rPr lang="en-US" dirty="0"/>
              <a:t>Unexpired costs are assets</a:t>
            </a:r>
          </a:p>
          <a:p>
            <a:pPr lvl="1"/>
            <a:r>
              <a:rPr lang="en-US" dirty="0"/>
              <a:t>Written off and replaced with an expense as the costs </a:t>
            </a:r>
            <a:r>
              <a:rPr lang="en-US" dirty="0" smtClean="0"/>
              <a:t>expire</a:t>
            </a:r>
            <a:endParaRPr lang="en-US" dirty="0"/>
          </a:p>
        </p:txBody>
      </p:sp>
    </p:spTree>
    <p:extLst>
      <p:ext uri="{BB962C8B-B14F-4D97-AF65-F5344CB8AC3E}">
        <p14:creationId xmlns:p14="http://schemas.microsoft.com/office/powerpoint/2010/main" val="3007292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091" y="158195"/>
            <a:ext cx="8358795" cy="1098072"/>
          </a:xfrm>
        </p:spPr>
        <p:txBody>
          <a:bodyPr>
            <a:noAutofit/>
          </a:bodyPr>
          <a:lstStyle/>
          <a:p>
            <a:r>
              <a:rPr lang="en-US" dirty="0"/>
              <a:t>Example 4.4—Adjusting a Deferred Expense Account</a:t>
            </a:r>
          </a:p>
        </p:txBody>
      </p:sp>
      <p:pic>
        <p:nvPicPr>
          <p:cNvPr id="7" name="Picture 2" descr="A journal entry with accounting equation effect is shown.&#10;The words Journal Entry Analysis appear with-in a blue box to the left of the journal entry.&#10;The journal entry appears in a gray shaded box. On the first line, the date appears in bold type on the far left: Sep. 1. The account name to be debited, Cash, appears to the right of the date. The amount debited, 2,400, is indented several spaces from the account name. On the second line, the account name to be credited, Insur-ance Collected in Advance, sits below the ac-count name to be debited and is indented a few spaces. The amount credited, 2,400, is indented several spaces beyond the amount debited. On the third line, the journal entry de-scription sits below the account names and is left-aligned with the debit entry: To record receipt of cash on insurance policy for 12 months.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Assets, the account name Cash appears on the left and the amount 2,400 appears on the right. Below Liabilities, the account name Insurance Col-lected in Advance appears on the left and the amount 2,400 appears on the right. Below the Income Statement line, an equation appears in all capital letters: REVENUES – EXPENSES = NET INCOME. Horizontal lines appear be-low each component of the equation.  There are no other entries below either Stockholders’ Equity or the income statement.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920875"/>
            <a:ext cx="8534400" cy="969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pic>
        <p:nvPicPr>
          <p:cNvPr id="8" name="Picture 3" descr="A journal entry with accounting equation effect is shown.&#10;The words Journal Entry Analysis appear with-in a blue box to the left of the journal entry.&#10;The journal entry appears in a gray shaded box. On the first line, the date appears in bold type on the far left: Sep. 30. The account name to be debited, Insurance Collected in Advance, ap-pears to the right of the date. The amount deb-ited, 200, is indented several spaces from the account name. On the second line, the account name to be credited, Insurance Revenue, sits below the account name to be debited and is indented a few spaces. The amount credited, 200, is indented several spaces beyond the amount debited. On the third line, the journal entry description sits below the account names and is left-aligned with the debit entry: To rec-ognize insurance revenue for the month.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Liabilities, the account name Insurance Collected in Advance appears on the left and the amount 200 appears on the right. Below Stockholders’ Equity, the amount 200 appears on the right. Below the Income State-ment line, an equation appears in all capital letters: REVENUES – EXPENSES = NET INCOME. Horizontal lines appear below each component of the equation. Below Revenues, the account name Insurance Revenue appears on the left and the amount 200 appears on the right. Below Net Income, the amount 200 is centered. 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3265488"/>
            <a:ext cx="8534400" cy="94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pic>
        <p:nvPicPr>
          <p:cNvPr id="9" name="Picture 4" descr="The following data in adjusting a Deferred Expense Account are as follows,&#10;Sept. 1:&#10;Prepaid Insurance - 2,400&#10;Cash - 2,400&#10;The text shown below the data reads, To prepay insurance policy for 12 months.&#10;Sept. 30:&#10;Insurance Expense - 200&#10;Prepaid Insurance - 200&#10;The text shown below the data reads, To recognize $200 of insurance expense for the month.&#10;Two Master T-Account is shown below.&#10;The first T – Account shows Prepaid Insurance. The data are as follows,&#10;The left column reads, 9/1, 2,400; Bal., 2,200.&#10;The right column reads, 200, 9/30.&#10;The second T – Account shows Insurance Expense. The data are as follows,&#10;The left column reads, 9/30, 2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687" y="4466181"/>
            <a:ext cx="7884627" cy="1590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1495121013"/>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Deferred Revenue</a:t>
            </a:r>
          </a:p>
        </p:txBody>
      </p:sp>
      <p:sp>
        <p:nvSpPr>
          <p:cNvPr id="7" name="Content Placeholder 6"/>
          <p:cNvSpPr>
            <a:spLocks noGrp="1"/>
          </p:cNvSpPr>
          <p:nvPr>
            <p:ph idx="1"/>
          </p:nvPr>
        </p:nvSpPr>
        <p:spPr/>
        <p:txBody>
          <a:bodyPr/>
          <a:lstStyle/>
          <a:p>
            <a:r>
              <a:rPr lang="en-US" dirty="0"/>
              <a:t>Cash received before revenue is earned</a:t>
            </a:r>
          </a:p>
          <a:p>
            <a:r>
              <a:rPr lang="en-US" dirty="0"/>
              <a:t>Example:</a:t>
            </a:r>
          </a:p>
          <a:p>
            <a:pPr lvl="1"/>
            <a:r>
              <a:rPr lang="en-US" dirty="0"/>
              <a:t>Insurance collected in advance</a:t>
            </a:r>
          </a:p>
          <a:p>
            <a:pPr lvl="1"/>
            <a:r>
              <a:rPr lang="en-US" dirty="0"/>
              <a:t>Subscriptions collected in advance</a:t>
            </a:r>
          </a:p>
          <a:p>
            <a:pPr lvl="1"/>
            <a:r>
              <a:rPr lang="en-US" dirty="0"/>
              <a:t>Gift certificates</a:t>
            </a:r>
          </a:p>
          <a:p>
            <a:r>
              <a:rPr lang="en-US" dirty="0"/>
              <a:t>Initially recorded as liabilities (unearned or refundable receipts) and recorded as revenues in future periods when </a:t>
            </a:r>
            <a:r>
              <a:rPr lang="en-US" dirty="0" smtClean="0"/>
              <a:t>earned</a:t>
            </a:r>
            <a:endParaRPr lang="en-US" dirty="0"/>
          </a:p>
        </p:txBody>
      </p:sp>
    </p:spTree>
    <p:extLst>
      <p:ext uri="{BB962C8B-B14F-4D97-AF65-F5344CB8AC3E}">
        <p14:creationId xmlns:p14="http://schemas.microsoft.com/office/powerpoint/2010/main" val="1119494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4297" y="158195"/>
            <a:ext cx="8442383" cy="1098072"/>
          </a:xfrm>
        </p:spPr>
        <p:txBody>
          <a:bodyPr>
            <a:noAutofit/>
          </a:bodyPr>
          <a:lstStyle/>
          <a:p>
            <a:r>
              <a:rPr lang="en-US" dirty="0"/>
              <a:t>Example 4.6—Adjusting a Deferred Revenue Account</a:t>
            </a:r>
          </a:p>
        </p:txBody>
      </p:sp>
      <p:pic>
        <p:nvPicPr>
          <p:cNvPr id="8" name="Picture 2" descr="A journal entry with accounting equation effect is shown.&#10;The words Journal Entry Analysis appear with-in a blue box to the left of the journal entry.&#10;The journal entry appears in a gray shaded box. On the first line, the date appears in bold type on the far left: Sep. 1. The account name to be debited, Cash, appears to the right of the date. The amount debited, 2,400, is indented several spaces from the account name. On the second line, the account name to be credited, Insur-ance Collected in Advance, sits below the ac-count name to be debited and is indented a few spaces. The amount credited, 2,400, is indented several spaces beyond the amount debited. On the third line, the journal entry de-scription sits below the account names and is left-aligned with the debit entry: To record receipt of cash on insurance policy for 12 months.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Assets, the account name Cash appears on the left and the amount 2,400 appears on the right. Below Liabilities, the account name Insurance Col-lected in Advance appears on the left and the amount 2,400 appears on the right. Below the Income Statement line, an equation appears in all capital letters: REVENUES – EXPENSES = NET INCOME. Horizontal lines appear be-low each component of the equation.  There are no other entries below either Stockholders’ Equity or the income statement.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935163"/>
            <a:ext cx="8534400" cy="941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pic>
        <p:nvPicPr>
          <p:cNvPr id="9" name="Picture 3" descr="A journal entry with accounting equation effect is shown.&#10;The words Journal Entry Analysis appear with-in a blue box to the left of the journal entry.&#10;The journal entry appears in a gray shaded box. On the first line, the date appears in bold type on the far left: Sep. 30. The account name to be debited, Insurance Collected in Advance, ap-pears to the right of the date. The amount deb-ited, 200, is indented several spaces from the account name. On the second line, the account name to be credited, Insurance Revenue, sits below the account name to be debited and is indented a few spaces. The amount credited, 200, is indented several spaces beyond the amount debited. On the third line, the journal entry description sits below the account names and is left-aligned with the debit entry: To rec-ognize insurance revenue for the month.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Liabilities, the account name Insurance Collected in Advance appears on the left and the amount 200 appears on the right. Below Stockholders’ Equity, the amount 200 appears on the right. Below the Income State-ment line, an equation appears in all capital letters: REVENUES – EXPENSES = NET INCOME. Horizontal lines appear below each component of the equation. Below Revenues, the account name Insurance Revenue appears on the left and the amount 200 appears on the right. Below Net Income, the amount 200 is centered. 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3271838"/>
            <a:ext cx="8534400" cy="938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pic>
        <p:nvPicPr>
          <p:cNvPr id="10" name="Picture 4" descr="The following data in adjusting a Deferred Revenue Account are as follows,&#10;Sept. 1:&#10;Cash – 2,400&#10;Insurance Collected in advance – 2,400&#10;The text shown below the data reads, To record receipt of cash on insurance policy for 12 months.&#10;Sept. 30:&#10;Insurance collected in advance - 200&#10;Insurance Revenue – 200&#10;The text shown below the data reads, To recognize insurance revenue earned for the month.&#10;Two Master T-Account is shown below.&#10;The first T – Account shows Insurance collected in Advance. The data are as follows,&#10;The left column reads, 9/30, 200.&#10;The right column reads, 2,400, 9/1; 2,200, Bal.&#10;The second T – Account shows Insurance Expense. The data are as follows,&#10;The right column reads, 200, 9/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713" y="4608513"/>
            <a:ext cx="8410575" cy="1487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3036058560"/>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Accrued Liability</a:t>
            </a:r>
          </a:p>
        </p:txBody>
      </p:sp>
      <p:sp>
        <p:nvSpPr>
          <p:cNvPr id="7" name="Content Placeholder 6"/>
          <p:cNvSpPr>
            <a:spLocks noGrp="1"/>
          </p:cNvSpPr>
          <p:nvPr>
            <p:ph idx="1"/>
          </p:nvPr>
        </p:nvSpPr>
        <p:spPr/>
        <p:txBody>
          <a:bodyPr/>
          <a:lstStyle/>
          <a:p>
            <a:r>
              <a:rPr lang="en-US" dirty="0"/>
              <a:t>Cash is paid after an expense is actually incurred rather than before its incurrence</a:t>
            </a:r>
          </a:p>
          <a:p>
            <a:r>
              <a:rPr lang="en-US" dirty="0"/>
              <a:t>Examples:</a:t>
            </a:r>
          </a:p>
          <a:p>
            <a:pPr lvl="1"/>
            <a:r>
              <a:rPr lang="en-US" dirty="0"/>
              <a:t>Payroll</a:t>
            </a:r>
          </a:p>
          <a:p>
            <a:pPr lvl="1"/>
            <a:r>
              <a:rPr lang="en-US" dirty="0"/>
              <a:t>Taxes</a:t>
            </a:r>
          </a:p>
          <a:p>
            <a:pPr lvl="1"/>
            <a:r>
              <a:rPr lang="en-US" dirty="0" smtClean="0"/>
              <a:t>Utilities</a:t>
            </a:r>
            <a:endParaRPr lang="en-US" dirty="0"/>
          </a:p>
        </p:txBody>
      </p:sp>
    </p:spTree>
    <p:extLst>
      <p:ext uri="{BB962C8B-B14F-4D97-AF65-F5344CB8AC3E}">
        <p14:creationId xmlns:p14="http://schemas.microsoft.com/office/powerpoint/2010/main" val="3798502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73" y="103626"/>
            <a:ext cx="8873030" cy="1146054"/>
          </a:xfrm>
        </p:spPr>
        <p:txBody>
          <a:bodyPr>
            <a:noAutofit/>
          </a:bodyPr>
          <a:lstStyle/>
          <a:p>
            <a:r>
              <a:rPr lang="en-US" dirty="0"/>
              <a:t>Example 4.8—Recording an Accrued Liability for Wages</a:t>
            </a:r>
          </a:p>
        </p:txBody>
      </p:sp>
      <p:pic>
        <p:nvPicPr>
          <p:cNvPr id="7" name="Picture 5" descr="A journal entry with accounting equation effect is shown.&#10;The words Journal Entry Analysis appear with-in a blue box to the left of the journal entry.&#10;The journal entry appears in a gray shaded box. On the first line, the date appears in bold type on the far left: June 14. The account name to be debited, Wages Expense, appears to the right of the date. The amount debited, 280,000, is indented several spaces from the account name. On the second line, the account name to be credited, Cash, sits below the account name to be debited and is indented a few spaces. The amount credited, 280,000, is indented several spaces beyond the amount debited. On the third line, the journal entry description sits below the account names and is left-aligned with the debit entry: To pay the biweekly payroll.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Assets, the account name Cash appears on the left and the amount (280,000) appears on the right. Below Stock-holders’ Equity, the amount (280,000) appears on the right. Below the Income Statement line, an equation appears in all capital letters: REV-ENUES – EXPENSES = NET INCOME. Hor-izontal lines appear below each component of the equation. Below Expenses, the account name Wages Expense Revenue appears on the left and the amount 280,000 appears on the right. Below Net Income, the amount (280,000) is centered.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1168" y="1425290"/>
            <a:ext cx="8081665" cy="9197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pic>
        <p:nvPicPr>
          <p:cNvPr id="8" name="Picture 6" descr="A journal entry with accounting equation effect is shown.&#10;The words Journal Entry Analysis appear with-in a blue box to the left of the journal entry.&#10;The journal entry appears in a gray shaded box. On the first line, the date appears in bold type on the far left: June 30. The account name to be debited, Wages Expense, appears to the right of the date. The amount debited, 40,000, is indented several spaces from the account name. On the second line, the account name to be credited, Wages Payable, sits below the ac-count name to be debited and is indented a few spaces. The amount credited, 40,000, is indented several spaces beyond the amount debited. On the third line, the journal entry de-scription sits below the account names and is left-aligned with the debit entry: To record wages for last two days of the month.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Liabilities, the account name Wages Payable appears on the left and the amount 40,000 appears on the right. Below Stockholders’ Equity, the amount (40,000) appears on the right. Below the Income Statement line, an equation appears in all capital letters: REVENUES – EXPENSES = NET INCOME. Horizontal lines appear below each component of the equation. Below Expenses, the account name Wages Expense appears on the left and the amount 40,000 ap-pears on the right. Below Net Income, the amount (40,000) is centered. 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393" y="2528111"/>
            <a:ext cx="8081665" cy="934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pic>
        <p:nvPicPr>
          <p:cNvPr id="9" name="Picture 7" descr="A journal entry with accounting equation effect is shown.&#10;The words Journal Entry Analysis appear with-in a blue box to the left of the journal entry.&#10;The journal entry appears in a gray shaded box. On the first line, the date appears in bold type on the far left: July 12. Two accounts are deb-ited. The account names to be debited, Wages Payable and Wages Expense, appear to the right of the date. The respective amounts debit-ed are 40,000 and 240,000, indented several spaces from the account name. On the third line, the account name to be credited, Cash, sits below the account name to be debited and is indented a few spaces. The amount credited, 280,000, is indented several spaces beyond the amount debited. On the third line, the journal entry description sits below the account names and is left-aligned with the debit entry: To pay the biweekly payroll.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Assets, the account name Cash appears on the left and the amount (280,000) appears on the right. Below Liabilities, the account name, Wages Payable appears on the left and the amount (40,000) appears on the right. Below Stockholders’ Eq-uity, the amount (240,000) appears on the right. Below the Income Statement line, an equation appears in all capital letters: REVENUES – EXPENSES = NET INCOME. Horizontal lines appear below each component of the equation. Below Expenses, the account name Wages Expense appears on the left and the amount 240,000 appears on the right. Below Net Income, the amount (240,000) is centered. A blue arrow points left from the words Net Income to the words Stockholders’ Equit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3393" y="3649938"/>
            <a:ext cx="8081665" cy="1164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pic>
        <p:nvPicPr>
          <p:cNvPr id="10" name="Picture 8" descr="The following data in recording an Accrued liability for wages are as follows,&#10;June 14 (and June 28):&#10;Wages expense – 280,000&#10;Cash – 280,000&#10;The text shown below the data reads, To pay the biweekly payroll.&#10;June 30:&#10;Wages expense – 40,000&#10;Wages Payable – 40,000&#10;The text shown below the data reads, To record wages for last two days of the month.&#10;July 12:&#10;Wages Payable – 40,000&#10;Wages expense – 280,000&#10;Cash – 280,000&#10;The text shown below the data reads, To pay the biweekly payroll.&#10;The diagram below shows three points, The text between the point 1 and 2 reads, “2 days expense in June: dollar 40,000” and text between point 2 and 3 reads “12 days expense in July: dollar 240,000.” The text below the point 1 reads, Friday, June 28: Last payday. The text below the point 2 reads Sunday, June 30: End of accounting period. The text below the point 3 reads, Friday July 12: Next payda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7295" y="4909707"/>
            <a:ext cx="5509411" cy="13175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4274227925"/>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Accrued Asset</a:t>
            </a:r>
          </a:p>
        </p:txBody>
      </p:sp>
      <p:sp>
        <p:nvSpPr>
          <p:cNvPr id="3" name="Content Placeholder 2"/>
          <p:cNvSpPr>
            <a:spLocks noGrp="1"/>
          </p:cNvSpPr>
          <p:nvPr>
            <p:ph idx="1"/>
          </p:nvPr>
        </p:nvSpPr>
        <p:spPr/>
        <p:txBody>
          <a:bodyPr/>
          <a:lstStyle/>
          <a:p>
            <a:r>
              <a:rPr lang="en-US" dirty="0"/>
              <a:t>Revenue earned before the receipt of cash</a:t>
            </a:r>
          </a:p>
          <a:p>
            <a:r>
              <a:rPr lang="en-US" dirty="0"/>
              <a:t>Example: Rent and interest are earned with the passage of time and require an adjustment if cash has not yet been received</a:t>
            </a:r>
          </a:p>
          <a:p>
            <a:r>
              <a:rPr lang="en-US" dirty="0"/>
              <a:t>Whenever a company records revenue before cash is received, receivable is increased and revenue is also </a:t>
            </a:r>
            <a:r>
              <a:rPr lang="en-US" dirty="0" smtClean="0"/>
              <a:t>increased</a:t>
            </a:r>
            <a:endParaRPr lang="en-US" dirty="0"/>
          </a:p>
        </p:txBody>
      </p:sp>
    </p:spTree>
    <p:extLst>
      <p:ext uri="{BB962C8B-B14F-4D97-AF65-F5344CB8AC3E}">
        <p14:creationId xmlns:p14="http://schemas.microsoft.com/office/powerpoint/2010/main" val="2574586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48" y="172901"/>
            <a:ext cx="8961760" cy="844947"/>
          </a:xfrm>
        </p:spPr>
        <p:txBody>
          <a:bodyPr>
            <a:noAutofit/>
          </a:bodyPr>
          <a:lstStyle/>
          <a:p>
            <a:r>
              <a:rPr lang="en-US" dirty="0"/>
              <a:t>Example 4.9—Recording an Accrued Asset</a:t>
            </a:r>
          </a:p>
        </p:txBody>
      </p:sp>
      <p:pic>
        <p:nvPicPr>
          <p:cNvPr id="7" name="Picture 2" descr="A journal entry with accounting equation effect is shown.&#10;The words Journal Entry Analysis appear with-in a blue box to the left of the journal entry.&#10;The journal entry appears in a gray shaded box. On the first line, the date appears in bold type on the far left: Apr. 30. The account name to be debited, Rent Receivable, appears to the right of the date. The amount debited, 2,500, is in-dented several spaces from the account name. On the second line, the account name to be credited, Rent Revenue, sits below the account name to be debited and is indented a few spac-es. The amount credited, 2,500, is indented several spaces beyond the amount debited. On the third line, the journal entry description sits below the account names and is left-aligned with the debit entry: To record rent for the month of April.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Assets, the ac-count name Rent Receivable appears on the left and the amount 2,500 appears on the right. Be-low Stockholders’ Equity, the amount 2,500 appears on the right. Below the Income State-ment line, an equation appears in all capital letters: REVENUES – EXPENSES = NET INCOME. Horizontal lines appear below each component of the equation. Below Revenues, the account name Rent Revenue appears on the left and the amount 2,500 appears on the right. Below Net Income, the amount 2,500 is cen-tered. A blue arrow points left from the words Net Income to the words Stockholders’ Equ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550" y="1970723"/>
            <a:ext cx="7962900" cy="884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A journal entry with accounting equation effect is shown.&#10;The words Journal Entry Analysis appear with-in a blue box to the left of the journal entry.&#10;The journal entry appears in a gray shaded box. On the first line, the date appears in bold type on the far left: May 7. The account name to be debited, Cash, appears to the right of the date. The amount debited, 2,500, is indented several spaces from the account name. On the second line, the account name to be credited, Rent Re-ceivable, sits below the account name to be debited and is indented a few spaces. The amount credited, 2,500, is indented several spaces beyond the amount debited. On the third line, the journal entry description sits below the account names and is left-aligned with the debit entry: To record rent collected for the month of April.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Assets, two accounts Cash and Rent Receivable appear on the left and their respective amounts 2,500 and (2,500) appear on the right. There are no other entries below either Liabilities or Stockholders’ Equity, or the income statement.  Below the Income Statement line, an equation appears in all capital letters: REVENUES – EXPENSES = NET INCOME. Horizontal lines appear below each component of the equation. A blue arrow points left from the words Net Income to the words Stockholders’ Equ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50" y="3436938"/>
            <a:ext cx="7962900" cy="830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2367148"/>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4.3—Accruals and Deferrals</a:t>
            </a:r>
          </a:p>
        </p:txBody>
      </p:sp>
      <p:pic>
        <p:nvPicPr>
          <p:cNvPr id="8" name="Picture 2" descr="The four types of adjusting entry categories along with common ex-amples and journal entry examples.&#10;This table presents the four types of adjusting transactions that precipitate adjusting entries. The first column lists these four categories: (1) Deferred expenses, (2) deferred revenues, (3) accrued liabilities, and (4) accrued assets. The second column presents the typical situation when these four transactions occur, which are respectively (1) when Cash is paid before ex-pense is incurred; (2) when Cash is received before revenue is recognized; (3) when expens-es are incurred before cash is paid; and (4) when revenue recognized before cash is re-ceived. The third column shows that examples of deferred expenses include insurance policies, supplies and rent; examples of deferred reve-nues include deposits, rents, subscriptions and gift certificates; examples of accrued liabilities include salaries, wages, interest, taxes and rent; and examples of accrued assets include interest and rent. The last two columns present the deb-its and credit entries for these transactions when the entry is made during the period and when the entry is made at the end of the peri-od. For deferred expenses, where the entry is made during the period: Assets are debited and Cash is credited; entries after the period debit Expenses and credit Assets. For deferred reve-nues, where the entry is made during the peri-od: Cash is debited and Liability is credited; entries after the period debit Liability and cred-it Revenue. For accrued liabilities, no entry is made during the period, but entries after the period debit Expenses and credit Liabilities. For accrued assets, no entry is made during the period, but entries after the period debit Assets and credit Revenu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376" y="1922250"/>
            <a:ext cx="8085248" cy="3450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2570812695"/>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Recognition and </a:t>
            </a:r>
            <a:r>
              <a:rPr lang="en-US" dirty="0" smtClean="0"/>
              <a:t>Measurement</a:t>
            </a:r>
            <a:r>
              <a:rPr lang="en-US" baseline="0" dirty="0" smtClean="0"/>
              <a:t> </a:t>
            </a:r>
            <a:r>
              <a:rPr lang="en-US" dirty="0" smtClean="0"/>
              <a:t>in </a:t>
            </a:r>
            <a:r>
              <a:rPr lang="en-US" dirty="0"/>
              <a:t>Financial Statements</a:t>
            </a:r>
          </a:p>
        </p:txBody>
      </p:sp>
      <p:sp>
        <p:nvSpPr>
          <p:cNvPr id="3" name="Content Placeholder 2"/>
          <p:cNvSpPr>
            <a:spLocks noGrp="1"/>
          </p:cNvSpPr>
          <p:nvPr>
            <p:ph idx="1"/>
          </p:nvPr>
        </p:nvSpPr>
        <p:spPr/>
        <p:txBody>
          <a:bodyPr/>
          <a:lstStyle/>
          <a:p>
            <a:r>
              <a:rPr lang="en-US" b="1" dirty="0"/>
              <a:t>Recognition</a:t>
            </a:r>
            <a:r>
              <a:rPr lang="en-US" dirty="0"/>
              <a:t>: process of recording an item as an asset, a liability, a revenue, an expense, or the like</a:t>
            </a:r>
          </a:p>
          <a:p>
            <a:r>
              <a:rPr lang="en-US" b="1" dirty="0"/>
              <a:t>Measurement</a:t>
            </a:r>
            <a:r>
              <a:rPr lang="en-US" dirty="0"/>
              <a:t>: requires two choices to be made</a:t>
            </a:r>
          </a:p>
          <a:p>
            <a:pPr lvl="1"/>
            <a:r>
              <a:rPr lang="en-US" dirty="0"/>
              <a:t>Choice 1: The attribute to be measured</a:t>
            </a:r>
          </a:p>
          <a:p>
            <a:pPr lvl="2"/>
            <a:r>
              <a:rPr lang="en-US" dirty="0"/>
              <a:t>Historical cost</a:t>
            </a:r>
          </a:p>
          <a:p>
            <a:pPr lvl="2"/>
            <a:r>
              <a:rPr lang="en-US" dirty="0"/>
              <a:t>Current value</a:t>
            </a:r>
          </a:p>
          <a:p>
            <a:pPr lvl="1"/>
            <a:r>
              <a:rPr lang="en-US" dirty="0"/>
              <a:t>Choice 2: The unit of measure—yardstick</a:t>
            </a:r>
          </a:p>
          <a:p>
            <a:pPr lvl="2"/>
            <a:r>
              <a:rPr lang="en-US" dirty="0" smtClean="0"/>
              <a:t>Money</a:t>
            </a:r>
            <a:endParaRPr lang="en-US" dirty="0"/>
          </a:p>
        </p:txBody>
      </p:sp>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316987"/>
            <a:ext cx="8032638" cy="820934"/>
          </a:xfrm>
        </p:spPr>
        <p:txBody>
          <a:bodyPr/>
          <a:lstStyle/>
          <a:p>
            <a:r>
              <a:rPr lang="en-US" dirty="0"/>
              <a:t>Exhibit 4.4—Unadjusted Trial Balance</a:t>
            </a:r>
          </a:p>
        </p:txBody>
      </p:sp>
      <p:pic>
        <p:nvPicPr>
          <p:cNvPr id="6" name="Picture 2" descr="An unadjusted trial balance for Duffy Transit Company on January 31.&#10;An unadjusted trial balance has a three-line heading centered at the top of the statement. The first line lists the company name: Duffy Transit Company. The second line lists the type of financial statement: Unadjusted Trial Bal-ance. The third line lists the date: January 31. Accounts are on the left of the statement; debit amounts are in the 1st column closest to the ac-counts and credit amounts are in the far right column. The accounts and amounts are as fol-lows:&#10;Cash $50,000Debit Prepaid insurance  48,000Debit&#10;Land 20,000 Debit&#10;Buildings – Garage 160,000 Debit&#10;Equipment – Buses 300,000 Debit&#10;Discount Tickets Sold in Advance $25,000 Credit&#10;Notes Payable 150,000 Credit&#10;Capital Stock 400,000 Credit&#10;Daily Ticket Revenue 30,000 Credit&#10;Gas, Oil and Maintenance Expense 12,000 Debit&#10;Wage and Salary Expense 10,000 Debit&#10;Dividends 5,000 Debit&#10;A dollar sign appears next to the first debit number and the first credit number, and a sin-gle line sits below the last debit number, along with a line at the same point in the credit col-umn, indicating that both the debit and credit columns are to be summed. The sum of both columns, $605,000 should be double-underlined.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8666" y="1489268"/>
            <a:ext cx="6746669" cy="4679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4687931"/>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184907"/>
            <a:ext cx="8032638" cy="759974"/>
          </a:xfrm>
        </p:spPr>
        <p:txBody>
          <a:bodyPr/>
          <a:lstStyle/>
          <a:p>
            <a:r>
              <a:rPr lang="en-US" dirty="0"/>
              <a:t>Exhibit 4.5—Adjusted Trial Balance</a:t>
            </a:r>
          </a:p>
        </p:txBody>
      </p:sp>
      <p:pic>
        <p:nvPicPr>
          <p:cNvPr id="6" name="Picture 2" descr="An adjusted trial balance for Duffy Transit Company on January 31.&#10;An adjusted trial balance has a three-line head-ing centered at the top of the statement. The first line lists the company name: Duffy Transit Company. The second line lists the type of fi-nancial statement: Adjusted Trial Balance. The third line lists the date: January 31. Accounts are on the left of the statement; debit amounts are in the 1st column closest to the accounts and credit amounts are in the far right column. The adjusted trial balance reflects the adjusting entries used to update certain asset and liability accounts and to recognize the correct amounts for the various revenues and expenses. This ad-justed trial balance begins with the unadjusted trial balance to prepare adjusting entries and adjust account balances at the end of the peri-od. The deferred expenses on Duffy’s trial bal-ance, such as Prepaid Insurance, must be re-duced with a corresponding increase in ex-pense. Similarly, any deferred revenues, such as Discount Tickets Sold in Advance, must be adjusted and a corresponding amount of reve-nue recognized. In addition, any accrued as-sets, such as Rent Receivable, and accrued lia-bilities, such as Interest Payable, which do not currently appear on the trial balance, must be recognized. After the four categories of ad-justment the balances of the adjusted trial bal-ance debit and credit columns are $623,200 and are double-underlin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5427" y="1329260"/>
            <a:ext cx="4887725" cy="482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3514082"/>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The Accounting Cycle</a:t>
            </a:r>
          </a:p>
        </p:txBody>
      </p:sp>
      <p:sp>
        <p:nvSpPr>
          <p:cNvPr id="7" name="Content Placeholder 6"/>
          <p:cNvSpPr>
            <a:spLocks noGrp="1"/>
          </p:cNvSpPr>
          <p:nvPr>
            <p:ph idx="1"/>
          </p:nvPr>
        </p:nvSpPr>
        <p:spPr/>
        <p:txBody>
          <a:bodyPr/>
          <a:lstStyle/>
          <a:p>
            <a:r>
              <a:rPr lang="en-US" dirty="0"/>
              <a:t>Series of steps performed each period and culminating with the preparation of a set of financial </a:t>
            </a:r>
            <a:r>
              <a:rPr lang="en-US" dirty="0" smtClean="0"/>
              <a:t>statements</a:t>
            </a:r>
            <a:endParaRPr lang="en-US" dirty="0"/>
          </a:p>
        </p:txBody>
      </p:sp>
    </p:spTree>
    <p:extLst>
      <p:ext uri="{BB962C8B-B14F-4D97-AF65-F5344CB8AC3E}">
        <p14:creationId xmlns:p14="http://schemas.microsoft.com/office/powerpoint/2010/main" val="4283174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0253" y="123946"/>
            <a:ext cx="8873030" cy="1004011"/>
          </a:xfrm>
        </p:spPr>
        <p:txBody>
          <a:bodyPr>
            <a:noAutofit/>
          </a:bodyPr>
          <a:lstStyle/>
          <a:p>
            <a:r>
              <a:rPr lang="en-US" dirty="0"/>
              <a:t>Exhibit 4.6—Steps in the Accounting Cycle</a:t>
            </a:r>
          </a:p>
        </p:txBody>
      </p:sp>
      <p:pic>
        <p:nvPicPr>
          <p:cNvPr id="8" name="Picture 2" descr="A colorful illustra-tion of the circular nature of the ac-counting cycle and the steps required.&#10;The accounting cycle in this exhibit presents a series of steps performed each period and cul-minating with the preparation of a set of finan-cial statements. Step 1in the green box at the top of the exhibit begins the cycle by collecting and analyzing information from source docu-ments. Step 2 slightly down and to the right of Step 1 requires journalizing the transaction. Both Steps 1&amp; 2 are continuous. Step 3, below Step 2, calls for posting transactions to ac-counts in the ledger and is done periodically or immediately when using a computerized sys-tem. Steps 4 through 7 complete the cycle at the end of the period by preparing a work sheet, preparing financial statements, recording and posting adjusting entries, and finally clos-ing the accounts, which lead back to Step 1.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9943" y="1470990"/>
            <a:ext cx="5742194" cy="4582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4091810728"/>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The Use of a Work Sheet</a:t>
            </a:r>
          </a:p>
        </p:txBody>
      </p:sp>
      <p:sp>
        <p:nvSpPr>
          <p:cNvPr id="7" name="Content Placeholder 6"/>
          <p:cNvSpPr>
            <a:spLocks noGrp="1"/>
          </p:cNvSpPr>
          <p:nvPr>
            <p:ph idx="1"/>
          </p:nvPr>
        </p:nvSpPr>
        <p:spPr/>
        <p:txBody>
          <a:bodyPr/>
          <a:lstStyle/>
          <a:p>
            <a:r>
              <a:rPr lang="en-US" dirty="0"/>
              <a:t>Device used at the end of the period to gather the information needed to prepare financial statements without actually recording and posting adjusting </a:t>
            </a:r>
            <a:r>
              <a:rPr lang="en-US" dirty="0" smtClean="0"/>
              <a:t>entries</a:t>
            </a:r>
            <a:endParaRPr lang="en-US" dirty="0"/>
          </a:p>
        </p:txBody>
      </p:sp>
    </p:spTree>
    <p:extLst>
      <p:ext uri="{BB962C8B-B14F-4D97-AF65-F5344CB8AC3E}">
        <p14:creationId xmlns:p14="http://schemas.microsoft.com/office/powerpoint/2010/main" val="928595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Closing Entries</a:t>
            </a:r>
          </a:p>
        </p:txBody>
      </p:sp>
      <p:sp>
        <p:nvSpPr>
          <p:cNvPr id="3" name="Content Placeholder 2"/>
          <p:cNvSpPr>
            <a:spLocks noGrp="1"/>
          </p:cNvSpPr>
          <p:nvPr>
            <p:ph idx="1"/>
          </p:nvPr>
        </p:nvSpPr>
        <p:spPr/>
        <p:txBody>
          <a:bodyPr/>
          <a:lstStyle/>
          <a:p>
            <a:pPr>
              <a:defRPr/>
            </a:pPr>
            <a:r>
              <a:rPr lang="en-US" dirty="0"/>
              <a:t>Made at the end of an accounting period</a:t>
            </a:r>
          </a:p>
          <a:p>
            <a:pPr>
              <a:defRPr/>
            </a:pPr>
            <a:r>
              <a:rPr lang="en-US" dirty="0"/>
              <a:t>Return the balance in all nominal accounts to zero</a:t>
            </a:r>
          </a:p>
          <a:p>
            <a:pPr>
              <a:defRPr/>
            </a:pPr>
            <a:r>
              <a:rPr lang="en-US" dirty="0"/>
              <a:t>Transfer the net income or loss and the dividends to Retained </a:t>
            </a:r>
            <a:r>
              <a:rPr lang="en-US" dirty="0" smtClean="0"/>
              <a:t>Earnings</a:t>
            </a:r>
            <a:endParaRPr lang="en-US" dirty="0"/>
          </a:p>
        </p:txBody>
      </p:sp>
    </p:spTree>
    <p:extLst>
      <p:ext uri="{BB962C8B-B14F-4D97-AF65-F5344CB8AC3E}">
        <p14:creationId xmlns:p14="http://schemas.microsoft.com/office/powerpoint/2010/main" val="2118123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and Nominal accounts</a:t>
            </a:r>
          </a:p>
        </p:txBody>
      </p:sp>
      <p:sp>
        <p:nvSpPr>
          <p:cNvPr id="3" name="Content Placeholder 2"/>
          <p:cNvSpPr>
            <a:spLocks noGrp="1"/>
          </p:cNvSpPr>
          <p:nvPr>
            <p:ph idx="1"/>
          </p:nvPr>
        </p:nvSpPr>
        <p:spPr/>
        <p:txBody>
          <a:bodyPr/>
          <a:lstStyle/>
          <a:p>
            <a:r>
              <a:rPr lang="en-US" b="1" dirty="0"/>
              <a:t>Real accounts</a:t>
            </a:r>
            <a:r>
              <a:rPr lang="en-US" dirty="0"/>
              <a:t>: balance sheet accounts</a:t>
            </a:r>
          </a:p>
          <a:p>
            <a:pPr lvl="1"/>
            <a:r>
              <a:rPr lang="en-US" dirty="0"/>
              <a:t>Permanent in nature</a:t>
            </a:r>
          </a:p>
          <a:p>
            <a:pPr lvl="1"/>
            <a:r>
              <a:rPr lang="en-US" dirty="0"/>
              <a:t>Not closed at the end of the period</a:t>
            </a:r>
          </a:p>
          <a:p>
            <a:r>
              <a:rPr lang="en-US" b="1" dirty="0"/>
              <a:t>Nominal accounts</a:t>
            </a:r>
            <a:r>
              <a:rPr lang="en-US" dirty="0"/>
              <a:t>: revenue, expense, and dividend accounts</a:t>
            </a:r>
          </a:p>
          <a:p>
            <a:pPr lvl="1"/>
            <a:r>
              <a:rPr lang="en-US" dirty="0"/>
              <a:t>Temporary in nature</a:t>
            </a:r>
          </a:p>
          <a:p>
            <a:pPr lvl="1"/>
            <a:r>
              <a:rPr lang="en-US" dirty="0"/>
              <a:t>Closed at the end of the period </a:t>
            </a:r>
          </a:p>
        </p:txBody>
      </p:sp>
    </p:spTree>
    <p:extLst>
      <p:ext uri="{BB962C8B-B14F-4D97-AF65-F5344CB8AC3E}">
        <p14:creationId xmlns:p14="http://schemas.microsoft.com/office/powerpoint/2010/main" val="821772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Closing Process</a:t>
            </a:r>
          </a:p>
        </p:txBody>
      </p:sp>
      <p:sp>
        <p:nvSpPr>
          <p:cNvPr id="3" name="Content Placeholder 2"/>
          <p:cNvSpPr>
            <a:spLocks noGrp="1"/>
          </p:cNvSpPr>
          <p:nvPr>
            <p:ph idx="1"/>
          </p:nvPr>
        </p:nvSpPr>
        <p:spPr/>
        <p:txBody>
          <a:bodyPr/>
          <a:lstStyle/>
          <a:p>
            <a:r>
              <a:rPr lang="en-US" dirty="0"/>
              <a:t>All revenue accounts is credited to Income Summary—single entry is made</a:t>
            </a:r>
          </a:p>
          <a:p>
            <a:r>
              <a:rPr lang="en-US" dirty="0"/>
              <a:t>All expense accounts is credited to Income Summary—single entry is made</a:t>
            </a:r>
          </a:p>
          <a:p>
            <a:r>
              <a:rPr lang="en-US" dirty="0"/>
              <a:t>Credit balance in the Income Summary account is transferred to Retained Earnings</a:t>
            </a:r>
          </a:p>
          <a:p>
            <a:r>
              <a:rPr lang="en-US" dirty="0"/>
              <a:t>A credit is made to close the Dividends account with an offsetting debit to Retained </a:t>
            </a:r>
            <a:r>
              <a:rPr lang="en-US" dirty="0" smtClean="0"/>
              <a:t>Earnings</a:t>
            </a:r>
            <a:endParaRPr lang="en-US" dirty="0"/>
          </a:p>
        </p:txBody>
      </p:sp>
    </p:spTree>
    <p:extLst>
      <p:ext uri="{BB962C8B-B14F-4D97-AF65-F5344CB8AC3E}">
        <p14:creationId xmlns:p14="http://schemas.microsoft.com/office/powerpoint/2010/main" val="1024625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699" y="169726"/>
            <a:ext cx="8785178" cy="1014051"/>
          </a:xfrm>
        </p:spPr>
        <p:txBody>
          <a:bodyPr>
            <a:noAutofit/>
          </a:bodyPr>
          <a:lstStyle/>
          <a:p>
            <a:r>
              <a:rPr lang="en-US" dirty="0"/>
              <a:t>Example 4.12—Preparing Closing Entries</a:t>
            </a:r>
          </a:p>
        </p:txBody>
      </p:sp>
      <p:pic>
        <p:nvPicPr>
          <p:cNvPr id="9" name="Picture 9" descr="An illustration of the four closing entries presented using a diagram of  five T-accounts.&#10;The closing process for Duffy Transit Company is illustrated with the use of five T-accounts. The first two Journal entries for the closing process require bringing the balances of tempo-rary revenue and expense accounts to zero. The top two t-accounts in the illustration represent all revenue accounts combined into a single revenue account with a credit pre-closing bal-ance of 52,900 and all expense accounts com-bined into a single expense account with a deb-it pre-closing balance of 39,700. These balances are closed to zero by transferring the balances to a third T-account called Income Summary. By doing this the first two closing entries are accomplished.  This is done by debiting the revenue account for 52,900 and crediting In-come Summary for the same amount. Likewise, the expense T-account is credited for 39,700 and Income Summary is debited for this amount. After this the balance in Income sum-mary is a credit of 13,200, which represents net income for the period. The third entry closes income summary by transferring the net income to the Retained Earnings account, which is the bottom T-account in the illustration. To do this income summary is debited and retained earn-ings is credited. Finally, the fourth entry closes the Dividends t-account (to the right of the in-come summary T-account) and transfers the $5,000 to the debit side of the Retained Earn-ings account. The Retained Earnings account is now updated to its correct ending balance of $8,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144" y="1824229"/>
            <a:ext cx="8528033" cy="3851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3020542348"/>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Interim Financial Statements</a:t>
            </a:r>
          </a:p>
        </p:txBody>
      </p:sp>
      <p:sp>
        <p:nvSpPr>
          <p:cNvPr id="7" name="Content Placeholder 6"/>
          <p:cNvSpPr>
            <a:spLocks noGrp="1"/>
          </p:cNvSpPr>
          <p:nvPr>
            <p:ph idx="1"/>
          </p:nvPr>
        </p:nvSpPr>
        <p:spPr/>
        <p:txBody>
          <a:bodyPr/>
          <a:lstStyle/>
          <a:p>
            <a:r>
              <a:rPr lang="en-US" dirty="0"/>
              <a:t>Financial statements prepared monthly, quarterly, or at other intervals less than a year in </a:t>
            </a:r>
            <a:r>
              <a:rPr lang="en-US" dirty="0" smtClean="0"/>
              <a:t>duration</a:t>
            </a:r>
            <a:endParaRPr lang="en-US" dirty="0"/>
          </a:p>
        </p:txBody>
      </p:sp>
    </p:spTree>
    <p:extLst>
      <p:ext uri="{BB962C8B-B14F-4D97-AF65-F5344CB8AC3E}">
        <p14:creationId xmlns:p14="http://schemas.microsoft.com/office/powerpoint/2010/main" val="2587997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279" y="199938"/>
            <a:ext cx="9051378" cy="1055226"/>
          </a:xfrm>
        </p:spPr>
        <p:txBody>
          <a:bodyPr>
            <a:noAutofit/>
          </a:bodyPr>
          <a:lstStyle/>
          <a:p>
            <a:r>
              <a:rPr lang="en-US" dirty="0"/>
              <a:t>Exhibit 4.1—Recognition </a:t>
            </a:r>
            <a:r>
              <a:rPr lang="en-US" dirty="0" smtClean="0"/>
              <a:t>and Measurement </a:t>
            </a:r>
            <a:r>
              <a:rPr lang="en-US" dirty="0"/>
              <a:t>in Financial Statements</a:t>
            </a:r>
          </a:p>
        </p:txBody>
      </p:sp>
      <p:pic>
        <p:nvPicPr>
          <p:cNvPr id="8" name="Picture 2" descr="An exhibit that summarizes recog-nition and meas-urement in finan-cial statements.&#10;This exhibit summarizes recognition and meas-urement in financial statements. Beginning with economic events (Purchase of supplies, sale of products, payment of wages, warehouse fire, and many other events) listed in the green box on the left of the exhibit, an arrow points to the right indicating these are recognized with Words (cash or land for example) and Numbers ($3 million or $13,297 for example) AND measured with ATTRIBUTES (like his-torical cost) and UNITS of Measure (like dol-lar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2516188"/>
            <a:ext cx="852805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1894376853"/>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Accounting Tools: Work Sheets</a:t>
            </a:r>
          </a:p>
        </p:txBody>
      </p:sp>
      <p:sp>
        <p:nvSpPr>
          <p:cNvPr id="3" name="Content Placeholder 2"/>
          <p:cNvSpPr>
            <a:spLocks noGrp="1"/>
          </p:cNvSpPr>
          <p:nvPr>
            <p:ph idx="1"/>
          </p:nvPr>
        </p:nvSpPr>
        <p:spPr/>
        <p:txBody>
          <a:bodyPr/>
          <a:lstStyle/>
          <a:p>
            <a:r>
              <a:rPr lang="en-US" dirty="0"/>
              <a:t>a useful device to aid in preparation of the statements at the end of a period</a:t>
            </a:r>
            <a:endParaRPr lang="en-US" b="1" dirty="0"/>
          </a:p>
          <a:p>
            <a:r>
              <a:rPr lang="en-US" b="1" dirty="0"/>
              <a:t>Step 1</a:t>
            </a:r>
            <a:r>
              <a:rPr lang="en-US" dirty="0"/>
              <a:t>: The Unadjusted Trial Balance Columns</a:t>
            </a:r>
          </a:p>
          <a:p>
            <a:r>
              <a:rPr lang="en-US" b="1" dirty="0"/>
              <a:t>Step 2</a:t>
            </a:r>
            <a:r>
              <a:rPr lang="en-US" dirty="0"/>
              <a:t>: The Adjusting Entries Columns</a:t>
            </a:r>
          </a:p>
          <a:p>
            <a:r>
              <a:rPr lang="en-US" b="1" dirty="0"/>
              <a:t>Step 3</a:t>
            </a:r>
            <a:r>
              <a:rPr lang="en-US" dirty="0"/>
              <a:t>: The Adjusted Trial Balance Columns</a:t>
            </a:r>
          </a:p>
          <a:p>
            <a:r>
              <a:rPr lang="en-US" b="1" dirty="0"/>
              <a:t>Step 4</a:t>
            </a:r>
            <a:r>
              <a:rPr lang="en-US" dirty="0"/>
              <a:t>: The Income Statement Columns</a:t>
            </a:r>
          </a:p>
          <a:p>
            <a:r>
              <a:rPr lang="en-US" b="1" dirty="0"/>
              <a:t>Step 5</a:t>
            </a:r>
            <a:r>
              <a:rPr lang="en-US" dirty="0"/>
              <a:t>: The Balance Sheet </a:t>
            </a:r>
            <a:r>
              <a:rPr lang="en-US" dirty="0" smtClean="0"/>
              <a:t>Columns</a:t>
            </a:r>
            <a:endParaRPr lang="en-US" dirty="0"/>
          </a:p>
        </p:txBody>
      </p:sp>
    </p:spTree>
    <p:extLst>
      <p:ext uri="{BB962C8B-B14F-4D97-AF65-F5344CB8AC3E}">
        <p14:creationId xmlns:p14="http://schemas.microsoft.com/office/powerpoint/2010/main" val="4268520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6550" y="123947"/>
            <a:ext cx="8698196" cy="902214"/>
          </a:xfrm>
        </p:spPr>
        <p:txBody>
          <a:bodyPr>
            <a:noAutofit/>
          </a:bodyPr>
          <a:lstStyle/>
          <a:p>
            <a:r>
              <a:rPr lang="en-US" dirty="0"/>
              <a:t>Example 4.13—Preparing a Work Sheet</a:t>
            </a:r>
          </a:p>
        </p:txBody>
      </p:sp>
      <p:pic>
        <p:nvPicPr>
          <p:cNvPr id="8" name="Picture 2" descr="Duffy Transit Company work sheet for the month ended January 31 is shown. The four steps are as follows step 1, step 2, step 3, and step 4. The data are as follows,&#10;Row 1:&#10;Account Titles: Cash; Unadjusted trial balance: Debit: 50,000; adjusted trial balance: Debit: 50,000; Balance sheet: Debit: 50,000.&#10;Row 2:&#10;Account Titles: Prepaid Insurance; Unadjusted trial balance: Debit: 48,000; Adjusted entries: Credit: (e) 2,000; adjusted trial balance: Debit: 46,000; Balance sheet: Debit: 46,000.&#10;Row 3:&#10;Account Titles: Land; Unadjusted trial balance: Debit: 20,000; adjusted trial balance: Debit: 20,000; Balance sheet: Debit: 20,000.&#10;Row 4:&#10;Account Titles: Buildings-Garage; Unadjusted trial balance: Debit: 160,000; adjusted trial balance: Debit: 160,000; Balance sheet: Debit: 160,000.&#10;Row 5:&#10;Account Titles: Accumulated Depreciation - Garage; Unadjusted trial balance: Credit: 0; Adjusted entries: Credit: (c) 600; adjusted trial balance: Credit: 600; Balance sheet: Debit: 600.&#10;Row 6:&#10;Account Titles: Equipment - Buses; Unadjusted trial balance: Debit: 300,000; adjusted trial balance: Debit: 300,000; Balance sheet: Debit: 300,000.&#10;Row 7:&#10;Account Titles: Accumulated Depreciation - Buses; Unadjusted trial balance: Credit: 0; Adjusted entries: Credit: (d) 4,000; adjusted trial balance: Credit: 4,000; Balance sheet: Credit: 4,000.&#10;Row 8:&#10;Account Titles: Discount Tickets sold in advance; Unadjusted trial balance: Credit: 25,000; Adjusted entries: Debit: (f) 20,400; adjusted trial balance: Credit: 4,600; Balance sheet: Credit: 4,600.&#10;Row 9:&#10;Account Titles: Notes payable; Unadjusted trial balance: Credit: 150,000; adjusted trial balance: Credit: 150,000; Balance sheet: Debit: 150,000.&#10;Row 10:&#10;Account Titles: Capital stock; Unadjusted trial balance: Credit: 400,000; adjusted trial balance: Credit: 400,000; Balance sheet: Debit: 400,000.&#10;Row 11:&#10;Account Titles: Retained earnings; Unadjusted trial balance: Credit: 0; adjusted trial balance: Credit: 0; Balance sheet: Debit: 0.&#10;Row 12:&#10;Account Titles: Daily ticket revenue; Unadjusted trial balance: Credit: 30,000; adjusted trial balance: Credit: 30,000; Income statement: Credit: 30,000.&#10;Row 13:&#10;Account Titles: Gas, Oil and Maintenance expense; Unadjusted trial balance: Debit: 12,000; adjusted trial balance: Debit: 12,000; Income statement: Debit: 12,000.&#10;Row 14:&#10;Account Titles: Wage and salary expense; Unadjusted trial balance: Debit: 10,000; Adjusted entries: Debit: (b) 2,800; adjusted trial balance: Debit: 12,800; Income statement: Debit: 12,800.&#10;Row 15:&#10;Account Titles: Dividends; Unadjusted trial balance: Debit: 5,000; adjusted trial balance: Debit: 5,800; Balance sheet: Debit: 5,000.&#10;Total of unadjusted trial balance, Debit: 605,000; Credit: 605,000.&#10;Row 16:&#10;Account Titles: Interest expense; Adjusted entries: Debit: (a) 1,500; adjusted trial balance: Debit: 1,500; Income statement: Debit: 5,000.&#10;Row 17:&#10;Account Titles: Depreciation Expense - Garage; Adjusted entries: Debit: (c) 600; adjusted trial balance: Debit: 600; Income statement: Debit: 600.&#10;Row 18:&#10;Account Titles: Depreciation Expense - Buses; Adjusted entries: Debit: (d) 4,000; adjusted trial balance: Debit: 4,000; Income statement: Debit: 4,000.&#10;Row 19:&#10;Account Titles: Insurance Expense; Adjusted entries: Debit: (e) 2,000; adjusted trial balance: Debit: 2,000; Income statement: Debit:  2,000.&#10;Row 20:&#10;Account Titles: Discount ticket revenue; Adjusted entries: Credit: (f) 20,400; adjusted trial balance: Credit: 20,400; Income statement: Credit: 20,400.&#10;Row 21:&#10;Account Titles: Rent receivable; Adjusted entries: Debit: (g) 2,500; adjusted trial balance: Debit: 2,500; Balance sheet: Debit:  2,500.&#10;Row 22:&#10;Account Titles: Rent revenue; Adjusted entries: Credit: (g) 2,500; adjusted trial balance: Credit: 2,500; Income statement: Credit: 2,500.&#10;Row 23:&#10;Account Titles: Interest payable; adjusted entries: Credit: (a) 1,500; adjusted trial balance: Credit: 1,500; Balance sheet: Credit: 1,500.&#10;Row 24:&#10;Account Titles: Wages and salaries payable; adjusted entries: Credit: (b) 2,800; adjusted trial balance: Credit: 2,800; Balance sheet: Credit: 2,800.&#10;Row 25:&#10;Account Titles: Income tax expense; Adjusted entries: Debit: (h) 6,800; adjusted trial balance: Debit: 6,800; Income statement: Debit:  6,800.&#10;Row 26:&#10;Account Titles: Income tax payable; adjusted entries: Credit: (h) 6,800; adjusted trial balance: Credit: 6,800; Balance sheet: Credit: 6,800.&#10;Row 27:&#10;Account Titles: Net Income; adjusted entries: Debit: 40,600, Credit: 40,600; adjusted trial balance: Debit: 623,200, Credit: 623,200; Income statement: Debit: 39,700 plus 13,200 is 52,900, Credit: 52,900; Balance sheet: Debit: 583,500 Credit: 570,000 plus 13,200 is 583,5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1634" y="1285176"/>
            <a:ext cx="7520733" cy="4892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8432615"/>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Cash and Accrual Bases of Accounting</a:t>
            </a:r>
          </a:p>
        </p:txBody>
      </p:sp>
      <p:sp>
        <p:nvSpPr>
          <p:cNvPr id="10" name="Content Placeholder 9"/>
          <p:cNvSpPr>
            <a:spLocks noGrp="1"/>
          </p:cNvSpPr>
          <p:nvPr>
            <p:ph idx="1"/>
          </p:nvPr>
        </p:nvSpPr>
        <p:spPr/>
        <p:txBody>
          <a:bodyPr/>
          <a:lstStyle/>
          <a:p>
            <a:r>
              <a:rPr lang="en-US" b="1" dirty="0"/>
              <a:t>Cash basis</a:t>
            </a:r>
            <a:r>
              <a:rPr lang="en-US" dirty="0"/>
              <a:t>: revenues are recognized when cash is received and expenses are recognized when cash is paid</a:t>
            </a:r>
          </a:p>
          <a:p>
            <a:r>
              <a:rPr lang="en-US" b="1" dirty="0"/>
              <a:t>Accrual basis</a:t>
            </a:r>
            <a:r>
              <a:rPr lang="en-US" dirty="0"/>
              <a:t>: revenues are recognized when earned and expenses are recognized when </a:t>
            </a:r>
            <a:r>
              <a:rPr lang="en-US" dirty="0" smtClean="0"/>
              <a:t>incurred</a:t>
            </a:r>
            <a:endParaRPr lang="en-US" dirty="0"/>
          </a:p>
        </p:txBody>
      </p:sp>
    </p:spTree>
    <p:extLst>
      <p:ext uri="{BB962C8B-B14F-4D97-AF65-F5344CB8AC3E}">
        <p14:creationId xmlns:p14="http://schemas.microsoft.com/office/powerpoint/2010/main" val="3621798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4297" y="147398"/>
            <a:ext cx="8442383" cy="1200946"/>
          </a:xfrm>
        </p:spPr>
        <p:txBody>
          <a:bodyPr>
            <a:noAutofit/>
          </a:bodyPr>
          <a:lstStyle/>
          <a:p>
            <a:r>
              <a:rPr lang="en-US" dirty="0"/>
              <a:t>Example 4.1—Comparing the Cash and Accrual Bases of Accounting</a:t>
            </a:r>
          </a:p>
        </p:txBody>
      </p:sp>
      <p:pic>
        <p:nvPicPr>
          <p:cNvPr id="8" name="Picture 2" descr="An example that compares the cash and accrual basis of accounting by looking at when revenue is recog-nized in each method.&#10;This example compares the cash and accrual basis of accounting by looking at a house paint-ing contract with Spiffy House Payment. If the contract is signed on July 24 and the work be-gins on July 25, the customer has 30 days to pay. Under the accrual method, Spiffy can rec-ognize the revenue when the house is painted.  However, under the cash method, Spiffy will recognize the revenue when the cash is re-ceived.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5203" y="1746325"/>
            <a:ext cx="8213595" cy="4273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1758105956"/>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297" y="293959"/>
            <a:ext cx="8442383" cy="1131345"/>
          </a:xfrm>
        </p:spPr>
        <p:txBody>
          <a:bodyPr>
            <a:noAutofit/>
          </a:bodyPr>
          <a:lstStyle/>
          <a:p>
            <a:r>
              <a:rPr lang="en-US" dirty="0"/>
              <a:t>Exhibit 4.2—Comparing the Cash and Accrual Bases of Accounting</a:t>
            </a:r>
          </a:p>
        </p:txBody>
      </p:sp>
      <p:pic>
        <p:nvPicPr>
          <p:cNvPr id="6" name="Picture 2" descr="An exhibit that compares the cash and accrual bases of accounting based on the dif-ferences in recog-nition of revenues and expenses. &#10;This exhibit summarizes the essential differ-ences between recognition of revenues&#10;and expenses on a cash basis and recognition on an accrual basis. Under the cash basis, reve-nue is recognized when received and expenses are recognized when paid. Under the accrual basis, revenue is recognized when the perfor-mance obligation is satisfied and expenses are recognized when incurred.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50" y="2743200"/>
            <a:ext cx="854710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123848544"/>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Revenue Recognition Principle</a:t>
            </a:r>
          </a:p>
        </p:txBody>
      </p:sp>
      <p:sp>
        <p:nvSpPr>
          <p:cNvPr id="7" name="Content Placeholder 6"/>
          <p:cNvSpPr>
            <a:spLocks noGrp="1"/>
          </p:cNvSpPr>
          <p:nvPr>
            <p:ph idx="1"/>
          </p:nvPr>
        </p:nvSpPr>
        <p:spPr/>
        <p:txBody>
          <a:bodyPr/>
          <a:lstStyle/>
          <a:p>
            <a:r>
              <a:rPr lang="en-US" dirty="0"/>
              <a:t>Recognized in the income statement when they are realized, or realizable, and earned</a:t>
            </a:r>
          </a:p>
          <a:p>
            <a:r>
              <a:rPr lang="en-US" b="1" dirty="0"/>
              <a:t>Revenues</a:t>
            </a:r>
            <a:r>
              <a:rPr lang="en-US" dirty="0"/>
              <a:t>: Inflows of assets or settlements of liabilities</a:t>
            </a:r>
          </a:p>
          <a:p>
            <a:pPr lvl="1"/>
            <a:r>
              <a:rPr lang="en-US" dirty="0"/>
              <a:t>Delivering or producing goods</a:t>
            </a:r>
          </a:p>
          <a:p>
            <a:pPr lvl="1"/>
            <a:r>
              <a:rPr lang="en-US" dirty="0"/>
              <a:t>Rendering services</a:t>
            </a:r>
          </a:p>
          <a:p>
            <a:pPr lvl="1"/>
            <a:r>
              <a:rPr lang="en-US" dirty="0"/>
              <a:t>Conducting other </a:t>
            </a:r>
            <a:r>
              <a:rPr lang="en-US" dirty="0" smtClean="0"/>
              <a:t>activities</a:t>
            </a:r>
            <a:endParaRPr lang="en-US" dirty="0"/>
          </a:p>
        </p:txBody>
      </p:sp>
    </p:spTree>
    <p:extLst>
      <p:ext uri="{BB962C8B-B14F-4D97-AF65-F5344CB8AC3E}">
        <p14:creationId xmlns:p14="http://schemas.microsoft.com/office/powerpoint/2010/main" val="1239796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a:t>Expense Recognition and </a:t>
            </a:r>
            <a:r>
              <a:rPr lang="en-US" dirty="0" smtClean="0"/>
              <a:t>the Matching </a:t>
            </a:r>
            <a:r>
              <a:rPr lang="en-US" dirty="0"/>
              <a:t>Principle</a:t>
            </a:r>
          </a:p>
        </p:txBody>
      </p:sp>
      <p:sp>
        <p:nvSpPr>
          <p:cNvPr id="7" name="Content Placeholder 6"/>
          <p:cNvSpPr>
            <a:spLocks noGrp="1"/>
          </p:cNvSpPr>
          <p:nvPr>
            <p:ph idx="1"/>
          </p:nvPr>
        </p:nvSpPr>
        <p:spPr/>
        <p:txBody>
          <a:bodyPr/>
          <a:lstStyle/>
          <a:p>
            <a:pPr>
              <a:defRPr/>
            </a:pPr>
            <a:r>
              <a:rPr lang="en-US" dirty="0"/>
              <a:t>Association of revenue of a period with all of the costs necessary to generate that revenue</a:t>
            </a:r>
          </a:p>
          <a:p>
            <a:pPr lvl="1">
              <a:defRPr/>
            </a:pPr>
            <a:r>
              <a:rPr lang="en-US" dirty="0"/>
              <a:t>Direct matching: associate revenues of a period with their costs</a:t>
            </a:r>
          </a:p>
          <a:p>
            <a:pPr lvl="1">
              <a:defRPr/>
            </a:pPr>
            <a:r>
              <a:rPr lang="en-US" dirty="0"/>
              <a:t>Indirect matching: associate costs with a particular period</a:t>
            </a:r>
          </a:p>
          <a:p>
            <a:pPr lvl="2">
              <a:defRPr/>
            </a:pPr>
            <a:r>
              <a:rPr lang="en-US" dirty="0"/>
              <a:t>Example: depreciation on </a:t>
            </a:r>
            <a:r>
              <a:rPr lang="en-US" dirty="0" smtClean="0"/>
              <a:t>building</a:t>
            </a:r>
            <a:endParaRPr lang="en-US" dirty="0"/>
          </a:p>
        </p:txBody>
      </p:sp>
    </p:spTree>
    <p:extLst>
      <p:ext uri="{BB962C8B-B14F-4D97-AF65-F5344CB8AC3E}">
        <p14:creationId xmlns:p14="http://schemas.microsoft.com/office/powerpoint/2010/main" val="1196557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4019" y="93938"/>
            <a:ext cx="8785178" cy="1165626"/>
          </a:xfrm>
        </p:spPr>
        <p:txBody>
          <a:bodyPr>
            <a:noAutofit/>
          </a:bodyPr>
          <a:lstStyle/>
          <a:p>
            <a:r>
              <a:rPr lang="en-US" dirty="0"/>
              <a:t>Example 4.3—Comparing Three Methods for Matching Costs with Revenue</a:t>
            </a:r>
          </a:p>
        </p:txBody>
      </p:sp>
      <p:pic>
        <p:nvPicPr>
          <p:cNvPr id="8" name="Picture 3" descr="An exhibit that compares the in-come statement to the statement of cash flows, show-ing how net in-come and cash flows from opera-tions may differ.&#10;Using data from the Glengarry Health Club, this illustration stacks the income statement on top of a partial statement of cash flows (operat-ing section only) for comparison purposes. On the income statement, the word Revenues ap-pears on the first line of the first column, fol-lowed by a colon. Two account titles appear below Revenues, indented slightly from the left, with their balances listed in the first num-bers column: Memberships, $15,000; Court fees, 5,000. A dollar sign appears next to the first number, and a single line sits below the last number, indicating that the numbers are to be summed. The sum of the numbers, $20,000, appears in the second numbers column next to the 5,000. The word Expenses appears on the fourth line of the first column, followed by a colon. Two account titles appear below Ex-penses, indented slightly from the left, with their balances listed in the first numbers col-umn: Salaries and wages, $10,000; Utilities, 3,000. A dollar sign appears next to the first number, and a single line sits below the last number, indicating that the numbers are to be summed. The sum of the numbers, (13,000), appears in the second numbers column next to the 3,000. A single line sits below the 13,000, indicating that the numbers in that column are to be totaled. Below the last account title are the words “Net income.” In the second number column, the total of $7,000 appears, derived from subtracting expenses of 13,000 from rev-enues of $20,000. The $7,000 is double under-lined. The partial cash flow statement includes only “Cash flows from operating activities.” The cash inflows in the left column are listed first and the balances for those in the right col-umn include: Cash received from membership fees, $4,000; and cash received from court fees 5,000. A dollar sign appears next to the first number, and a single line sits below the last number, indicating that the numbers are to be summed. The sum of the numbers, $9,000, ap-pears in the second numbers column next to the 5,000. Below these inflows of cash are the out-flows of cash: The cash outflows in the left column and the balances for those in the right column include: Cash paid for salaries and wages, $10,000; and cash paid for utilities 3,000. A dollar sign appears next to the first number, and a single line sits below the last number, indicating that the numbers in that column are to be totaled. Below the last ac-count title are the words “Cash used by operat-ing activities.” In the second number column, the total of ($13,000) appears, derived from subtracting outflows of 13,000 from inflows of $9,000. The $(4,000) is double underlined. Thus, membership revenues are $15,000 on the income statement but only $4,000 of these are collected in cash and appear on the statement of cash flows. This $11,000 difference is the difference between the accrual based net in-come of $7,000 on the income statement and the ($4,000) cash used by operating activities (cash basis) on the statement of cash flow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3190" y="1593334"/>
            <a:ext cx="5877621" cy="4473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218086"/>
      </p:ext>
    </p:extLst>
  </p:cSld>
  <p:clrMapOvr>
    <a:masterClrMapping/>
  </p:clrMapOvr>
  <p:transition spd="slow"/>
</p:sld>
</file>

<file path=ppt/theme/theme1.xml><?xml version="1.0" encoding="utf-8"?>
<a:theme xmlns:a="http://schemas.openxmlformats.org/drawingml/2006/main" name="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701</Words>
  <Application>Microsoft Office PowerPoint</Application>
  <PresentationFormat>On-screen Show (4:3)</PresentationFormat>
  <Paragraphs>105</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Sample</vt:lpstr>
      <vt:lpstr>Chapter 4</vt:lpstr>
      <vt:lpstr>Recognition and Measurement in Financial Statements</vt:lpstr>
      <vt:lpstr>Exhibit 4.1—Recognition and Measurement in Financial Statements</vt:lpstr>
      <vt:lpstr>Cash and Accrual Bases of Accounting</vt:lpstr>
      <vt:lpstr>Example 4.1—Comparing the Cash and Accrual Bases of Accounting</vt:lpstr>
      <vt:lpstr>Exhibit 4.2—Comparing the Cash and Accrual Bases of Accounting</vt:lpstr>
      <vt:lpstr>Revenue Recognition Principle</vt:lpstr>
      <vt:lpstr>Expense Recognition and the Matching Principle</vt:lpstr>
      <vt:lpstr>Example 4.3—Comparing Three Methods for Matching Costs with Revenue</vt:lpstr>
      <vt:lpstr>Adjusting Entries</vt:lpstr>
      <vt:lpstr>Deferred Expense</vt:lpstr>
      <vt:lpstr>Example 4.4—Adjusting a Deferred Expense Account</vt:lpstr>
      <vt:lpstr>Deferred Revenue</vt:lpstr>
      <vt:lpstr>Example 4.6—Adjusting a Deferred Revenue Account</vt:lpstr>
      <vt:lpstr>Accrued Liability</vt:lpstr>
      <vt:lpstr>Example 4.8—Recording an Accrued Liability for Wages</vt:lpstr>
      <vt:lpstr>Accrued Asset</vt:lpstr>
      <vt:lpstr>Example 4.9—Recording an Accrued Asset</vt:lpstr>
      <vt:lpstr>Exhibit 4.3—Accruals and Deferrals</vt:lpstr>
      <vt:lpstr>Exhibit 4.4—Unadjusted Trial Balance</vt:lpstr>
      <vt:lpstr>Exhibit 4.5—Adjusted Trial Balance</vt:lpstr>
      <vt:lpstr>The Accounting Cycle</vt:lpstr>
      <vt:lpstr>Exhibit 4.6—Steps in the Accounting Cycle</vt:lpstr>
      <vt:lpstr>The Use of a Work Sheet</vt:lpstr>
      <vt:lpstr>Closing Entries</vt:lpstr>
      <vt:lpstr>Real and Nominal accounts</vt:lpstr>
      <vt:lpstr>Closing Process</vt:lpstr>
      <vt:lpstr>Example 4.12—Preparing Closing Entries</vt:lpstr>
      <vt:lpstr>Interim Financial Statements</vt:lpstr>
      <vt:lpstr>Accounting Tools: Work Sheets</vt:lpstr>
      <vt:lpstr>Example 4.13—Preparing a Work Sheet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Income Measurement and Accrual Accounting</dc:title>
  <dc:creator/>
  <cp:lastModifiedBy/>
  <cp:revision>1</cp:revision>
  <dcterms:created xsi:type="dcterms:W3CDTF">2015-05-25T16:19:52Z</dcterms:created>
  <dcterms:modified xsi:type="dcterms:W3CDTF">2017-11-09T16:18:48Z</dcterms:modified>
</cp:coreProperties>
</file>