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71" r:id="rId1"/>
  </p:sldMasterIdLst>
  <p:notesMasterIdLst>
    <p:notesMasterId r:id="rId41"/>
  </p:notesMasterIdLst>
  <p:sldIdLst>
    <p:sldId id="517" r:id="rId2"/>
    <p:sldId id="487" r:id="rId3"/>
    <p:sldId id="518" r:id="rId4"/>
    <p:sldId id="519" r:id="rId5"/>
    <p:sldId id="520" r:id="rId6"/>
    <p:sldId id="521" r:id="rId7"/>
    <p:sldId id="522" r:id="rId8"/>
    <p:sldId id="523" r:id="rId9"/>
    <p:sldId id="524" r:id="rId10"/>
    <p:sldId id="525" r:id="rId11"/>
    <p:sldId id="526" r:id="rId12"/>
    <p:sldId id="527" r:id="rId13"/>
    <p:sldId id="528" r:id="rId14"/>
    <p:sldId id="530" r:id="rId15"/>
    <p:sldId id="531" r:id="rId16"/>
    <p:sldId id="532" r:id="rId17"/>
    <p:sldId id="534" r:id="rId18"/>
    <p:sldId id="535" r:id="rId19"/>
    <p:sldId id="537" r:id="rId20"/>
    <p:sldId id="540" r:id="rId21"/>
    <p:sldId id="541" r:id="rId22"/>
    <p:sldId id="542" r:id="rId23"/>
    <p:sldId id="543" r:id="rId24"/>
    <p:sldId id="544" r:id="rId25"/>
    <p:sldId id="545" r:id="rId26"/>
    <p:sldId id="546" r:id="rId27"/>
    <p:sldId id="547" r:id="rId28"/>
    <p:sldId id="548" r:id="rId29"/>
    <p:sldId id="549" r:id="rId30"/>
    <p:sldId id="550" r:id="rId31"/>
    <p:sldId id="551" r:id="rId32"/>
    <p:sldId id="552" r:id="rId33"/>
    <p:sldId id="553" r:id="rId34"/>
    <p:sldId id="554" r:id="rId35"/>
    <p:sldId id="555" r:id="rId36"/>
    <p:sldId id="558" r:id="rId37"/>
    <p:sldId id="563" r:id="rId38"/>
    <p:sldId id="565" r:id="rId39"/>
    <p:sldId id="566"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6525"/>
    <a:srgbClr val="3E7684"/>
    <a:srgbClr val="C9252C"/>
    <a:srgbClr val="0070C0"/>
    <a:srgbClr val="00739B"/>
    <a:srgbClr val="002D3D"/>
    <a:srgbClr val="59305B"/>
    <a:srgbClr val="4578AF"/>
    <a:srgbClr val="3366FF"/>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941" autoAdjust="0"/>
    <p:restoredTop sz="82577" autoAdjust="0"/>
  </p:normalViewPr>
  <p:slideViewPr>
    <p:cSldViewPr snapToGrid="0">
      <p:cViewPr varScale="1">
        <p:scale>
          <a:sx n="53" d="100"/>
          <a:sy n="53" d="100"/>
        </p:scale>
        <p:origin x="1340" y="40"/>
      </p:cViewPr>
      <p:guideLst>
        <p:guide orient="horz" pos="2160"/>
        <p:guide pos="2880"/>
      </p:guideLst>
    </p:cSldViewPr>
  </p:slideViewPr>
  <p:outlineViewPr>
    <p:cViewPr>
      <p:scale>
        <a:sx n="33" d="100"/>
        <a:sy n="33" d="100"/>
      </p:scale>
      <p:origin x="0" y="-2407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512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3491" name="Rectangle 512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3492" name="Rectangle 5123"/>
          <p:cNvSpPr>
            <a:spLocks noGrp="1" noRot="1" noChangeAspect="1" noChangeArrowheads="1" noTextEdit="1"/>
          </p:cNvSpPr>
          <p:nvPr>
            <p:ph type="sldImg" idx="2"/>
          </p:nvPr>
        </p:nvSpPr>
        <p:spPr bwMode="auto">
          <a:xfrm>
            <a:off x="1143000" y="685800"/>
            <a:ext cx="4572000" cy="3429000"/>
          </a:xfrm>
          <a:prstGeom prst="rect">
            <a:avLst/>
          </a:prstGeom>
          <a:noFill/>
          <a:ln w="9525" algn="ctr">
            <a:solidFill>
              <a:srgbClr val="000000"/>
            </a:solidFill>
            <a:miter lim="800000"/>
            <a:headEnd/>
            <a:tailEnd/>
          </a:ln>
        </p:spPr>
      </p:sp>
      <p:sp>
        <p:nvSpPr>
          <p:cNvPr id="5125" name="Notes Placeholder 5124"/>
          <p:cNvSpPr>
            <a:spLocks noGrp="1" noChangeArrowheads="1"/>
          </p:cNvSpPr>
          <p:nvPr>
            <p:ph type="body" sz="quarter" idx="3"/>
          </p:nvPr>
        </p:nvSpPr>
        <p:spPr bwMode="auto">
          <a:xfrm>
            <a:off x="685800" y="4343400"/>
            <a:ext cx="5486400" cy="41148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3494" name="Rectangle 512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Slide Number Placeholder 5126"/>
          <p:cNvSpPr>
            <a:spLocks noGrp="1" noChangeArrowheads="1"/>
          </p:cNvSpPr>
          <p:nvPr>
            <p:ph type="sldNum" sz="quarter" idx="5"/>
          </p:nvPr>
        </p:nvSpPr>
        <p:spPr bwMode="auto">
          <a:xfrm>
            <a:off x="3884613" y="8685213"/>
            <a:ext cx="2971800" cy="4572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b" anchorCtr="0" compatLnSpc="1">
            <a:prstTxWarp prst="textNoShape">
              <a:avLst/>
            </a:prstTxWarp>
          </a:bodyPr>
          <a:lstStyle>
            <a:lvl1pPr algn="r">
              <a:defRPr sz="1200"/>
            </a:lvl1pPr>
          </a:lstStyle>
          <a:p>
            <a:fld id="{FCA16ACA-BEA9-4113-B004-2C9FC464C5F8}" type="slidenum">
              <a:rPr lang="en-US"/>
              <a:pPr/>
              <a:t>‹#›</a:t>
            </a:fld>
            <a:endParaRPr lang="en-US"/>
          </a:p>
        </p:txBody>
      </p:sp>
    </p:spTree>
    <p:extLst>
      <p:ext uri="{BB962C8B-B14F-4D97-AF65-F5344CB8AC3E}">
        <p14:creationId xmlns:p14="http://schemas.microsoft.com/office/powerpoint/2010/main" val="15749348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EAEEF-EA87-45A5-AB17-DF2F4D00AFC7}" type="slidenum">
              <a:rPr lang="en-US" altLang="en-US" smtClean="0"/>
              <a:pPr/>
              <a:t>1</a:t>
            </a:fld>
            <a:endParaRPr lang="en-US" altLang="en-US" dirty="0"/>
          </a:p>
        </p:txBody>
      </p:sp>
    </p:spTree>
    <p:extLst>
      <p:ext uri="{BB962C8B-B14F-4D97-AF65-F5344CB8AC3E}">
        <p14:creationId xmlns:p14="http://schemas.microsoft.com/office/powerpoint/2010/main" val="1681122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Chapter Opener">
    <p:spTree>
      <p:nvGrpSpPr>
        <p:cNvPr id="1" name=""/>
        <p:cNvGrpSpPr/>
        <p:nvPr/>
      </p:nvGrpSpPr>
      <p:grpSpPr>
        <a:xfrm>
          <a:off x="0" y="0"/>
          <a:ext cx="0" cy="0"/>
          <a:chOff x="0" y="0"/>
          <a:chExt cx="0" cy="0"/>
        </a:xfrm>
      </p:grpSpPr>
      <p:sp>
        <p:nvSpPr>
          <p:cNvPr id="16" name="Rectangle 15"/>
          <p:cNvSpPr/>
          <p:nvPr userDrawn="1"/>
        </p:nvSpPr>
        <p:spPr bwMode="white">
          <a:xfrm>
            <a:off x="0" y="0"/>
            <a:ext cx="9144000" cy="1371600"/>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59305B"/>
              </a:buClr>
            </a:pPr>
            <a:endParaRPr lang="en-US" dirty="0"/>
          </a:p>
        </p:txBody>
      </p:sp>
      <p:sp>
        <p:nvSpPr>
          <p:cNvPr id="11" name="SubTitle 10"/>
          <p:cNvSpPr>
            <a:spLocks noGrp="1"/>
          </p:cNvSpPr>
          <p:nvPr>
            <p:ph type="title"/>
          </p:nvPr>
        </p:nvSpPr>
        <p:spPr>
          <a:xfrm>
            <a:off x="732773" y="4036509"/>
            <a:ext cx="7991502" cy="805313"/>
          </a:xfrm>
          <a:noFill/>
        </p:spPr>
        <p:txBody>
          <a:bodyPr anchor="t">
            <a:noAutofit/>
          </a:bodyPr>
          <a:lstStyle>
            <a:lvl1pPr>
              <a:defRPr sz="3600">
                <a:solidFill>
                  <a:schemeClr val="tx1"/>
                </a:solidFill>
                <a:latin typeface="Arial" pitchFamily="34" charset="0"/>
                <a:ea typeface="Verdana" pitchFamily="34" charset="0"/>
                <a:cs typeface="Arial" pitchFamily="34" charset="0"/>
              </a:defRPr>
            </a:lvl1pPr>
          </a:lstStyle>
          <a:p>
            <a:r>
              <a:rPr lang="en-US" dirty="0"/>
              <a:t>Click to edit Master title style</a:t>
            </a:r>
          </a:p>
        </p:txBody>
      </p:sp>
      <p:sp>
        <p:nvSpPr>
          <p:cNvPr id="9" name="Title 8"/>
          <p:cNvSpPr>
            <a:spLocks noGrp="1"/>
          </p:cNvSpPr>
          <p:nvPr>
            <p:ph type="body" sz="quarter" idx="14" hasCustomPrompt="1"/>
          </p:nvPr>
        </p:nvSpPr>
        <p:spPr>
          <a:xfrm>
            <a:off x="2141951" y="2430049"/>
            <a:ext cx="4415424" cy="1380993"/>
          </a:xfrm>
        </p:spPr>
        <p:txBody>
          <a:bodyPr anchor="b">
            <a:noAutofit/>
          </a:bodyPr>
          <a:lstStyle>
            <a:lvl1pPr marL="0" indent="0">
              <a:spcBef>
                <a:spcPts val="0"/>
              </a:spcBef>
              <a:buNone/>
              <a:defRPr sz="4400" baseline="0">
                <a:latin typeface="Arial" pitchFamily="34" charset="0"/>
                <a:ea typeface="Verdana" pitchFamily="34" charset="0"/>
                <a:cs typeface="Arial" pitchFamily="34" charset="0"/>
              </a:defRPr>
            </a:lvl1pPr>
            <a:lvl2pPr marL="0" indent="0">
              <a:spcBef>
                <a:spcPts val="0"/>
              </a:spcBef>
              <a:buNone/>
              <a:defRPr sz="4400"/>
            </a:lvl2pPr>
            <a:lvl3pPr marL="0" indent="0">
              <a:spcBef>
                <a:spcPts val="0"/>
              </a:spcBef>
              <a:buNone/>
              <a:defRPr sz="4400"/>
            </a:lvl3pPr>
            <a:lvl4pPr marL="0" indent="0">
              <a:spcBef>
                <a:spcPts val="0"/>
              </a:spcBef>
              <a:buNone/>
              <a:defRPr sz="4400"/>
            </a:lvl4pPr>
            <a:lvl5pPr marL="0" indent="0">
              <a:spcBef>
                <a:spcPts val="0"/>
              </a:spcBef>
              <a:buNone/>
              <a:defRPr sz="4400"/>
            </a:lvl5pPr>
            <a:lvl6pPr marL="0" indent="0">
              <a:spcBef>
                <a:spcPts val="0"/>
              </a:spcBef>
              <a:buNone/>
              <a:defRPr sz="4400"/>
            </a:lvl6pPr>
            <a:lvl7pPr marL="0" indent="0">
              <a:spcBef>
                <a:spcPts val="0"/>
              </a:spcBef>
              <a:buNone/>
              <a:defRPr sz="4400"/>
            </a:lvl7pPr>
            <a:lvl8pPr marL="0" indent="0">
              <a:spcBef>
                <a:spcPts val="0"/>
              </a:spcBef>
              <a:buNone/>
              <a:defRPr sz="4400"/>
            </a:lvl8pPr>
            <a:lvl9pPr marL="0" indent="0">
              <a:spcBef>
                <a:spcPts val="0"/>
              </a:spcBef>
              <a:buNone/>
              <a:defRPr sz="4400"/>
            </a:lvl9pPr>
          </a:lstStyle>
          <a:p>
            <a:pPr lvl="0"/>
            <a:r>
              <a:rPr lang="en-US" dirty="0"/>
              <a:t>Chapter ##</a:t>
            </a:r>
          </a:p>
        </p:txBody>
      </p:sp>
      <p:sp>
        <p:nvSpPr>
          <p:cNvPr id="13" name="Rectangle 12"/>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sz="quarter" idx="16"/>
          </p:nvPr>
        </p:nvSpPr>
        <p:spPr>
          <a:xfrm>
            <a:off x="1600200" y="6285230"/>
            <a:ext cx="7543800" cy="572770"/>
          </a:xfrm>
          <a:solidFill>
            <a:srgbClr val="756525"/>
          </a:solidFill>
        </p:spPr>
        <p:txBody>
          <a:bodyPr>
            <a:noAutofit/>
          </a:bodyPr>
          <a:lstStyle>
            <a:lvl1pPr algn="ctr">
              <a:defRPr sz="1100">
                <a:latin typeface="Arial" pitchFamily="34" charset="0"/>
                <a:cs typeface="Arial" pitchFamily="34" charset="0"/>
              </a:defRPr>
            </a:lvl1pPr>
            <a:lvl2pPr>
              <a:defRPr sz="1100">
                <a:latin typeface="Arial" pitchFamily="34" charset="0"/>
                <a:cs typeface="Arial" pitchFamily="34" charset="0"/>
              </a:defRPr>
            </a:lvl2pPr>
            <a:lvl3pPr>
              <a:defRPr sz="1100">
                <a:latin typeface="Arial" pitchFamily="34" charset="0"/>
                <a:cs typeface="Arial" pitchFamily="34" charset="0"/>
              </a:defRPr>
            </a:lvl3pPr>
            <a:lvl4pPr>
              <a:defRPr sz="1100">
                <a:latin typeface="Arial" pitchFamily="34" charset="0"/>
                <a:cs typeface="Arial" pitchFamily="34" charset="0"/>
              </a:defRPr>
            </a:lvl4pPr>
            <a:lvl5pPr>
              <a:defRPr sz="1100">
                <a:latin typeface="Arial" pitchFamily="34" charset="0"/>
                <a:cs typeface="Arial" pitchFamily="34" charset="0"/>
              </a:defRPr>
            </a:lvl5pPr>
          </a:lstStyle>
          <a:p>
            <a:pPr lvl="0"/>
            <a:r>
              <a:rPr lang="en-US" dirty="0"/>
              <a:t>Click to edit Master text styles</a:t>
            </a:r>
          </a:p>
        </p:txBody>
      </p:sp>
    </p:spTree>
    <p:extLst>
      <p:ext uri="{BB962C8B-B14F-4D97-AF65-F5344CB8AC3E}">
        <p14:creationId xmlns:p14="http://schemas.microsoft.com/office/powerpoint/2010/main" val="346341442"/>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8" name="Title 7"/>
          <p:cNvSpPr>
            <a:spLocks noGrp="1"/>
          </p:cNvSpPr>
          <p:nvPr>
            <p:ph type="title"/>
          </p:nvPr>
        </p:nvSpPr>
        <p:spPr>
          <a:xfrm>
            <a:off x="45720" y="27709"/>
            <a:ext cx="9052560" cy="1039091"/>
          </a:xfrm>
        </p:spPr>
        <p:txBody>
          <a:bodyPr>
            <a:normAutofit/>
          </a:bodyPr>
          <a:lstStyle>
            <a:lvl1pPr algn="ctr">
              <a:defRPr sz="3600">
                <a:latin typeface="Arial" pitchFamily="34" charset="0"/>
                <a:ea typeface="Verdana"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461963" indent="-461963">
              <a:buClr>
                <a:srgbClr val="756525"/>
              </a:buClr>
              <a:buSzPct val="100000"/>
              <a:defRPr/>
            </a:lvl1pPr>
            <a:lvl2pPr marL="914400" indent="-457200">
              <a:buClr>
                <a:srgbClr val="756525"/>
              </a:buClr>
              <a:defRPr/>
            </a:lvl2pPr>
            <a:lvl3pPr marL="1376363" indent="-461963">
              <a:buClr>
                <a:srgbClr val="756525"/>
              </a:buClr>
              <a:buFont typeface="Wingdings" pitchFamily="2" charset="2"/>
              <a:buChar char="§"/>
              <a:defRPr/>
            </a:lvl3pPr>
            <a:lvl4pPr marL="1600200" indent="-228600">
              <a:buClr>
                <a:srgbClr val="756525"/>
              </a:buClr>
              <a:buFont typeface="Courier New" pitchFamily="49" charset="0"/>
              <a:buChar char="o"/>
              <a:defRPr/>
            </a:lvl4pPr>
            <a:lvl5pPr>
              <a:buClr>
                <a:srgbClr val="756525"/>
              </a:buClr>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72379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igure + Caption Layout">
    <p:bg>
      <p:bgPr>
        <a:pattFill prst="pct5">
          <a:fgClr>
            <a:schemeClr val="bg1"/>
          </a:fgClr>
          <a:bgClr>
            <a:schemeClr val="bg1"/>
          </a:bgClr>
        </a:patt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19169" y="357626"/>
            <a:ext cx="8032638" cy="1004011"/>
          </a:xfrm>
        </p:spPr>
        <p:txBody>
          <a:bodyPr>
            <a:normAutofit/>
          </a:bodyPr>
          <a:lstStyle>
            <a:lvl1pPr algn="ctr">
              <a:defRPr sz="3600" b="0">
                <a:solidFill>
                  <a:schemeClr val="tx1"/>
                </a:solidFill>
              </a:defRPr>
            </a:lvl1pPr>
          </a:lstStyle>
          <a:p>
            <a:r>
              <a:rPr lang="en-US"/>
              <a:t>Click to edit Master title style</a:t>
            </a:r>
            <a:endParaRPr lang="en-US" dirty="0"/>
          </a:p>
        </p:txBody>
      </p:sp>
      <p:sp>
        <p:nvSpPr>
          <p:cNvPr id="3" name="Picture Placeholder 2"/>
          <p:cNvSpPr>
            <a:spLocks noGrp="1"/>
          </p:cNvSpPr>
          <p:nvPr>
            <p:ph type="pic" sz="quarter" idx="10"/>
          </p:nvPr>
        </p:nvSpPr>
        <p:spPr>
          <a:xfrm>
            <a:off x="1142999" y="2338466"/>
            <a:ext cx="7011649" cy="2843134"/>
          </a:xfrm>
        </p:spPr>
        <p:txBody>
          <a:bodyPr/>
          <a:lstStyle>
            <a:lvl1pPr>
              <a:buClr>
                <a:srgbClr val="756525"/>
              </a:buClr>
              <a:defRPr/>
            </a:lvl1pPr>
          </a:lstStyle>
          <a:p>
            <a:r>
              <a:rPr lang="en-US" dirty="0"/>
              <a:t>Click icon to add picture</a:t>
            </a:r>
          </a:p>
        </p:txBody>
      </p:sp>
      <p:sp>
        <p:nvSpPr>
          <p:cNvPr id="11" name="Text Placeholder 3"/>
          <p:cNvSpPr>
            <a:spLocks noGrp="1"/>
          </p:cNvSpPr>
          <p:nvPr>
            <p:ph type="body" sz="half" idx="2"/>
          </p:nvPr>
        </p:nvSpPr>
        <p:spPr>
          <a:xfrm>
            <a:off x="519169" y="5486400"/>
            <a:ext cx="8032638" cy="6651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Rectangle 5"/>
          <p:cNvSpPr/>
          <p:nvPr/>
        </p:nvSpPr>
        <p:spPr bwMode="white">
          <a:xfrm>
            <a:off x="-7937" y="6248400"/>
            <a:ext cx="9151937" cy="617539"/>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a:solidFill>
                  <a:schemeClr val="bg1"/>
                </a:solidFill>
              </a:rPr>
              <a:t>© 2019 Cengage. All rights reserved</a:t>
            </a:r>
            <a:r>
              <a:rPr lang="en-US" sz="1200" dirty="0">
                <a:solidFill>
                  <a:schemeClr val="bg1"/>
                </a:solidFill>
                <a:ea typeface="ＭＳ Ｐゴシック" charset="-128"/>
              </a:rPr>
              <a:t>.</a:t>
            </a:r>
            <a:endParaRPr lang="en-US" sz="1200" dirty="0">
              <a:solidFill>
                <a:schemeClr val="bg1"/>
              </a:solidFill>
            </a:endParaRPr>
          </a:p>
        </p:txBody>
      </p:sp>
      <p:pic>
        <p:nvPicPr>
          <p:cNvPr id="9" name="Picture 8"/>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p:spPr>
      </p:pic>
      <p:sp>
        <p:nvSpPr>
          <p:cNvPr id="4" name="Content Placeholder 3"/>
          <p:cNvSpPr>
            <a:spLocks noGrp="1"/>
          </p:cNvSpPr>
          <p:nvPr>
            <p:ph sz="quarter" idx="11"/>
          </p:nvPr>
        </p:nvSpPr>
        <p:spPr>
          <a:xfrm>
            <a:off x="554038" y="1663700"/>
            <a:ext cx="8589962" cy="479425"/>
          </a:xfrm>
        </p:spPr>
        <p:txBody>
          <a:bodyPr/>
          <a:lstStyle>
            <a:lvl1pPr>
              <a:buClr>
                <a:srgbClr val="756525"/>
              </a:buClr>
              <a:defRPr/>
            </a:lvl1pPr>
            <a:lvl2pPr>
              <a:buClr>
                <a:srgbClr val="756525"/>
              </a:buClr>
              <a:defRPr/>
            </a:lvl2pPr>
            <a:lvl3pPr>
              <a:buClr>
                <a:srgbClr val="756525"/>
              </a:buClr>
              <a:defRPr/>
            </a:lvl3pPr>
            <a:lvl4pPr>
              <a:buClr>
                <a:srgbClr val="756525"/>
              </a:buClr>
              <a:defRPr/>
            </a:lvl4pPr>
            <a:lvl5pPr>
              <a:buClr>
                <a:srgbClr val="756525"/>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86561692"/>
      </p:ext>
    </p:extLst>
  </p:cSld>
  <p:clrMapOvr>
    <a:masterClrMapping/>
  </p:clrMapOvr>
  <p:transition spd="slow"/>
  <p:hf sldNum="0"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type="title"/>
          </p:nvPr>
        </p:nvSpPr>
        <p:spPr>
          <a:xfrm>
            <a:off x="457200" y="27709"/>
            <a:ext cx="8229600" cy="1039091"/>
          </a:xfrm>
          <a:prstGeom prst="rect">
            <a:avLst/>
          </a:prstGeom>
        </p:spPr>
        <p:txBody>
          <a:bodyPr vert="horz" lIns="91440" tIns="45720" rIns="91440" bIns="45720" rtlCol="0" anchor="ctr">
            <a:normAutofit/>
          </a:bodyPr>
          <a:lstStyle/>
          <a:p>
            <a:r>
              <a:rPr lang="en-US"/>
              <a:t>Click to edit Master title style</a:t>
            </a:r>
          </a:p>
        </p:txBody>
      </p:sp>
      <p:sp>
        <p:nvSpPr>
          <p:cNvPr id="3" name="Content Placeholder 2"/>
          <p:cNvSpPr>
            <a:spLocks noGrp="1"/>
          </p:cNvSpPr>
          <p:nvPr>
            <p:ph type="body" idx="1"/>
          </p:nvPr>
        </p:nvSpPr>
        <p:spPr>
          <a:xfrm>
            <a:off x="228600" y="1295400"/>
            <a:ext cx="8763000" cy="4830763"/>
          </a:xfrm>
          <a:prstGeom prst="rect">
            <a:avLst/>
          </a:prstGeom>
        </p:spPr>
        <p:txBody>
          <a:bodyPr vert="horz" lIns="91440" tIns="45720" rIns="91440" bIns="45720" rtlCol="0">
            <a:normAutofit/>
          </a:bodyPr>
          <a:lstStyle/>
          <a:p>
            <a:pPr marL="461963" lvl="0" indent="-461963">
              <a:buSzPct val="100000"/>
            </a:pPr>
            <a:r>
              <a:rPr lang="en-US" dirty="0"/>
              <a:t>Click to edit Master text styles</a:t>
            </a:r>
          </a:p>
          <a:p>
            <a:pPr marL="914400" lvl="1" indent="-457200"/>
            <a:r>
              <a:rPr lang="en-US" dirty="0"/>
              <a:t>Second level</a:t>
            </a:r>
          </a:p>
          <a:p>
            <a:pPr marL="1376363" lvl="2" indent="-461963"/>
            <a:r>
              <a:rPr lang="en-US" dirty="0"/>
              <a:t>Third level</a:t>
            </a:r>
          </a:p>
          <a:p>
            <a:pPr lvl="3"/>
            <a:r>
              <a:rPr lang="en-US" dirty="0"/>
              <a:t>Fourth level</a:t>
            </a:r>
          </a:p>
          <a:p>
            <a:pPr lvl="4"/>
            <a:r>
              <a:rPr lang="en-US" dirty="0"/>
              <a:t>Fifth level</a:t>
            </a:r>
          </a:p>
        </p:txBody>
      </p:sp>
      <p:sp>
        <p:nvSpPr>
          <p:cNvPr id="7" name="Rectangle 6"/>
          <p:cNvSpPr/>
          <p:nvPr/>
        </p:nvSpPr>
        <p:spPr bwMode="white">
          <a:xfrm>
            <a:off x="0" y="0"/>
            <a:ext cx="9144000" cy="113355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800" dirty="0"/>
              <a:t>Introduction to Cost management</a:t>
            </a:r>
            <a:endParaRPr lang="en-US" dirty="0"/>
          </a:p>
        </p:txBody>
      </p:sp>
      <p:sp>
        <p:nvSpPr>
          <p:cNvPr id="15"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a:solidFill>
                  <a:schemeClr val="bg1"/>
                </a:solidFill>
              </a:rPr>
              <a:t>© 2019 Cengage. All rights reserved</a:t>
            </a:r>
            <a:r>
              <a:rPr lang="en-US" sz="1200" dirty="0">
                <a:solidFill>
                  <a:schemeClr val="bg1"/>
                </a:solidFill>
                <a:ea typeface="ＭＳ Ｐゴシック" charset="-128"/>
              </a:rPr>
              <a:t>.</a:t>
            </a:r>
            <a:endParaRPr lang="en-US" sz="1200" dirty="0">
              <a:solidFill>
                <a:schemeClr val="bg1"/>
              </a:solidFill>
            </a:endParaRPr>
          </a:p>
        </p:txBody>
      </p:sp>
      <p:pic>
        <p:nvPicPr>
          <p:cNvPr id="8" name="Picture 7"/>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p:spPr>
      </p:pic>
    </p:spTree>
    <p:extLst>
      <p:ext uri="{BB962C8B-B14F-4D97-AF65-F5344CB8AC3E}">
        <p14:creationId xmlns:p14="http://schemas.microsoft.com/office/powerpoint/2010/main" val="1792269746"/>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Lst>
  <p:hf sldNum="0" hdr="0" dt="0"/>
  <p:txStyles>
    <p:titleStyle>
      <a:lvl1pPr algn="ctr" defTabSz="914400" rtl="0" eaLnBrk="1" latinLnBrk="0" hangingPunct="1">
        <a:spcBef>
          <a:spcPct val="0"/>
        </a:spcBef>
        <a:buNone/>
        <a:defRPr sz="36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rgbClr val="756525"/>
        </a:buClr>
        <a:buFont typeface="Arial" pitchFamily="34" charset="0"/>
        <a:buChar char="•"/>
        <a:defRPr lang="en-US" sz="2600" kern="1200" dirty="0" smtClean="0">
          <a:solidFill>
            <a:schemeClr val="tx1"/>
          </a:solidFill>
          <a:latin typeface="Arial" pitchFamily="34" charset="0"/>
          <a:ea typeface="Verdana" pitchFamily="34" charset="0"/>
          <a:cs typeface="Arial" pitchFamily="34" charset="0"/>
        </a:defRPr>
      </a:lvl1pPr>
      <a:lvl2pPr marL="742950" indent="-285750" algn="l" defTabSz="914400" rtl="0" eaLnBrk="1" latinLnBrk="0" hangingPunct="1">
        <a:spcBef>
          <a:spcPct val="20000"/>
        </a:spcBef>
        <a:buClr>
          <a:srgbClr val="756525"/>
        </a:buClr>
        <a:buFont typeface="Arial" pitchFamily="34" charset="0"/>
        <a:buChar char="–"/>
        <a:defRPr lang="en-US" sz="2400" kern="1200" dirty="0" smtClean="0">
          <a:solidFill>
            <a:schemeClr val="tx1"/>
          </a:solidFill>
          <a:latin typeface="Arial" pitchFamily="34" charset="0"/>
          <a:ea typeface="Verdana" pitchFamily="34" charset="0"/>
          <a:cs typeface="Arial" pitchFamily="34" charset="0"/>
        </a:defRPr>
      </a:lvl2pPr>
      <a:lvl3pPr marL="1143000" indent="-228600" algn="l" defTabSz="914400" rtl="0" eaLnBrk="1" latinLnBrk="0" hangingPunct="1">
        <a:spcBef>
          <a:spcPct val="20000"/>
        </a:spcBef>
        <a:buClr>
          <a:srgbClr val="756525"/>
        </a:buClr>
        <a:buFont typeface="Wingdings" pitchFamily="2" charset="2"/>
        <a:buChar char="§"/>
        <a:defRPr lang="en-US" sz="2200" kern="1200" dirty="0" smtClean="0">
          <a:solidFill>
            <a:schemeClr val="tx1"/>
          </a:solidFill>
          <a:latin typeface="Arial" pitchFamily="34" charset="0"/>
          <a:ea typeface="Verdana" pitchFamily="34" charset="0"/>
          <a:cs typeface="Arial" pitchFamily="34" charset="0"/>
        </a:defRPr>
      </a:lvl3pPr>
      <a:lvl4pPr marL="1600200" indent="-228600" algn="l" defTabSz="914400" rtl="0" eaLnBrk="1" latinLnBrk="0" hangingPunct="1">
        <a:spcBef>
          <a:spcPct val="20000"/>
        </a:spcBef>
        <a:buClr>
          <a:srgbClr val="756525"/>
        </a:buClr>
        <a:buFont typeface="Courier New" pitchFamily="49" charset="0"/>
        <a:buChar char="o"/>
        <a:defRPr lang="en-US" sz="2000" kern="1200" dirty="0" smtClean="0">
          <a:solidFill>
            <a:schemeClr val="tx1"/>
          </a:solidFill>
          <a:latin typeface="Arial" pitchFamily="34" charset="0"/>
          <a:ea typeface="Verdana" pitchFamily="34" charset="0"/>
          <a:cs typeface="Arial" pitchFamily="34" charset="0"/>
        </a:defRPr>
      </a:lvl4pPr>
      <a:lvl5pPr marL="2057400" indent="-228600" algn="l" defTabSz="914400" rtl="0" eaLnBrk="1" latinLnBrk="0" hangingPunct="1">
        <a:spcBef>
          <a:spcPct val="20000"/>
        </a:spcBef>
        <a:buClr>
          <a:srgbClr val="756525"/>
        </a:buClr>
        <a:buFont typeface="Arial" pitchFamily="34" charset="0"/>
        <a:buChar char="»"/>
        <a:defRPr lang="en-US" sz="2000" kern="1200" dirty="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oleObject" Target="../embeddings/oleObject1.bin"/><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oleObject" Target="../embeddings/oleObject3.bin"/><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oleObject" Target="../embeddings/oleObject4.bin"/><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64695" y="2051633"/>
            <a:ext cx="8199620" cy="1195798"/>
          </a:xfrm>
        </p:spPr>
        <p:txBody>
          <a:bodyPr anchor="ctr"/>
          <a:lstStyle/>
          <a:p>
            <a:pPr marL="63500"/>
            <a:r>
              <a:rPr lang="en-IN" sz="4000" b="1" dirty="0">
                <a:latin typeface="Arial" pitchFamily="34" charset="0"/>
                <a:cs typeface="Arial" pitchFamily="34" charset="0"/>
              </a:rPr>
              <a:t>Chapter 5</a:t>
            </a:r>
            <a:endParaRPr lang="en-US" altLang="en-US" sz="4000" b="1" dirty="0">
              <a:latin typeface="Arial" pitchFamily="34" charset="0"/>
              <a:cs typeface="Arial" pitchFamily="34" charset="0"/>
            </a:endParaRPr>
          </a:p>
        </p:txBody>
      </p:sp>
      <p:sp>
        <p:nvSpPr>
          <p:cNvPr id="4" name="Sub Title 5"/>
          <p:cNvSpPr>
            <a:spLocks noGrp="1"/>
          </p:cNvSpPr>
          <p:nvPr>
            <p:ph type="body" sz="quarter" idx="14"/>
          </p:nvPr>
        </p:nvSpPr>
        <p:spPr>
          <a:xfrm>
            <a:off x="736830" y="4007484"/>
            <a:ext cx="7898317" cy="1493521"/>
          </a:xfrm>
        </p:spPr>
        <p:txBody>
          <a:bodyPr anchor="ctr"/>
          <a:lstStyle/>
          <a:p>
            <a:pPr algn="ctr"/>
            <a:r>
              <a:rPr lang="en-US" sz="3600" dirty="0">
                <a:latin typeface="Arial" pitchFamily="34" charset="0"/>
                <a:cs typeface="Arial" pitchFamily="34" charset="0"/>
              </a:rPr>
              <a:t>Inventories and Cost of Goods Sold</a:t>
            </a:r>
          </a:p>
        </p:txBody>
      </p:sp>
      <p:pic>
        <p:nvPicPr>
          <p:cNvPr id="1026" name="Picture 2" title="Cengag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5" y="6405550"/>
            <a:ext cx="1512643" cy="339024"/>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sz="quarter" idx="16"/>
          </p:nvPr>
        </p:nvSpPr>
        <p:spPr/>
        <p:txBody>
          <a:bodyPr anchor="ctr"/>
          <a:lstStyle/>
          <a:p>
            <a:pPr marL="0" lvl="0" indent="0" eaLnBrk="0" fontAlgn="base" hangingPunct="0">
              <a:spcBef>
                <a:spcPct val="0"/>
              </a:spcBef>
              <a:spcAft>
                <a:spcPct val="0"/>
              </a:spcAft>
              <a:buClrTx/>
              <a:buNone/>
              <a:defRPr/>
            </a:pPr>
            <a:r>
              <a:rPr lang="en-US" sz="1200" dirty="0">
                <a:solidFill>
                  <a:schemeClr val="bg1"/>
                </a:solidFill>
                <a:latin typeface="Arial" pitchFamily="34" charset="0"/>
                <a:cs typeface="Arial" pitchFamily="34" charset="0"/>
              </a:rPr>
              <a:t>© 2019 Cengage. All rights reserved</a:t>
            </a:r>
            <a:r>
              <a:rPr lang="en-US" sz="1200" dirty="0">
                <a:solidFill>
                  <a:schemeClr val="bg1"/>
                </a:solidFill>
                <a:latin typeface="Arial" pitchFamily="34" charset="0"/>
                <a:ea typeface="ＭＳ Ｐゴシック" charset="-128"/>
                <a:cs typeface="Arial" pitchFamily="34" charset="0"/>
              </a:rPr>
              <a:t>.</a:t>
            </a:r>
            <a:endParaRPr lang="en-US" sz="12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3041286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2885" y="126839"/>
            <a:ext cx="8526807" cy="1120144"/>
          </a:xfrm>
        </p:spPr>
        <p:txBody>
          <a:bodyPr>
            <a:noAutofit/>
          </a:bodyPr>
          <a:lstStyle/>
          <a:p>
            <a:r>
              <a:rPr lang="en-US" dirty="0">
                <a:latin typeface="Arial" pitchFamily="34" charset="0"/>
                <a:cs typeface="Arial" pitchFamily="34" charset="0"/>
              </a:rPr>
              <a:t>Exhibit 5.4—Cost of Goods Sold Section of the Income Statement</a:t>
            </a:r>
          </a:p>
        </p:txBody>
      </p:sp>
      <p:pic>
        <p:nvPicPr>
          <p:cNvPr id="8" name="Picture 3" descr="An illustration showing the Cost of Goods Sold section of the income statement for Daisy’s Running Depot.&#10;A Partial Income Statement showing the Cost of Goods Sold Section of the Income Statement for Daisy’s Running Depot is shown. A three-line heading appears centered at the top of the partial income statement, in white letters and against a green background. The first line lists the company name: Daisy’s Running Depot. The second line lists the type of financial statement: Partial Income Statement. The third line lists the date: For the Year Ended December 31, 2016. Below the heading are five columns. The first column lists the income statement accounts. The balances for the listed accounts are in columns two, three, and four. Column five shows explanations pertaining to the listed accounts. They are as follow: First line is Cost of goods sold; Below is Inventory, January 1, 2016, third column $15,000, fifth column What is on hand to start the period. Below is Net purchases, second column: $59,500. Next is Transportation-in, second column 3,500. A single line sits below the last number, indicating that the numbers are to be summed. Below is the account Cost of goods purchased, the quantity 63,000 appears in the third column with s single line below the last number, indicating that the numbers are to be summed. The fifth column reads: What was acquired for resale during the period. Fifth account is Cost of goods available for sale, its balance in the third column is $78,000, dollar sign included, in the fifth column: The “pool” of costs to be distributed. Next is Inventory, December 31`, 2016, balance in third column is (18,000), fifth column info is What was not sold during the period and therefore is on hand to start the next period. Last account, indented a few spaces from the left is Cost of goods sold, $60,000 in fourth column, and last line in fifth column reads: What was sold during the perio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1638" y="1752600"/>
            <a:ext cx="8340725" cy="3548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6689142"/>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085" y="131878"/>
            <a:ext cx="8526807" cy="927187"/>
          </a:xfrm>
        </p:spPr>
        <p:txBody>
          <a:bodyPr>
            <a:noAutofit/>
          </a:bodyPr>
          <a:lstStyle/>
          <a:p>
            <a:r>
              <a:rPr lang="en-US" dirty="0">
                <a:latin typeface="Arial" pitchFamily="34" charset="0"/>
                <a:cs typeface="Arial" pitchFamily="34" charset="0"/>
              </a:rPr>
              <a:t>Exhibit 5.5—Cost of Goods Sold Model</a:t>
            </a:r>
          </a:p>
        </p:txBody>
      </p:sp>
      <p:pic>
        <p:nvPicPr>
          <p:cNvPr id="6" name="Picture 2" descr="An illustration of the Cost of Goods Sold Model is shown. &#10;An illustration of the Cost of Goods Sold Model is shown. At the top, two bathtub spouts face each other. The spout on the left is labeled Beginning inventory, the one on the right is labeled Purchases of merchandise. Both spouts drip liquid into a pool below labeled Cost of Goods Available for Sale, and below this a dashed line. Below the line appears Ending Inventory (amount not sold) A spout appears on the right side of the pool spilling liquid into a rectangular box with the following words: Cost of Goods Sold (amount sol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2744" y="1375116"/>
            <a:ext cx="7678512" cy="4582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1653790868"/>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Arial" pitchFamily="34" charset="0"/>
                <a:cs typeface="Arial" pitchFamily="34" charset="0"/>
              </a:rPr>
              <a:t>Inventory Systems: Perpetual and Periodic</a:t>
            </a:r>
          </a:p>
        </p:txBody>
      </p:sp>
      <p:sp>
        <p:nvSpPr>
          <p:cNvPr id="7" name="Content Placeholder 6"/>
          <p:cNvSpPr>
            <a:spLocks noGrp="1"/>
          </p:cNvSpPr>
          <p:nvPr>
            <p:ph idx="1"/>
          </p:nvPr>
        </p:nvSpPr>
        <p:spPr/>
        <p:txBody>
          <a:bodyPr>
            <a:normAutofit/>
          </a:bodyPr>
          <a:lstStyle/>
          <a:p>
            <a:pPr marL="0" lvl="0" indent="0">
              <a:buNone/>
            </a:pPr>
            <a:r>
              <a:rPr lang="en-US" b="1" dirty="0">
                <a:latin typeface="Arial" pitchFamily="34" charset="0"/>
                <a:cs typeface="Arial" pitchFamily="34" charset="0"/>
              </a:rPr>
              <a:t>Perpetual</a:t>
            </a:r>
          </a:p>
          <a:p>
            <a:r>
              <a:rPr lang="en-US" dirty="0">
                <a:latin typeface="Arial" pitchFamily="34" charset="0"/>
                <a:cs typeface="Arial" pitchFamily="34" charset="0"/>
              </a:rPr>
              <a:t>The inventory account is increased at the time of each purchase and decreased at the time of each sale</a:t>
            </a:r>
            <a:endParaRPr lang="en-US" b="1" dirty="0">
              <a:latin typeface="Arial" pitchFamily="34" charset="0"/>
              <a:cs typeface="Arial" pitchFamily="34" charset="0"/>
            </a:endParaRPr>
          </a:p>
          <a:p>
            <a:pPr marL="0" lvl="0" indent="0">
              <a:buNone/>
            </a:pPr>
            <a:r>
              <a:rPr lang="en-US" b="1" dirty="0">
                <a:latin typeface="Arial" pitchFamily="34" charset="0"/>
                <a:cs typeface="Arial" pitchFamily="34" charset="0"/>
              </a:rPr>
              <a:t>Periodic</a:t>
            </a:r>
          </a:p>
          <a:p>
            <a:r>
              <a:rPr lang="en-US" dirty="0">
                <a:latin typeface="Arial" pitchFamily="34" charset="0"/>
                <a:cs typeface="Arial" pitchFamily="34" charset="0"/>
              </a:rPr>
              <a:t>The inventory account is updated only at the end of the period</a:t>
            </a:r>
            <a:endParaRPr lang="en-US" b="1" dirty="0">
              <a:latin typeface="Arial" pitchFamily="34" charset="0"/>
              <a:cs typeface="Arial" pitchFamily="34" charset="0"/>
            </a:endParaRPr>
          </a:p>
        </p:txBody>
      </p:sp>
    </p:spTree>
    <p:extLst>
      <p:ext uri="{BB962C8B-B14F-4D97-AF65-F5344CB8AC3E}">
        <p14:creationId xmlns:p14="http://schemas.microsoft.com/office/powerpoint/2010/main" val="25327071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99" y="152705"/>
            <a:ext cx="8785178" cy="1109053"/>
          </a:xfrm>
        </p:spPr>
        <p:txBody>
          <a:bodyPr>
            <a:noAutofit/>
          </a:bodyPr>
          <a:lstStyle/>
          <a:p>
            <a:r>
              <a:rPr lang="en-US" dirty="0">
                <a:latin typeface="Arial" pitchFamily="34" charset="0"/>
                <a:cs typeface="Arial" pitchFamily="34" charset="0"/>
              </a:rPr>
              <a:t>Example 5.3—Recording Cost of Goods Sold in a Perpetual System</a:t>
            </a:r>
          </a:p>
        </p:txBody>
      </p:sp>
      <p:sp>
        <p:nvSpPr>
          <p:cNvPr id="6" name="Content Placeholder 5"/>
          <p:cNvSpPr>
            <a:spLocks noGrp="1"/>
          </p:cNvSpPr>
          <p:nvPr>
            <p:ph sz="quarter" idx="11"/>
          </p:nvPr>
        </p:nvSpPr>
        <p:spPr>
          <a:xfrm>
            <a:off x="149576" y="1653540"/>
            <a:ext cx="8850247" cy="967740"/>
          </a:xfrm>
        </p:spPr>
        <p:txBody>
          <a:bodyPr>
            <a:noAutofit/>
          </a:bodyPr>
          <a:lstStyle/>
          <a:p>
            <a:pPr marL="457200" indent="-457200"/>
            <a:r>
              <a:rPr lang="en-US" dirty="0">
                <a:latin typeface="Arial" pitchFamily="34" charset="0"/>
                <a:cs typeface="Arial" pitchFamily="34" charset="0"/>
              </a:rPr>
              <a:t>Daisy’s sells a pair of running shoes that costs the company $70</a:t>
            </a:r>
          </a:p>
        </p:txBody>
      </p:sp>
      <p:pic>
        <p:nvPicPr>
          <p:cNvPr id="7" name="Picture 2" descr="A journal entry with accounting equation effect is shown. &#10;The words Journal Entry Analysis appear in black type within a light blue box to the left of the journal entry. The journal entry appears in a gray shaded box. On the first line, the account name to be debited, Cost of Goods Sold, appears. The amount debited, 70, is indented several spaces from the account name. On the second line, the account name to be credited, Inventory, sits below the account name to be debited and is indented a few spaces. The amount credited, 70, is indented several spaces beyond the amount debited. On the third line, the journal entry description sits below the account names and is left-aligned with the debit entry: To record the sale of inventory under perpetual system.&#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Assets, the account name Inventory appears on the left and the amount (70) appears on the right. Below Stockholders’ Equity, the amount (70) appears on the right.&#10;Below the Income Statement line, an equation appears in all capital letters: Revenues – Expenses = Net Income. Horizontal lines appear below each component of the equation. Below Expenses, the account name Cost of Goods Sold appears on the left and the amount 70 appears on the right. Below Net Income, the amount (70) is centered.&#10;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r="15152"/>
          <a:stretch>
            <a:fillRect/>
          </a:stretch>
        </p:blipFill>
        <p:spPr bwMode="auto">
          <a:xfrm>
            <a:off x="503238" y="3082925"/>
            <a:ext cx="8137525" cy="1052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7709448"/>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091" y="197959"/>
            <a:ext cx="8358795" cy="1120144"/>
          </a:xfrm>
        </p:spPr>
        <p:txBody>
          <a:bodyPr>
            <a:noAutofit/>
          </a:bodyPr>
          <a:lstStyle/>
          <a:p>
            <a:r>
              <a:rPr lang="en-US" dirty="0">
                <a:latin typeface="Arial" pitchFamily="34" charset="0"/>
                <a:cs typeface="Arial" pitchFamily="34" charset="0"/>
              </a:rPr>
              <a:t>Example 5.4—Recording Purchase in a Periodic System</a:t>
            </a:r>
          </a:p>
        </p:txBody>
      </p:sp>
      <p:sp>
        <p:nvSpPr>
          <p:cNvPr id="5" name="Content Placeholder 4"/>
          <p:cNvSpPr>
            <a:spLocks noGrp="1"/>
          </p:cNvSpPr>
          <p:nvPr>
            <p:ph sz="quarter" idx="11"/>
          </p:nvPr>
        </p:nvSpPr>
        <p:spPr>
          <a:xfrm>
            <a:off x="350838" y="1623060"/>
            <a:ext cx="8589962" cy="947420"/>
          </a:xfrm>
        </p:spPr>
        <p:txBody>
          <a:bodyPr>
            <a:noAutofit/>
          </a:bodyPr>
          <a:lstStyle/>
          <a:p>
            <a:pPr marL="457200" indent="-457200"/>
            <a:r>
              <a:rPr lang="en-US" dirty="0">
                <a:latin typeface="Arial" pitchFamily="34" charset="0"/>
                <a:cs typeface="Arial" pitchFamily="34" charset="0"/>
              </a:rPr>
              <a:t>Assume that Daisy’s buys shoes on account from Nike at a cost of $4,000</a:t>
            </a:r>
          </a:p>
        </p:txBody>
      </p:sp>
      <p:pic>
        <p:nvPicPr>
          <p:cNvPr id="6" name="Picture 2" descr="A journal entry with accounting equation effect is shown.&#10;The words Journal Entry Analysis appear in black type within a light blue box to the left of the journal entry. The journal entry appears in a gray shaded box. On the first line, the entry date Feb. 8, in bold letters, appears followed by the account name to be debited, Purchases. The amount debited, 4,000, is indented several spaces from the account name. On the second line, the account name to be credited, Accounts Payable, sits below the account name to be debited and is indented a few spaces. The amount credited, 4,000, is indented several spaces beyond the amount debited. On the third line, the journal entry description sits below the account names and is left-aligned with the debit entry: To record the purchase of merchandise on account.&#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Liabilities, the account name Accounts Payable appears on the left and the amount 4,000 appears on the right. Below Stockholders’ Equity, the amount (4,000) appears on the right.&#10;Below the Income Statement line, an equation appears in all capital letters: Revenues – Expenses = Net Income. Horizontal lines appear below each component of the equation. Below Expenses, the account name Purchases appears on the left and the amount 4,000 appears on the right. Below Net Income, the amount (4,000) is cen-tered.&#10;A blue arrow points left from the words Net Income to the words Stockholders’ Equity.&#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3861" y="2863850"/>
            <a:ext cx="8201025" cy="1098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
        <p:nvSpPr>
          <p:cNvPr id="4" name="Content Placeholder 3"/>
          <p:cNvSpPr>
            <a:spLocks noGrp="1"/>
          </p:cNvSpPr>
          <p:nvPr>
            <p:ph type="body" sz="half" idx="2"/>
          </p:nvPr>
        </p:nvSpPr>
        <p:spPr>
          <a:xfrm>
            <a:off x="356091" y="4144010"/>
            <a:ext cx="8358795" cy="2114550"/>
          </a:xfrm>
        </p:spPr>
        <p:txBody>
          <a:bodyPr>
            <a:noAutofit/>
          </a:bodyPr>
          <a:lstStyle/>
          <a:p>
            <a:pPr marL="457200" indent="-457200">
              <a:buFont typeface="Arial" panose="020B0604020202020204" pitchFamily="34" charset="0"/>
              <a:buChar char="•"/>
            </a:pPr>
            <a:r>
              <a:rPr lang="en-US" sz="2600" b="1" dirty="0">
                <a:latin typeface="Arial" pitchFamily="34" charset="0"/>
                <a:cs typeface="Arial" pitchFamily="34" charset="0"/>
              </a:rPr>
              <a:t>Purchases:</a:t>
            </a:r>
            <a:r>
              <a:rPr lang="en-US" sz="2600" dirty="0">
                <a:latin typeface="Arial" pitchFamily="34" charset="0"/>
                <a:cs typeface="Arial" pitchFamily="34" charset="0"/>
              </a:rPr>
              <a:t> temporary account that is closed at the end of the period</a:t>
            </a:r>
          </a:p>
          <a:p>
            <a:pPr marL="914400" lvl="1" indent="-457200">
              <a:buFont typeface="Arial" panose="020B0604020202020204" pitchFamily="34" charset="0"/>
              <a:buChar char="–"/>
            </a:pPr>
            <a:r>
              <a:rPr lang="en-US" sz="2400" dirty="0">
                <a:latin typeface="Arial" pitchFamily="34" charset="0"/>
                <a:cs typeface="Arial" pitchFamily="34" charset="0"/>
              </a:rPr>
              <a:t>Not an asset account</a:t>
            </a:r>
          </a:p>
          <a:p>
            <a:pPr marL="914400" lvl="1" indent="-457200">
              <a:buFont typeface="Arial" panose="020B0604020202020204" pitchFamily="34" charset="0"/>
              <a:buChar char="–"/>
            </a:pPr>
            <a:r>
              <a:rPr lang="en-US" sz="2400" dirty="0">
                <a:latin typeface="Arial" pitchFamily="34" charset="0"/>
                <a:cs typeface="Arial" pitchFamily="34" charset="0"/>
              </a:rPr>
              <a:t>Included in income statement  as an integral part of the calculation of cost of goods sold</a:t>
            </a:r>
          </a:p>
        </p:txBody>
      </p:sp>
    </p:spTree>
    <p:extLst>
      <p:ext uri="{BB962C8B-B14F-4D97-AF65-F5344CB8AC3E}">
        <p14:creationId xmlns:p14="http://schemas.microsoft.com/office/powerpoint/2010/main" val="357637700"/>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97" y="213360"/>
            <a:ext cx="8442383" cy="1148277"/>
          </a:xfrm>
        </p:spPr>
        <p:txBody>
          <a:bodyPr>
            <a:noAutofit/>
          </a:bodyPr>
          <a:lstStyle/>
          <a:p>
            <a:r>
              <a:rPr lang="en-US" dirty="0">
                <a:latin typeface="Arial" pitchFamily="34" charset="0"/>
                <a:cs typeface="Arial" pitchFamily="34" charset="0"/>
              </a:rPr>
              <a:t>Example 5.5—Recording Purchase Returns in a Periodic System</a:t>
            </a:r>
          </a:p>
        </p:txBody>
      </p:sp>
      <p:sp>
        <p:nvSpPr>
          <p:cNvPr id="5" name="Content Placeholder 4"/>
          <p:cNvSpPr>
            <a:spLocks noGrp="1"/>
          </p:cNvSpPr>
          <p:nvPr>
            <p:ph sz="quarter" idx="11"/>
          </p:nvPr>
        </p:nvSpPr>
        <p:spPr>
          <a:xfrm>
            <a:off x="259398" y="1663700"/>
            <a:ext cx="8589962" cy="845820"/>
          </a:xfrm>
        </p:spPr>
        <p:txBody>
          <a:bodyPr>
            <a:noAutofit/>
          </a:bodyPr>
          <a:lstStyle/>
          <a:p>
            <a:pPr marL="457200" indent="-457200"/>
            <a:r>
              <a:rPr lang="en-US" dirty="0">
                <a:latin typeface="Arial" pitchFamily="34" charset="0"/>
                <a:cs typeface="Arial" pitchFamily="34" charset="0"/>
              </a:rPr>
              <a:t>Daisy’s returns $850 of merchandise to Nike for credit on Daisy’s account</a:t>
            </a:r>
          </a:p>
        </p:txBody>
      </p:sp>
      <p:pic>
        <p:nvPicPr>
          <p:cNvPr id="6" name="Picture 2" descr="The data for sept.6 are as follows:&#10;Accounts Payable – 850&#10;Purchase Returns and Allowances – 850&#10;The text shown below the data reads, To record the return of merchandise for credit to account.&#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488" y="2667000"/>
            <a:ext cx="8201025" cy="1141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
        <p:nvSpPr>
          <p:cNvPr id="4" name="Content Placeholder 3"/>
          <p:cNvSpPr>
            <a:spLocks noGrp="1"/>
          </p:cNvSpPr>
          <p:nvPr>
            <p:ph type="body" sz="half" idx="2"/>
          </p:nvPr>
        </p:nvSpPr>
        <p:spPr>
          <a:xfrm>
            <a:off x="279037" y="4322128"/>
            <a:ext cx="8612075" cy="1784032"/>
          </a:xfrm>
        </p:spPr>
        <p:txBody>
          <a:bodyPr>
            <a:noAutofit/>
          </a:bodyPr>
          <a:lstStyle/>
          <a:p>
            <a:pPr marL="457200" indent="-457200">
              <a:buFont typeface="Arial" panose="020B0604020202020204" pitchFamily="34" charset="0"/>
              <a:buChar char="•"/>
            </a:pPr>
            <a:r>
              <a:rPr lang="en-US" sz="2600" b="1" dirty="0">
                <a:latin typeface="Arial" pitchFamily="34" charset="0"/>
                <a:cs typeface="Arial" pitchFamily="34" charset="0"/>
              </a:rPr>
              <a:t>Purchase returns and allowances: </a:t>
            </a:r>
            <a:r>
              <a:rPr lang="en-US" sz="2600" dirty="0">
                <a:latin typeface="Arial" pitchFamily="34" charset="0"/>
                <a:cs typeface="Arial" pitchFamily="34" charset="0"/>
              </a:rPr>
              <a:t>contra-purchases account </a:t>
            </a:r>
          </a:p>
          <a:p>
            <a:pPr lvl="1"/>
            <a:r>
              <a:rPr lang="en-US" sz="2400" dirty="0">
                <a:latin typeface="Arial" pitchFamily="34" charset="0"/>
                <a:cs typeface="Arial" pitchFamily="34" charset="0"/>
              </a:rPr>
              <a:t>Used when a refund is received from a supplier or a reduction is given in the balance owed to a supplier</a:t>
            </a:r>
          </a:p>
        </p:txBody>
      </p:sp>
    </p:spTree>
    <p:extLst>
      <p:ext uri="{BB962C8B-B14F-4D97-AF65-F5344CB8AC3E}">
        <p14:creationId xmlns:p14="http://schemas.microsoft.com/office/powerpoint/2010/main" val="1929792047"/>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97" y="65879"/>
            <a:ext cx="8442383" cy="1120144"/>
          </a:xfrm>
        </p:spPr>
        <p:txBody>
          <a:bodyPr>
            <a:noAutofit/>
          </a:bodyPr>
          <a:lstStyle/>
          <a:p>
            <a:r>
              <a:rPr lang="en-US" dirty="0">
                <a:latin typeface="Arial" pitchFamily="34" charset="0"/>
                <a:cs typeface="Arial" pitchFamily="34" charset="0"/>
              </a:rPr>
              <a:t>Example 5.6—Recording Purchase Discounts in a Periodic System</a:t>
            </a:r>
          </a:p>
        </p:txBody>
      </p:sp>
      <p:sp>
        <p:nvSpPr>
          <p:cNvPr id="5" name="Content Placeholder 4"/>
          <p:cNvSpPr>
            <a:spLocks noGrp="1"/>
          </p:cNvSpPr>
          <p:nvPr>
            <p:ph sz="quarter" idx="11"/>
          </p:nvPr>
        </p:nvSpPr>
        <p:spPr>
          <a:xfrm>
            <a:off x="200376" y="1450340"/>
            <a:ext cx="8850247" cy="886460"/>
          </a:xfrm>
        </p:spPr>
        <p:txBody>
          <a:bodyPr>
            <a:noAutofit/>
          </a:bodyPr>
          <a:lstStyle/>
          <a:p>
            <a:pPr marL="457200" indent="-457200"/>
            <a:r>
              <a:rPr lang="en-US" dirty="0">
                <a:latin typeface="Arial" pitchFamily="34" charset="0"/>
                <a:cs typeface="Arial" pitchFamily="34" charset="0"/>
              </a:rPr>
              <a:t>Assume a purchase of merchandise on March 13 for $500, with credit terms of 1/10, n/30</a:t>
            </a:r>
          </a:p>
        </p:txBody>
      </p:sp>
      <p:pic>
        <p:nvPicPr>
          <p:cNvPr id="6" name="Picture 2" descr="A journal entry with accounting equation effect is shown.&#10;The words Journal Entry Analysis appear in black type within a light blue box to the left of the journal entry. The journal entry appears in a gray shaded box. On the first line, the entry date Mar. 13, in bold letters, appears followed by the account name to be debited, Purchases. The amount debited, 495, is indented several spaces from the account name. On the second line, the account name to be credited, Accounts Payable, sits below the account name to be debited and is indented a few spaces. The amount credited, 495, is indented several spaces beyond the amount debited. On the third line, the journal entry description sits below the account names and is left-aligned with the debit entry: To record purchase on account, terms 1/10, n/30.&#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Liabilities, the account name Accounts Payable appears on the left and the amount 495 appears on the right. Below Stockholders’ Equity, the amount (495) appears on the right.&#10;Below the Income Statement line, an equation appears in all capital letters: Revenues – Expenses = Net Income. Horizontal lines appear below each component of the equation. Below Expenses, the account name Purchases appears on the left and the amount 495 appears on the right. Below Net Income, the amount (495) is centered.&#10;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488" y="2484120"/>
            <a:ext cx="8201025" cy="1139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
        <p:nvSpPr>
          <p:cNvPr id="4" name="Content Placeholder 3"/>
          <p:cNvSpPr>
            <a:spLocks noGrp="1"/>
          </p:cNvSpPr>
          <p:nvPr>
            <p:ph type="body" sz="half" idx="2"/>
          </p:nvPr>
        </p:nvSpPr>
        <p:spPr>
          <a:xfrm>
            <a:off x="196550" y="3850640"/>
            <a:ext cx="8698196" cy="944880"/>
          </a:xfrm>
        </p:spPr>
        <p:txBody>
          <a:bodyPr>
            <a:noAutofit/>
          </a:bodyPr>
          <a:lstStyle/>
          <a:p>
            <a:pPr marL="457200" indent="-457200">
              <a:buFont typeface="Arial" panose="020B0604020202020204" pitchFamily="34" charset="0"/>
              <a:buChar char="•"/>
            </a:pPr>
            <a:r>
              <a:rPr lang="en-US" sz="2600" dirty="0">
                <a:latin typeface="Arial" pitchFamily="34" charset="0"/>
                <a:cs typeface="Arial" pitchFamily="34" charset="0"/>
              </a:rPr>
              <a:t>Company pays its account on March 23, within the discount period</a:t>
            </a:r>
          </a:p>
        </p:txBody>
      </p:sp>
      <p:pic>
        <p:nvPicPr>
          <p:cNvPr id="7" name="Picture 3" descr="A journal entry with accounting equation effect is shown.&#10;The words Journal Entry Analysis appear in black type within a light blue box to the left of the journal entry. The journal entry appears in a gray shaded box. On the first line, the entry date Mar. 23, in bold letters, appears followed by the account name to be debited, Accounts Payable. The amount debited, 495, is indented several spaces from the account name. On the second line, the account name to be credited, Cash, sits below the account name to be debit-ed and is indented a few spaces. The amount credited, 495, is indented several spaces be-yond the amount debited. On the third line, the journal entry description sits below the account names and is left-aligned with the debit entry: To record payment on account.&#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Assets, the account name Cash appears on the left and the amount (495) appears on the right. Below Liabilities, the account name Accounts Payable appears on the left and the amount (495) appears on the right.&#10;Below the Income Statement line, an equation appears in all capital letters: Revenues – Ex-penses = Net Income. Horizontal lines appear below each component of the equation. A blue arrow points left from the words Net Income to the words Stockhold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1488" y="4828917"/>
            <a:ext cx="7881025" cy="1316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2791630826"/>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Shipping Terms and Transportation Costs</a:t>
            </a:r>
          </a:p>
        </p:txBody>
      </p:sp>
      <p:sp>
        <p:nvSpPr>
          <p:cNvPr id="3" name="Content Placeholder 2"/>
          <p:cNvSpPr>
            <a:spLocks noGrp="1"/>
          </p:cNvSpPr>
          <p:nvPr>
            <p:ph idx="1"/>
          </p:nvPr>
        </p:nvSpPr>
        <p:spPr/>
        <p:txBody>
          <a:bodyPr/>
          <a:lstStyle/>
          <a:p>
            <a:r>
              <a:rPr lang="en-US" b="1" dirty="0">
                <a:latin typeface="Arial" pitchFamily="34" charset="0"/>
                <a:cs typeface="Arial" pitchFamily="34" charset="0"/>
              </a:rPr>
              <a:t>Cost principle</a:t>
            </a:r>
            <a:r>
              <a:rPr lang="en-US" dirty="0">
                <a:latin typeface="Arial" pitchFamily="34" charset="0"/>
                <a:cs typeface="Arial" pitchFamily="34" charset="0"/>
              </a:rPr>
              <a:t>: All costs necessary to prepare an asset for its intended use should be included in its cost </a:t>
            </a:r>
          </a:p>
          <a:p>
            <a:r>
              <a:rPr lang="en-US" b="1" dirty="0">
                <a:latin typeface="Arial" pitchFamily="34" charset="0"/>
                <a:cs typeface="Arial" pitchFamily="34" charset="0"/>
              </a:rPr>
              <a:t>FOB destination point</a:t>
            </a:r>
            <a:r>
              <a:rPr lang="en-US" dirty="0">
                <a:latin typeface="Arial" pitchFamily="34" charset="0"/>
                <a:cs typeface="Arial" pitchFamily="34" charset="0"/>
              </a:rPr>
              <a:t>: seller incurs the transportation costs </a:t>
            </a:r>
          </a:p>
          <a:p>
            <a:r>
              <a:rPr lang="en-US" b="1" dirty="0">
                <a:latin typeface="Arial" pitchFamily="34" charset="0"/>
                <a:cs typeface="Arial" pitchFamily="34" charset="0"/>
              </a:rPr>
              <a:t>FOB shipping point</a:t>
            </a:r>
            <a:r>
              <a:rPr lang="en-US" dirty="0">
                <a:latin typeface="Arial" pitchFamily="34" charset="0"/>
                <a:cs typeface="Arial" pitchFamily="34" charset="0"/>
              </a:rPr>
              <a:t>: buyer incurs the transportation costs </a:t>
            </a:r>
          </a:p>
          <a:p>
            <a:r>
              <a:rPr lang="en-US" dirty="0">
                <a:latin typeface="Arial" pitchFamily="34" charset="0"/>
                <a:cs typeface="Arial" pitchFamily="34" charset="0"/>
              </a:rPr>
              <a:t>FOB stands for ‘‘free on board’’</a:t>
            </a:r>
          </a:p>
        </p:txBody>
      </p:sp>
    </p:spTree>
    <p:extLst>
      <p:ext uri="{BB962C8B-B14F-4D97-AF65-F5344CB8AC3E}">
        <p14:creationId xmlns:p14="http://schemas.microsoft.com/office/powerpoint/2010/main" val="426622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6390" y="260898"/>
            <a:ext cx="8698196" cy="1055226"/>
          </a:xfrm>
        </p:spPr>
        <p:txBody>
          <a:bodyPr>
            <a:noAutofit/>
          </a:bodyPr>
          <a:lstStyle/>
          <a:p>
            <a:r>
              <a:rPr lang="en-US" dirty="0">
                <a:latin typeface="Arial" pitchFamily="34" charset="0"/>
                <a:cs typeface="Arial" pitchFamily="34" charset="0"/>
              </a:rPr>
              <a:t>Example 5.7—Recording Transportation-In in a Periodic System</a:t>
            </a:r>
          </a:p>
        </p:txBody>
      </p:sp>
      <p:sp>
        <p:nvSpPr>
          <p:cNvPr id="7" name="Content Placeholder 6"/>
          <p:cNvSpPr>
            <a:spLocks noGrp="1"/>
          </p:cNvSpPr>
          <p:nvPr>
            <p:ph sz="quarter" idx="11"/>
          </p:nvPr>
        </p:nvSpPr>
        <p:spPr>
          <a:xfrm>
            <a:off x="310198" y="1572260"/>
            <a:ext cx="8589962" cy="1668780"/>
          </a:xfrm>
        </p:spPr>
        <p:txBody>
          <a:bodyPr>
            <a:noAutofit/>
          </a:bodyPr>
          <a:lstStyle/>
          <a:p>
            <a:pPr marL="457200" indent="-457200"/>
            <a:r>
              <a:rPr lang="en-US" dirty="0">
                <a:latin typeface="Arial" pitchFamily="34" charset="0"/>
                <a:cs typeface="Arial" pitchFamily="34" charset="0"/>
              </a:rPr>
              <a:t>Assume that on delivery of a shipment of goods, Daisy’s pays an invoice for $300 from Rocky Mountain Railroad. The terms of shipment are FOB shipping point</a:t>
            </a:r>
          </a:p>
        </p:txBody>
      </p:sp>
      <p:pic>
        <p:nvPicPr>
          <p:cNvPr id="8" name="Picture 2" descr="A journal entry with accounting equation effect is shown.&#10;The words Journal Entry Analysis appear in black type within a light blue box to the left of the journal entry. The journal entry appears in a gray shaded box. On the first line, the entry date May 10, in bold letters, appears followed by the account name to be debited, Transporta-tion-In. The amount debited, 300, is indented several spaces from the account name. On the second line, the account name to be credited, Cash, sits below the account name to be debit-ed and is indented a few spaces. The amount credited, 300, is indented several spaces be-yond the amount debited. On the third line, the journal entry description sits below the account names and is left-aligned with the debit entry: To record the payment of freight costs.&#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Assets, the account name Cash appears on the left and the amount (300) appears on the right. Below Stockholders’ Equity the amount (300) appears on the right.&#10;Below the Income Statement line, an equation appears in all capital letters: Revenues – Ex-penses = Net Income. Horizontal lines appear below each component of the equation. Below Expenses, the account name Transportation-In appears on the left and the amount 300 appears on the right. Below Net Income, the amount (300) is centered.&#10;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488" y="4271963"/>
            <a:ext cx="8201025" cy="1098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2944614812"/>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19169" y="205227"/>
            <a:ext cx="8032638" cy="810773"/>
          </a:xfrm>
        </p:spPr>
        <p:txBody>
          <a:bodyPr/>
          <a:lstStyle/>
          <a:p>
            <a:r>
              <a:rPr lang="en-US" dirty="0">
                <a:latin typeface="Arial" pitchFamily="34" charset="0"/>
                <a:cs typeface="Arial" pitchFamily="34" charset="0"/>
              </a:rPr>
              <a:t>The Gross Profit Ratio</a:t>
            </a:r>
          </a:p>
        </p:txBody>
      </p:sp>
      <p:sp>
        <p:nvSpPr>
          <p:cNvPr id="10" name="Content Placeholder 9"/>
          <p:cNvSpPr>
            <a:spLocks noGrp="1"/>
          </p:cNvSpPr>
          <p:nvPr>
            <p:ph sz="quarter" idx="11"/>
          </p:nvPr>
        </p:nvSpPr>
        <p:spPr>
          <a:xfrm>
            <a:off x="279718" y="1252836"/>
            <a:ext cx="8589962" cy="1419244"/>
          </a:xfrm>
        </p:spPr>
        <p:txBody>
          <a:bodyPr>
            <a:normAutofit/>
          </a:bodyPr>
          <a:lstStyle/>
          <a:p>
            <a:pPr marL="457200" indent="-457200">
              <a:defRPr/>
            </a:pPr>
            <a:r>
              <a:rPr lang="en-US" dirty="0">
                <a:latin typeface="Arial" pitchFamily="34" charset="0"/>
                <a:cs typeface="Arial" pitchFamily="34" charset="0"/>
              </a:rPr>
              <a:t>Important measure of profitability</a:t>
            </a:r>
          </a:p>
          <a:p>
            <a:pPr marL="457200" indent="-457200">
              <a:defRPr/>
            </a:pPr>
            <a:r>
              <a:rPr lang="en-US" dirty="0">
                <a:latin typeface="Arial" pitchFamily="34" charset="0"/>
                <a:cs typeface="Arial" pitchFamily="34" charset="0"/>
              </a:rPr>
              <a:t>Indicates a company’s ability to cover operating expenses and earn a profit</a:t>
            </a:r>
          </a:p>
        </p:txBody>
      </p:sp>
      <p:graphicFrame>
        <p:nvGraphicFramePr>
          <p:cNvPr id="11" name="Object 10"/>
          <p:cNvGraphicFramePr>
            <a:graphicFrameLocks noChangeAspect="1"/>
          </p:cNvGraphicFramePr>
          <p:nvPr>
            <p:extLst>
              <p:ext uri="{D42A27DB-BD31-4B8C-83A1-F6EECF244321}">
                <p14:modId xmlns:p14="http://schemas.microsoft.com/office/powerpoint/2010/main" val="2071290481"/>
              </p:ext>
            </p:extLst>
          </p:nvPr>
        </p:nvGraphicFramePr>
        <p:xfrm>
          <a:off x="2260589" y="3542499"/>
          <a:ext cx="4684816" cy="797957"/>
        </p:xfrm>
        <a:graphic>
          <a:graphicData uri="http://schemas.openxmlformats.org/presentationml/2006/ole">
            <mc:AlternateContent xmlns:mc="http://schemas.openxmlformats.org/markup-compatibility/2006">
              <mc:Choice xmlns:v="urn:schemas-microsoft-com:vml" Requires="v">
                <p:oleObj name="Equation" r:id="rId2" imgW="2311200" imgH="393480" progId="">
                  <p:embed/>
                </p:oleObj>
              </mc:Choice>
              <mc:Fallback>
                <p:oleObj name="Equation" r:id="rId2" imgW="2311200" imgH="393480" progId="">
                  <p:embed/>
                  <p:pic>
                    <p:nvPicPr>
                      <p:cNvPr id="0"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0589" y="3542499"/>
                        <a:ext cx="4684816" cy="7979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034312779"/>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Inventory Types</a:t>
            </a:r>
          </a:p>
        </p:txBody>
      </p:sp>
      <p:sp>
        <p:nvSpPr>
          <p:cNvPr id="3" name="Content Placeholder 2"/>
          <p:cNvSpPr>
            <a:spLocks noGrp="1"/>
          </p:cNvSpPr>
          <p:nvPr>
            <p:ph idx="1"/>
          </p:nvPr>
        </p:nvSpPr>
        <p:spPr/>
        <p:txBody>
          <a:bodyPr/>
          <a:lstStyle/>
          <a:p>
            <a:r>
              <a:rPr lang="en-US" b="1" dirty="0">
                <a:latin typeface="Arial" pitchFamily="34" charset="0"/>
                <a:cs typeface="Arial" pitchFamily="34" charset="0"/>
              </a:rPr>
              <a:t>Finished inventory</a:t>
            </a:r>
            <a:r>
              <a:rPr lang="en-US" dirty="0">
                <a:latin typeface="Arial" pitchFamily="34" charset="0"/>
                <a:cs typeface="Arial" pitchFamily="34" charset="0"/>
              </a:rPr>
              <a:t>: held by retailers and wholesalers</a:t>
            </a:r>
          </a:p>
          <a:p>
            <a:pPr lvl="1"/>
            <a:r>
              <a:rPr lang="en-US" dirty="0">
                <a:latin typeface="Arial" pitchFamily="34" charset="0"/>
                <a:cs typeface="Arial" pitchFamily="34" charset="0"/>
              </a:rPr>
              <a:t>Merchandise inventory</a:t>
            </a:r>
            <a:endParaRPr lang="en-US" b="1" dirty="0">
              <a:latin typeface="Arial" pitchFamily="34" charset="0"/>
              <a:cs typeface="Arial" pitchFamily="34" charset="0"/>
            </a:endParaRPr>
          </a:p>
          <a:p>
            <a:r>
              <a:rPr lang="en-US" b="1" dirty="0">
                <a:latin typeface="Arial" pitchFamily="34" charset="0"/>
                <a:cs typeface="Arial" pitchFamily="34" charset="0"/>
              </a:rPr>
              <a:t> Materials inventory</a:t>
            </a:r>
            <a:r>
              <a:rPr lang="en-US" dirty="0">
                <a:latin typeface="Arial" pitchFamily="34" charset="0"/>
                <a:cs typeface="Arial" pitchFamily="34" charset="0"/>
              </a:rPr>
              <a:t>: held by manufacturers</a:t>
            </a:r>
          </a:p>
          <a:p>
            <a:pPr lvl="1"/>
            <a:r>
              <a:rPr lang="en-US" dirty="0">
                <a:latin typeface="Arial" pitchFamily="34" charset="0"/>
                <a:cs typeface="Arial" pitchFamily="34" charset="0"/>
              </a:rPr>
              <a:t>Raw materials</a:t>
            </a:r>
          </a:p>
          <a:p>
            <a:pPr lvl="1"/>
            <a:r>
              <a:rPr lang="en-US" dirty="0">
                <a:latin typeface="Arial" pitchFamily="34" charset="0"/>
                <a:cs typeface="Arial" pitchFamily="34" charset="0"/>
              </a:rPr>
              <a:t>Work-in-progress</a:t>
            </a:r>
          </a:p>
          <a:p>
            <a:pPr lvl="1"/>
            <a:r>
              <a:rPr lang="en-US" dirty="0">
                <a:latin typeface="Arial" pitchFamily="34" charset="0"/>
                <a:cs typeface="Arial" pitchFamily="34" charset="0"/>
              </a:rPr>
              <a:t>Finished goods</a:t>
            </a:r>
          </a:p>
        </p:txBody>
      </p:sp>
    </p:spTree>
    <p:extLst>
      <p:ext uri="{BB962C8B-B14F-4D97-AF65-F5344CB8AC3E}">
        <p14:creationId xmlns:p14="http://schemas.microsoft.com/office/powerpoint/2010/main" val="35348908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771" y="148693"/>
            <a:ext cx="8612075" cy="1076436"/>
          </a:xfrm>
        </p:spPr>
        <p:txBody>
          <a:bodyPr>
            <a:noAutofit/>
          </a:bodyPr>
          <a:lstStyle/>
          <a:p>
            <a:r>
              <a:rPr lang="en-US" dirty="0">
                <a:latin typeface="Arial" pitchFamily="34" charset="0"/>
                <a:cs typeface="Arial" pitchFamily="34" charset="0"/>
              </a:rPr>
              <a:t>Valuation of Inventory and the Measurement of Income</a:t>
            </a:r>
          </a:p>
        </p:txBody>
      </p:sp>
      <p:sp>
        <p:nvSpPr>
          <p:cNvPr id="6" name="Content Placeholder 5"/>
          <p:cNvSpPr>
            <a:spLocks noGrp="1"/>
          </p:cNvSpPr>
          <p:nvPr>
            <p:ph sz="quarter" idx="11"/>
          </p:nvPr>
        </p:nvSpPr>
        <p:spPr>
          <a:xfrm>
            <a:off x="320358" y="1460500"/>
            <a:ext cx="8589962" cy="2125980"/>
          </a:xfrm>
        </p:spPr>
        <p:txBody>
          <a:bodyPr>
            <a:noAutofit/>
          </a:bodyPr>
          <a:lstStyle/>
          <a:p>
            <a:pPr marL="457200" indent="-457200">
              <a:defRPr/>
            </a:pPr>
            <a:r>
              <a:rPr lang="en-US" dirty="0">
                <a:latin typeface="Arial" pitchFamily="34" charset="0"/>
                <a:cs typeface="Arial" pitchFamily="34" charset="0"/>
              </a:rPr>
              <a:t>Value assigned to inventory on balance sheet determines the amount eventually recognized as an expense on income statement</a:t>
            </a:r>
          </a:p>
          <a:p>
            <a:pPr marL="457200" indent="-457200">
              <a:defRPr/>
            </a:pPr>
            <a:r>
              <a:rPr lang="en-US" dirty="0">
                <a:latin typeface="Arial" pitchFamily="34" charset="0"/>
                <a:cs typeface="Arial" pitchFamily="34" charset="0"/>
              </a:rPr>
              <a:t>Incorrect ending inventory will affect cost of goods sold and net income </a:t>
            </a:r>
          </a:p>
        </p:txBody>
      </p:sp>
      <p:graphicFrame>
        <p:nvGraphicFramePr>
          <p:cNvPr id="7" name="Table 6"/>
          <p:cNvGraphicFramePr>
            <a:graphicFrameLocks noGrp="1"/>
          </p:cNvGraphicFramePr>
          <p:nvPr>
            <p:extLst>
              <p:ext uri="{D42A27DB-BD31-4B8C-83A1-F6EECF244321}">
                <p14:modId xmlns:p14="http://schemas.microsoft.com/office/powerpoint/2010/main" val="652762085"/>
              </p:ext>
            </p:extLst>
          </p:nvPr>
        </p:nvGraphicFramePr>
        <p:xfrm>
          <a:off x="1686560" y="3987800"/>
          <a:ext cx="6096000" cy="185420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dirty="0"/>
                        <a:t>Beginning inventory</a:t>
                      </a:r>
                    </a:p>
                  </a:txBody>
                  <a:tcPr/>
                </a:tc>
                <a:tc>
                  <a:txBody>
                    <a:bodyPr/>
                    <a:lstStyle/>
                    <a:p>
                      <a:pPr algn="r"/>
                      <a:r>
                        <a:rPr lang="en-US" dirty="0"/>
                        <a:t>$ 500</a:t>
                      </a:r>
                    </a:p>
                  </a:txBody>
                  <a:tcPr/>
                </a:tc>
                <a:extLst>
                  <a:ext uri="{0D108BD9-81ED-4DB2-BD59-A6C34878D82A}">
                    <a16:rowId xmlns:a16="http://schemas.microsoft.com/office/drawing/2014/main" val="10000"/>
                  </a:ext>
                </a:extLst>
              </a:tr>
              <a:tr h="370840">
                <a:tc>
                  <a:txBody>
                    <a:bodyPr/>
                    <a:lstStyle/>
                    <a:p>
                      <a:r>
                        <a:rPr lang="en-US" dirty="0"/>
                        <a:t>Add: Purchases</a:t>
                      </a:r>
                    </a:p>
                  </a:txBody>
                  <a:tcPr/>
                </a:tc>
                <a:tc>
                  <a:txBody>
                    <a:bodyPr/>
                    <a:lstStyle/>
                    <a:p>
                      <a:pPr algn="r"/>
                      <a:r>
                        <a:rPr lang="en-US" u="sng" dirty="0"/>
                        <a:t>1,200</a:t>
                      </a:r>
                    </a:p>
                  </a:txBody>
                  <a:tcPr/>
                </a:tc>
                <a:extLst>
                  <a:ext uri="{0D108BD9-81ED-4DB2-BD59-A6C34878D82A}">
                    <a16:rowId xmlns:a16="http://schemas.microsoft.com/office/drawing/2014/main" val="10001"/>
                  </a:ext>
                </a:extLst>
              </a:tr>
              <a:tr h="370840">
                <a:tc>
                  <a:txBody>
                    <a:bodyPr/>
                    <a:lstStyle/>
                    <a:p>
                      <a:r>
                        <a:rPr lang="en-US" dirty="0"/>
                        <a:t>Cost of goods available for sale</a:t>
                      </a:r>
                    </a:p>
                  </a:txBody>
                  <a:tcPr/>
                </a:tc>
                <a:tc>
                  <a:txBody>
                    <a:bodyPr/>
                    <a:lstStyle/>
                    <a:p>
                      <a:pPr algn="r"/>
                      <a:r>
                        <a:rPr lang="en-US" dirty="0"/>
                        <a:t>$1,700</a:t>
                      </a:r>
                    </a:p>
                  </a:txBody>
                  <a:tcPr/>
                </a:tc>
                <a:extLst>
                  <a:ext uri="{0D108BD9-81ED-4DB2-BD59-A6C34878D82A}">
                    <a16:rowId xmlns:a16="http://schemas.microsoft.com/office/drawing/2014/main" val="10002"/>
                  </a:ext>
                </a:extLst>
              </a:tr>
              <a:tr h="370840">
                <a:tc>
                  <a:txBody>
                    <a:bodyPr/>
                    <a:lstStyle/>
                    <a:p>
                      <a:r>
                        <a:rPr lang="en-US" dirty="0"/>
                        <a:t>Less:</a:t>
                      </a:r>
                      <a:r>
                        <a:rPr lang="en-US" baseline="0" dirty="0"/>
                        <a:t> Ending inventory</a:t>
                      </a:r>
                      <a:endParaRPr lang="en-US" dirty="0"/>
                    </a:p>
                  </a:txBody>
                  <a:tcPr/>
                </a:tc>
                <a:tc>
                  <a:txBody>
                    <a:bodyPr/>
                    <a:lstStyle/>
                    <a:p>
                      <a:pPr algn="r"/>
                      <a:r>
                        <a:rPr lang="en-US" u="sng" dirty="0"/>
                        <a:t>(600)</a:t>
                      </a:r>
                    </a:p>
                  </a:txBody>
                  <a:tcPr/>
                </a:tc>
                <a:extLst>
                  <a:ext uri="{0D108BD9-81ED-4DB2-BD59-A6C34878D82A}">
                    <a16:rowId xmlns:a16="http://schemas.microsoft.com/office/drawing/2014/main" val="10003"/>
                  </a:ext>
                </a:extLst>
              </a:tr>
              <a:tr h="370840">
                <a:tc>
                  <a:txBody>
                    <a:bodyPr/>
                    <a:lstStyle/>
                    <a:p>
                      <a:r>
                        <a:rPr lang="en-US" dirty="0"/>
                        <a:t>Costs of goods sold</a:t>
                      </a:r>
                    </a:p>
                  </a:txBody>
                  <a:tcPr/>
                </a:tc>
                <a:tc>
                  <a:txBody>
                    <a:bodyPr/>
                    <a:lstStyle/>
                    <a:p>
                      <a:pPr algn="r"/>
                      <a:r>
                        <a:rPr lang="en-US" u="sng" dirty="0"/>
                        <a:t>$1,100</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846827228"/>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Arial" pitchFamily="34" charset="0"/>
                <a:cs typeface="Arial" pitchFamily="34" charset="0"/>
              </a:rPr>
              <a:t>Inventory Costs</a:t>
            </a:r>
          </a:p>
        </p:txBody>
      </p:sp>
      <p:sp>
        <p:nvSpPr>
          <p:cNvPr id="7" name="Content Placeholder 6"/>
          <p:cNvSpPr>
            <a:spLocks noGrp="1"/>
          </p:cNvSpPr>
          <p:nvPr>
            <p:ph idx="1"/>
          </p:nvPr>
        </p:nvSpPr>
        <p:spPr/>
        <p:txBody>
          <a:bodyPr>
            <a:normAutofit/>
          </a:bodyPr>
          <a:lstStyle/>
          <a:p>
            <a:r>
              <a:rPr lang="en-US" b="1" dirty="0">
                <a:latin typeface="Arial" pitchFamily="34" charset="0"/>
                <a:cs typeface="Arial" pitchFamily="34" charset="0"/>
              </a:rPr>
              <a:t>Cost</a:t>
            </a:r>
            <a:r>
              <a:rPr lang="en-US" dirty="0">
                <a:latin typeface="Arial" pitchFamily="34" charset="0"/>
                <a:cs typeface="Arial" pitchFamily="34" charset="0"/>
              </a:rPr>
              <a:t>: price paid or consideration given to acquire an asset</a:t>
            </a:r>
          </a:p>
          <a:p>
            <a:pPr lvl="1"/>
            <a:r>
              <a:rPr lang="en-US" dirty="0">
                <a:latin typeface="Arial" pitchFamily="34" charset="0"/>
                <a:cs typeface="Arial" pitchFamily="34" charset="0"/>
              </a:rPr>
              <a:t>Includes expenditures directly or indirectly incurred in bringing to its existing condition and location</a:t>
            </a:r>
          </a:p>
          <a:p>
            <a:r>
              <a:rPr lang="en-US" dirty="0">
                <a:latin typeface="Arial" pitchFamily="34" charset="0"/>
                <a:cs typeface="Arial" pitchFamily="34" charset="0"/>
              </a:rPr>
              <a:t>Examples:</a:t>
            </a:r>
          </a:p>
          <a:p>
            <a:pPr lvl="1"/>
            <a:r>
              <a:rPr lang="en-US" dirty="0">
                <a:latin typeface="Arial" pitchFamily="34" charset="0"/>
                <a:cs typeface="Arial" pitchFamily="34" charset="0"/>
              </a:rPr>
              <a:t>Freight costs incurred to bring inventory to the place of business</a:t>
            </a:r>
          </a:p>
          <a:p>
            <a:pPr lvl="1"/>
            <a:r>
              <a:rPr lang="en-US" dirty="0">
                <a:latin typeface="Arial" pitchFamily="34" charset="0"/>
                <a:cs typeface="Arial" pitchFamily="34" charset="0"/>
              </a:rPr>
              <a:t>Cost of insurance when inventory is in transit</a:t>
            </a:r>
          </a:p>
          <a:p>
            <a:pPr lvl="1"/>
            <a:r>
              <a:rPr lang="en-US" dirty="0">
                <a:latin typeface="Arial" pitchFamily="34" charset="0"/>
                <a:cs typeface="Arial" pitchFamily="34" charset="0"/>
              </a:rPr>
              <a:t>Cost of storing inventory before it is ready to be sold</a:t>
            </a:r>
          </a:p>
          <a:p>
            <a:pPr lvl="1"/>
            <a:r>
              <a:rPr lang="en-US" dirty="0">
                <a:latin typeface="Arial" pitchFamily="34" charset="0"/>
                <a:cs typeface="Arial" pitchFamily="34" charset="0"/>
              </a:rPr>
              <a:t>Taxes paid—excise and sales taxes</a:t>
            </a:r>
          </a:p>
        </p:txBody>
      </p:sp>
    </p:spTree>
    <p:extLst>
      <p:ext uri="{BB962C8B-B14F-4D97-AF65-F5344CB8AC3E}">
        <p14:creationId xmlns:p14="http://schemas.microsoft.com/office/powerpoint/2010/main" val="7030639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Inventory Costing Methods with a Periodic System</a:t>
            </a:r>
          </a:p>
        </p:txBody>
      </p:sp>
      <p:sp>
        <p:nvSpPr>
          <p:cNvPr id="3" name="Content Placeholder 2"/>
          <p:cNvSpPr>
            <a:spLocks noGrp="1"/>
          </p:cNvSpPr>
          <p:nvPr>
            <p:ph idx="1"/>
          </p:nvPr>
        </p:nvSpPr>
        <p:spPr/>
        <p:txBody>
          <a:bodyPr>
            <a:normAutofit/>
          </a:bodyPr>
          <a:lstStyle/>
          <a:p>
            <a:pPr eaLnBrk="0" hangingPunct="0">
              <a:spcBef>
                <a:spcPts val="0"/>
              </a:spcBef>
              <a:defRPr/>
            </a:pPr>
            <a:r>
              <a:rPr lang="en-US" kern="0" dirty="0">
                <a:latin typeface="Arial" pitchFamily="34" charset="0"/>
                <a:cs typeface="Arial" pitchFamily="34" charset="0"/>
              </a:rPr>
              <a:t>Specific Identification</a:t>
            </a:r>
          </a:p>
          <a:p>
            <a:pPr eaLnBrk="0" hangingPunct="0">
              <a:spcBef>
                <a:spcPts val="0"/>
              </a:spcBef>
              <a:defRPr/>
            </a:pPr>
            <a:r>
              <a:rPr lang="en-US" kern="0" dirty="0">
                <a:latin typeface="Arial" pitchFamily="34" charset="0"/>
                <a:cs typeface="Arial" pitchFamily="34" charset="0"/>
              </a:rPr>
              <a:t>Weighted Average</a:t>
            </a:r>
          </a:p>
          <a:p>
            <a:pPr eaLnBrk="0" hangingPunct="0">
              <a:spcBef>
                <a:spcPts val="0"/>
              </a:spcBef>
              <a:defRPr/>
            </a:pPr>
            <a:r>
              <a:rPr lang="en-US" kern="0" dirty="0">
                <a:latin typeface="Arial" pitchFamily="34" charset="0"/>
                <a:cs typeface="Arial" pitchFamily="34" charset="0"/>
              </a:rPr>
              <a:t>First-in, First-out (FIFO)</a:t>
            </a:r>
          </a:p>
          <a:p>
            <a:pPr eaLnBrk="0" hangingPunct="0">
              <a:spcBef>
                <a:spcPts val="0"/>
              </a:spcBef>
              <a:defRPr/>
            </a:pPr>
            <a:r>
              <a:rPr lang="en-US" kern="0" dirty="0">
                <a:latin typeface="Arial" pitchFamily="34" charset="0"/>
                <a:cs typeface="Arial" pitchFamily="34" charset="0"/>
              </a:rPr>
              <a:t>Last-in, First-out (LIFO)</a:t>
            </a:r>
          </a:p>
        </p:txBody>
      </p:sp>
    </p:spTree>
    <p:extLst>
      <p:ext uri="{BB962C8B-B14F-4D97-AF65-F5344CB8AC3E}">
        <p14:creationId xmlns:p14="http://schemas.microsoft.com/office/powerpoint/2010/main" val="9121406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184907"/>
            <a:ext cx="8032638" cy="790454"/>
          </a:xfrm>
        </p:spPr>
        <p:txBody>
          <a:bodyPr/>
          <a:lstStyle/>
          <a:p>
            <a:r>
              <a:rPr lang="en-US" dirty="0">
                <a:latin typeface="Arial" pitchFamily="34" charset="0"/>
                <a:cs typeface="Arial" pitchFamily="34" charset="0"/>
              </a:rPr>
              <a:t>Specific Identification Method</a:t>
            </a:r>
          </a:p>
        </p:txBody>
      </p:sp>
      <p:sp>
        <p:nvSpPr>
          <p:cNvPr id="6" name="Content Placeholder 5"/>
          <p:cNvSpPr>
            <a:spLocks noGrp="1"/>
          </p:cNvSpPr>
          <p:nvPr>
            <p:ph sz="quarter" idx="11"/>
          </p:nvPr>
        </p:nvSpPr>
        <p:spPr>
          <a:xfrm>
            <a:off x="226608" y="1297940"/>
            <a:ext cx="8675862" cy="1912620"/>
          </a:xfrm>
        </p:spPr>
        <p:txBody>
          <a:bodyPr>
            <a:noAutofit/>
          </a:bodyPr>
          <a:lstStyle/>
          <a:p>
            <a:pPr marL="457200" indent="-457200"/>
            <a:r>
              <a:rPr lang="en-US" dirty="0">
                <a:latin typeface="Arial" pitchFamily="34" charset="0"/>
                <a:cs typeface="Arial" pitchFamily="34" charset="0"/>
              </a:rPr>
              <a:t>Relies on matching unit costs with the actual units sold</a:t>
            </a:r>
          </a:p>
          <a:p>
            <a:pPr marL="457200" indent="-457200"/>
            <a:r>
              <a:rPr lang="en-US" b="1" dirty="0">
                <a:latin typeface="Arial" pitchFamily="34" charset="0"/>
                <a:cs typeface="Arial" pitchFamily="34" charset="0"/>
              </a:rPr>
              <a:t>Example 5.10—Determining Ending Inventory and Cost of Goods Sold Using Specific Identification</a:t>
            </a:r>
          </a:p>
          <a:p>
            <a:pPr marL="0" indent="0">
              <a:buNone/>
            </a:pPr>
            <a:r>
              <a:rPr lang="en-US" b="1" dirty="0">
                <a:latin typeface="Arial" pitchFamily="34" charset="0"/>
                <a:cs typeface="Arial" pitchFamily="34" charset="0"/>
              </a:rPr>
              <a:t>Units on Hand</a:t>
            </a:r>
          </a:p>
        </p:txBody>
      </p:sp>
      <p:graphicFrame>
        <p:nvGraphicFramePr>
          <p:cNvPr id="7" name="Table 6"/>
          <p:cNvGraphicFramePr>
            <a:graphicFrameLocks noGrp="1"/>
          </p:cNvGraphicFramePr>
          <p:nvPr>
            <p:extLst>
              <p:ext uri="{D42A27DB-BD31-4B8C-83A1-F6EECF244321}">
                <p14:modId xmlns:p14="http://schemas.microsoft.com/office/powerpoint/2010/main" val="741111174"/>
              </p:ext>
            </p:extLst>
          </p:nvPr>
        </p:nvGraphicFramePr>
        <p:xfrm>
          <a:off x="1635760" y="3479800"/>
          <a:ext cx="6096000" cy="2062480"/>
        </p:xfrm>
        <a:graphic>
          <a:graphicData uri="http://schemas.openxmlformats.org/drawingml/2006/table">
            <a:tbl>
              <a:tblPr firstRow="1" bandRow="1">
                <a:tableStyleId>{5940675A-B579-460E-94D1-54222C63F5DA}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370840">
                <a:tc>
                  <a:txBody>
                    <a:bodyPr/>
                    <a:lstStyle/>
                    <a:p>
                      <a:pPr algn="ctr"/>
                      <a:r>
                        <a:rPr lang="en-US" sz="1600" b="1" dirty="0">
                          <a:latin typeface="Arial" panose="020B0604020202020204" pitchFamily="34" charset="0"/>
                          <a:cs typeface="Arial" panose="020B0604020202020204" pitchFamily="34" charset="0"/>
                        </a:rPr>
                        <a:t>Date on Hand </a:t>
                      </a:r>
                    </a:p>
                  </a:txBody>
                  <a:tcPr/>
                </a:tc>
                <a:tc>
                  <a:txBody>
                    <a:bodyPr/>
                    <a:lstStyle/>
                    <a:p>
                      <a:pPr algn="ctr"/>
                      <a:r>
                        <a:rPr lang="en-US" sz="1600" b="1" dirty="0">
                          <a:latin typeface="Arial" panose="020B0604020202020204" pitchFamily="34" charset="0"/>
                          <a:cs typeface="Arial" panose="020B0604020202020204" pitchFamily="34" charset="0"/>
                        </a:rPr>
                        <a:t>Units</a:t>
                      </a:r>
                    </a:p>
                  </a:txBody>
                  <a:tcPr/>
                </a:tc>
                <a:tc>
                  <a:txBody>
                    <a:bodyPr/>
                    <a:lstStyle/>
                    <a:p>
                      <a:pPr algn="ctr"/>
                      <a:r>
                        <a:rPr lang="en-US" sz="1600" b="1" dirty="0">
                          <a:latin typeface="Arial" panose="020B0604020202020204" pitchFamily="34" charset="0"/>
                          <a:cs typeface="Arial" panose="020B0604020202020204" pitchFamily="34" charset="0"/>
                        </a:rPr>
                        <a:t>Cost</a:t>
                      </a:r>
                    </a:p>
                  </a:txBody>
                  <a:tcPr/>
                </a:tc>
                <a:tc>
                  <a:txBody>
                    <a:bodyPr/>
                    <a:lstStyle/>
                    <a:p>
                      <a:pPr algn="ctr"/>
                      <a:r>
                        <a:rPr lang="en-US" sz="1600" b="1" dirty="0">
                          <a:latin typeface="Arial" panose="020B0604020202020204" pitchFamily="34" charset="0"/>
                          <a:cs typeface="Arial" panose="020B0604020202020204" pitchFamily="34" charset="0"/>
                        </a:rPr>
                        <a:t>Total Cost</a:t>
                      </a:r>
                    </a:p>
                  </a:txBody>
                  <a:tcPr/>
                </a:tc>
                <a:extLst>
                  <a:ext uri="{0D108BD9-81ED-4DB2-BD59-A6C34878D82A}">
                    <a16:rowId xmlns:a16="http://schemas.microsoft.com/office/drawing/2014/main" val="10000"/>
                  </a:ext>
                </a:extLst>
              </a:tr>
              <a:tr h="370840">
                <a:tc>
                  <a:txBody>
                    <a:bodyPr/>
                    <a:lstStyle/>
                    <a:p>
                      <a:r>
                        <a:rPr lang="en-US" sz="1600" dirty="0">
                          <a:latin typeface="Arial" panose="020B0604020202020204" pitchFamily="34" charset="0"/>
                          <a:cs typeface="Arial" panose="020B0604020202020204" pitchFamily="34" charset="0"/>
                        </a:rPr>
                        <a:t>January 20</a:t>
                      </a:r>
                    </a:p>
                  </a:txBody>
                  <a:tcPr/>
                </a:tc>
                <a:tc>
                  <a:txBody>
                    <a:bodyPr/>
                    <a:lstStyle/>
                    <a:p>
                      <a:pPr algn="r"/>
                      <a:r>
                        <a:rPr lang="en-US" sz="1600" dirty="0">
                          <a:latin typeface="Arial" panose="020B0604020202020204" pitchFamily="34" charset="0"/>
                          <a:cs typeface="Arial" panose="020B0604020202020204" pitchFamily="34" charset="0"/>
                        </a:rPr>
                        <a:t>100</a:t>
                      </a:r>
                    </a:p>
                  </a:txBody>
                  <a:tcPr/>
                </a:tc>
                <a:tc>
                  <a:txBody>
                    <a:bodyPr/>
                    <a:lstStyle/>
                    <a:p>
                      <a:pPr algn="r"/>
                      <a:r>
                        <a:rPr lang="en-US" sz="1600" dirty="0">
                          <a:latin typeface="Arial" panose="020B0604020202020204" pitchFamily="34" charset="0"/>
                          <a:cs typeface="Arial" panose="020B0604020202020204" pitchFamily="34" charset="0"/>
                        </a:rPr>
                        <a:t>$11</a:t>
                      </a:r>
                    </a:p>
                  </a:txBody>
                  <a:tcPr/>
                </a:tc>
                <a:tc>
                  <a:txBody>
                    <a:bodyPr/>
                    <a:lstStyle/>
                    <a:p>
                      <a:pPr algn="r"/>
                      <a:r>
                        <a:rPr lang="en-US" sz="1600" dirty="0">
                          <a:latin typeface="Arial" panose="020B0604020202020204" pitchFamily="34" charset="0"/>
                          <a:cs typeface="Arial" panose="020B0604020202020204" pitchFamily="34" charset="0"/>
                        </a:rPr>
                        <a:t>$1,100</a:t>
                      </a:r>
                    </a:p>
                  </a:txBody>
                  <a:tcPr/>
                </a:tc>
                <a:extLst>
                  <a:ext uri="{0D108BD9-81ED-4DB2-BD59-A6C34878D82A}">
                    <a16:rowId xmlns:a16="http://schemas.microsoft.com/office/drawing/2014/main" val="10001"/>
                  </a:ext>
                </a:extLst>
              </a:tr>
              <a:tr h="370840">
                <a:tc>
                  <a:txBody>
                    <a:bodyPr/>
                    <a:lstStyle/>
                    <a:p>
                      <a:r>
                        <a:rPr lang="en-US" sz="1600" dirty="0">
                          <a:latin typeface="Arial" panose="020B0604020202020204" pitchFamily="34" charset="0"/>
                          <a:cs typeface="Arial" panose="020B0604020202020204" pitchFamily="34" charset="0"/>
                        </a:rPr>
                        <a:t>April</a:t>
                      </a:r>
                      <a:r>
                        <a:rPr lang="en-US" sz="1600" baseline="0" dirty="0">
                          <a:latin typeface="Arial" panose="020B0604020202020204" pitchFamily="34" charset="0"/>
                          <a:cs typeface="Arial" panose="020B0604020202020204" pitchFamily="34" charset="0"/>
                        </a:rPr>
                        <a:t> 8</a:t>
                      </a:r>
                      <a:endParaRPr lang="en-US" sz="1600" dirty="0">
                        <a:latin typeface="Arial" panose="020B0604020202020204" pitchFamily="34" charset="0"/>
                        <a:cs typeface="Arial" panose="020B0604020202020204" pitchFamily="34" charset="0"/>
                      </a:endParaRPr>
                    </a:p>
                  </a:txBody>
                  <a:tcPr/>
                </a:tc>
                <a:tc>
                  <a:txBody>
                    <a:bodyPr/>
                    <a:lstStyle/>
                    <a:p>
                      <a:pPr algn="r"/>
                      <a:r>
                        <a:rPr lang="en-US" sz="1600" dirty="0">
                          <a:latin typeface="Arial" panose="020B0604020202020204" pitchFamily="34" charset="0"/>
                          <a:cs typeface="Arial" panose="020B0604020202020204" pitchFamily="34" charset="0"/>
                        </a:rPr>
                        <a:t>300</a:t>
                      </a:r>
                    </a:p>
                  </a:txBody>
                  <a:tcPr/>
                </a:tc>
                <a:tc>
                  <a:txBody>
                    <a:bodyPr/>
                    <a:lstStyle/>
                    <a:p>
                      <a:pPr algn="r"/>
                      <a:r>
                        <a:rPr lang="en-US" sz="1600" dirty="0">
                          <a:latin typeface="Arial" panose="020B0604020202020204" pitchFamily="34" charset="0"/>
                          <a:cs typeface="Arial" panose="020B0604020202020204" pitchFamily="34" charset="0"/>
                        </a:rPr>
                        <a:t>12</a:t>
                      </a:r>
                    </a:p>
                  </a:txBody>
                  <a:tcPr/>
                </a:tc>
                <a:tc>
                  <a:txBody>
                    <a:bodyPr/>
                    <a:lstStyle/>
                    <a:p>
                      <a:pPr algn="r"/>
                      <a:r>
                        <a:rPr lang="en-US" sz="1600" dirty="0">
                          <a:latin typeface="Arial" panose="020B0604020202020204" pitchFamily="34" charset="0"/>
                          <a:cs typeface="Arial" panose="020B0604020202020204" pitchFamily="34" charset="0"/>
                        </a:rPr>
                        <a:t>3,600</a:t>
                      </a:r>
                    </a:p>
                  </a:txBody>
                  <a:tcPr/>
                </a:tc>
                <a:extLst>
                  <a:ext uri="{0D108BD9-81ED-4DB2-BD59-A6C34878D82A}">
                    <a16:rowId xmlns:a16="http://schemas.microsoft.com/office/drawing/2014/main" val="10002"/>
                  </a:ext>
                </a:extLst>
              </a:tr>
              <a:tr h="370840">
                <a:tc>
                  <a:txBody>
                    <a:bodyPr/>
                    <a:lstStyle/>
                    <a:p>
                      <a:r>
                        <a:rPr lang="en-US" sz="1600" dirty="0">
                          <a:latin typeface="Arial" panose="020B0604020202020204" pitchFamily="34" charset="0"/>
                          <a:cs typeface="Arial" panose="020B0604020202020204" pitchFamily="34" charset="0"/>
                        </a:rPr>
                        <a:t>September 5</a:t>
                      </a:r>
                    </a:p>
                  </a:txBody>
                  <a:tcPr/>
                </a:tc>
                <a:tc>
                  <a:txBody>
                    <a:bodyPr/>
                    <a:lstStyle/>
                    <a:p>
                      <a:pPr algn="r"/>
                      <a:r>
                        <a:rPr lang="en-US" sz="1600" u="sng" dirty="0">
                          <a:latin typeface="Arial" panose="020B0604020202020204" pitchFamily="34" charset="0"/>
                          <a:cs typeface="Arial" panose="020B0604020202020204" pitchFamily="34" charset="0"/>
                        </a:rPr>
                        <a:t>200</a:t>
                      </a:r>
                    </a:p>
                  </a:txBody>
                  <a:tcPr/>
                </a:tc>
                <a:tc>
                  <a:txBody>
                    <a:bodyPr/>
                    <a:lstStyle/>
                    <a:p>
                      <a:pPr algn="r"/>
                      <a:r>
                        <a:rPr lang="en-US" sz="1600" dirty="0">
                          <a:latin typeface="Arial" panose="020B0604020202020204" pitchFamily="34" charset="0"/>
                          <a:cs typeface="Arial" panose="020B0604020202020204" pitchFamily="34" charset="0"/>
                        </a:rPr>
                        <a:t>13</a:t>
                      </a:r>
                    </a:p>
                  </a:txBody>
                  <a:tcPr/>
                </a:tc>
                <a:tc>
                  <a:txBody>
                    <a:bodyPr/>
                    <a:lstStyle/>
                    <a:p>
                      <a:pPr algn="r"/>
                      <a:r>
                        <a:rPr lang="en-US" sz="1600" u="sng" dirty="0">
                          <a:latin typeface="Arial" panose="020B0604020202020204" pitchFamily="34" charset="0"/>
                          <a:cs typeface="Arial" panose="020B0604020202020204" pitchFamily="34" charset="0"/>
                        </a:rPr>
                        <a:t>2,600</a:t>
                      </a:r>
                    </a:p>
                  </a:txBody>
                  <a:tcPr/>
                </a:tc>
                <a:extLst>
                  <a:ext uri="{0D108BD9-81ED-4DB2-BD59-A6C34878D82A}">
                    <a16:rowId xmlns:a16="http://schemas.microsoft.com/office/drawing/2014/main" val="10003"/>
                  </a:ext>
                </a:extLst>
              </a:tr>
              <a:tr h="370840">
                <a:tc>
                  <a:txBody>
                    <a:bodyPr/>
                    <a:lstStyle/>
                    <a:p>
                      <a:r>
                        <a:rPr lang="en-US" sz="1600" dirty="0">
                          <a:latin typeface="Arial" panose="020B0604020202020204" pitchFamily="34" charset="0"/>
                          <a:cs typeface="Arial" panose="020B0604020202020204" pitchFamily="34" charset="0"/>
                        </a:rPr>
                        <a:t>Ending inventory</a:t>
                      </a:r>
                    </a:p>
                  </a:txBody>
                  <a:tcPr/>
                </a:tc>
                <a:tc>
                  <a:txBody>
                    <a:bodyPr/>
                    <a:lstStyle/>
                    <a:p>
                      <a:pPr algn="r"/>
                      <a:r>
                        <a:rPr lang="en-US" sz="1600" u="sng" dirty="0">
                          <a:latin typeface="Arial" panose="020B0604020202020204" pitchFamily="34" charset="0"/>
                          <a:cs typeface="Arial" panose="020B0604020202020204" pitchFamily="34" charset="0"/>
                        </a:rPr>
                        <a:t>600</a:t>
                      </a:r>
                    </a:p>
                  </a:txBody>
                  <a:tcPr/>
                </a:tc>
                <a:tc>
                  <a:txBody>
                    <a:bodyPr/>
                    <a:lstStyle/>
                    <a:p>
                      <a:endParaRPr lang="en-US" sz="1600" dirty="0">
                        <a:latin typeface="Arial" panose="020B0604020202020204" pitchFamily="34" charset="0"/>
                        <a:cs typeface="Arial" panose="020B0604020202020204" pitchFamily="34" charset="0"/>
                      </a:endParaRPr>
                    </a:p>
                  </a:txBody>
                  <a:tcPr/>
                </a:tc>
                <a:tc>
                  <a:txBody>
                    <a:bodyPr/>
                    <a:lstStyle/>
                    <a:p>
                      <a:pPr algn="r"/>
                      <a:r>
                        <a:rPr lang="en-US" sz="1600" u="sng" dirty="0">
                          <a:latin typeface="Arial" panose="020B0604020202020204" pitchFamily="34" charset="0"/>
                          <a:cs typeface="Arial" panose="020B0604020202020204" pitchFamily="34" charset="0"/>
                        </a:rPr>
                        <a:t>$7,300</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27690796"/>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451" y="97189"/>
            <a:ext cx="8612075" cy="1524885"/>
          </a:xfrm>
        </p:spPr>
        <p:txBody>
          <a:bodyPr>
            <a:normAutofit fontScale="90000"/>
          </a:bodyPr>
          <a:lstStyle/>
          <a:p>
            <a:r>
              <a:rPr lang="en-US" dirty="0">
                <a:latin typeface="Arial" pitchFamily="34" charset="0"/>
                <a:cs typeface="Arial" pitchFamily="34" charset="0"/>
              </a:rPr>
              <a:t>Example 5.10—Determining Ending Inventory and Cost of Goods Sold Using Specific Identification</a:t>
            </a:r>
          </a:p>
        </p:txBody>
      </p:sp>
      <p:graphicFrame>
        <p:nvGraphicFramePr>
          <p:cNvPr id="7" name="Table 6"/>
          <p:cNvGraphicFramePr>
            <a:graphicFrameLocks noGrp="1"/>
          </p:cNvGraphicFramePr>
          <p:nvPr>
            <p:extLst>
              <p:ext uri="{D42A27DB-BD31-4B8C-83A1-F6EECF244321}">
                <p14:modId xmlns:p14="http://schemas.microsoft.com/office/powerpoint/2010/main" val="163096083"/>
              </p:ext>
            </p:extLst>
          </p:nvPr>
        </p:nvGraphicFramePr>
        <p:xfrm>
          <a:off x="1513840" y="1930400"/>
          <a:ext cx="6096000" cy="91440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198120">
                <a:tc>
                  <a:txBody>
                    <a:bodyPr/>
                    <a:lstStyle/>
                    <a:p>
                      <a:r>
                        <a:rPr lang="en-US" sz="1400" dirty="0">
                          <a:latin typeface="Arial" panose="020B0604020202020204" pitchFamily="34" charset="0"/>
                          <a:cs typeface="Arial" panose="020B0604020202020204" pitchFamily="34" charset="0"/>
                        </a:rPr>
                        <a:t>Costs of goods available for sale</a:t>
                      </a:r>
                    </a:p>
                  </a:txBody>
                  <a:tcPr/>
                </a:tc>
                <a:tc>
                  <a:txBody>
                    <a:bodyPr/>
                    <a:lstStyle/>
                    <a:p>
                      <a:pPr algn="r"/>
                      <a:r>
                        <a:rPr lang="en-US" sz="1400" dirty="0">
                          <a:latin typeface="Arial" panose="020B0604020202020204" pitchFamily="34" charset="0"/>
                          <a:cs typeface="Arial" panose="020B0604020202020204" pitchFamily="34" charset="0"/>
                        </a:rPr>
                        <a:t>$17,100</a:t>
                      </a:r>
                    </a:p>
                  </a:txBody>
                  <a:tcPr/>
                </a:tc>
                <a:extLst>
                  <a:ext uri="{0D108BD9-81ED-4DB2-BD59-A6C34878D82A}">
                    <a16:rowId xmlns:a16="http://schemas.microsoft.com/office/drawing/2014/main" val="10000"/>
                  </a:ext>
                </a:extLst>
              </a:tr>
              <a:tr h="137160">
                <a:tc>
                  <a:txBody>
                    <a:bodyPr/>
                    <a:lstStyle/>
                    <a:p>
                      <a:r>
                        <a:rPr lang="en-US" sz="1400" dirty="0">
                          <a:latin typeface="Arial" panose="020B0604020202020204" pitchFamily="34" charset="0"/>
                          <a:cs typeface="Arial" panose="020B0604020202020204" pitchFamily="34" charset="0"/>
                        </a:rPr>
                        <a:t>Less:</a:t>
                      </a:r>
                      <a:r>
                        <a:rPr lang="en-US" sz="1400" baseline="0" dirty="0">
                          <a:latin typeface="Arial" panose="020B0604020202020204" pitchFamily="34" charset="0"/>
                          <a:cs typeface="Arial" panose="020B0604020202020204" pitchFamily="34" charset="0"/>
                        </a:rPr>
                        <a:t> Ending inventory</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u="sng" dirty="0">
                          <a:latin typeface="Arial" panose="020B0604020202020204" pitchFamily="34" charset="0"/>
                          <a:cs typeface="Arial" panose="020B0604020202020204" pitchFamily="34" charset="0"/>
                        </a:rPr>
                        <a:t>7,300</a:t>
                      </a:r>
                    </a:p>
                  </a:txBody>
                  <a:tcPr/>
                </a:tc>
                <a:extLst>
                  <a:ext uri="{0D108BD9-81ED-4DB2-BD59-A6C34878D82A}">
                    <a16:rowId xmlns:a16="http://schemas.microsoft.com/office/drawing/2014/main" val="10001"/>
                  </a:ext>
                </a:extLst>
              </a:tr>
              <a:tr h="259080">
                <a:tc>
                  <a:txBody>
                    <a:bodyPr/>
                    <a:lstStyle/>
                    <a:p>
                      <a:r>
                        <a:rPr lang="en-US" sz="1400" dirty="0">
                          <a:latin typeface="Arial" panose="020B0604020202020204" pitchFamily="34" charset="0"/>
                          <a:cs typeface="Arial" panose="020B0604020202020204" pitchFamily="34" charset="0"/>
                        </a:rPr>
                        <a:t>Equals: Costs of goods sold</a:t>
                      </a:r>
                    </a:p>
                  </a:txBody>
                  <a:tcPr/>
                </a:tc>
                <a:tc>
                  <a:txBody>
                    <a:bodyPr/>
                    <a:lstStyle/>
                    <a:p>
                      <a:pPr algn="r"/>
                      <a:r>
                        <a:rPr lang="en-US" sz="1400" u="sng" dirty="0">
                          <a:latin typeface="Arial" panose="020B0604020202020204" pitchFamily="34" charset="0"/>
                          <a:cs typeface="Arial" panose="020B0604020202020204" pitchFamily="34" charset="0"/>
                        </a:rPr>
                        <a:t>$9,800</a:t>
                      </a:r>
                    </a:p>
                  </a:txBody>
                  <a:tcPr/>
                </a:tc>
                <a:extLst>
                  <a:ext uri="{0D108BD9-81ED-4DB2-BD59-A6C34878D82A}">
                    <a16:rowId xmlns:a16="http://schemas.microsoft.com/office/drawing/2014/main" val="10002"/>
                  </a:ext>
                </a:extLst>
              </a:tr>
            </a:tbl>
          </a:graphicData>
        </a:graphic>
      </p:graphicFrame>
      <p:sp>
        <p:nvSpPr>
          <p:cNvPr id="11" name="Content Placeholder 10"/>
          <p:cNvSpPr>
            <a:spLocks noGrp="1"/>
          </p:cNvSpPr>
          <p:nvPr>
            <p:ph sz="quarter" idx="11"/>
          </p:nvPr>
        </p:nvSpPr>
        <p:spPr>
          <a:xfrm>
            <a:off x="257088" y="3279140"/>
            <a:ext cx="8675862" cy="479425"/>
          </a:xfrm>
        </p:spPr>
        <p:txBody>
          <a:bodyPr>
            <a:normAutofit lnSpcReduction="10000"/>
          </a:bodyPr>
          <a:lstStyle/>
          <a:p>
            <a:pPr marL="0" indent="0">
              <a:buNone/>
            </a:pPr>
            <a:r>
              <a:rPr lang="en-US" b="1" dirty="0">
                <a:latin typeface="Arial" pitchFamily="34" charset="0"/>
                <a:cs typeface="Arial" pitchFamily="34" charset="0"/>
              </a:rPr>
              <a:t>Units Sold</a:t>
            </a:r>
          </a:p>
        </p:txBody>
      </p:sp>
      <p:graphicFrame>
        <p:nvGraphicFramePr>
          <p:cNvPr id="12" name="Table 11"/>
          <p:cNvGraphicFramePr>
            <a:graphicFrameLocks noGrp="1"/>
          </p:cNvGraphicFramePr>
          <p:nvPr>
            <p:extLst>
              <p:ext uri="{D42A27DB-BD31-4B8C-83A1-F6EECF244321}">
                <p14:modId xmlns:p14="http://schemas.microsoft.com/office/powerpoint/2010/main" val="239292430"/>
              </p:ext>
            </p:extLst>
          </p:nvPr>
        </p:nvGraphicFramePr>
        <p:xfrm>
          <a:off x="1686560" y="4140200"/>
          <a:ext cx="6096000" cy="1894840"/>
        </p:xfrm>
        <a:graphic>
          <a:graphicData uri="http://schemas.openxmlformats.org/drawingml/2006/table">
            <a:tbl>
              <a:tblPr firstRow="1" bandRow="1">
                <a:tableStyleId>{5940675A-B579-460E-94D1-54222C63F5DA}</a:tableStyleId>
              </a:tblPr>
              <a:tblGrid>
                <a:gridCol w="2021840">
                  <a:extLst>
                    <a:ext uri="{9D8B030D-6E8A-4147-A177-3AD203B41FA5}">
                      <a16:colId xmlns:a16="http://schemas.microsoft.com/office/drawing/2014/main" val="20000"/>
                    </a:ext>
                  </a:extLst>
                </a:gridCol>
                <a:gridCol w="102616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0">
                <a:tc>
                  <a:txBody>
                    <a:bodyPr/>
                    <a:lstStyle/>
                    <a:p>
                      <a:pPr algn="ctr"/>
                      <a:r>
                        <a:rPr lang="en-US" sz="1400" b="1" dirty="0">
                          <a:latin typeface="Arial" panose="020B0604020202020204" pitchFamily="34" charset="0"/>
                          <a:cs typeface="Arial" panose="020B0604020202020204" pitchFamily="34" charset="0"/>
                        </a:rPr>
                        <a:t>Date Purchased</a:t>
                      </a:r>
                    </a:p>
                  </a:txBody>
                  <a:tcPr/>
                </a:tc>
                <a:tc>
                  <a:txBody>
                    <a:bodyPr/>
                    <a:lstStyle/>
                    <a:p>
                      <a:pPr algn="ctr"/>
                      <a:r>
                        <a:rPr lang="en-US" sz="1400" b="1" dirty="0">
                          <a:latin typeface="Arial" panose="020B0604020202020204" pitchFamily="34" charset="0"/>
                          <a:cs typeface="Arial" panose="020B0604020202020204" pitchFamily="34" charset="0"/>
                        </a:rPr>
                        <a:t>Units</a:t>
                      </a:r>
                    </a:p>
                  </a:txBody>
                  <a:tcPr/>
                </a:tc>
                <a:tc>
                  <a:txBody>
                    <a:bodyPr/>
                    <a:lstStyle/>
                    <a:p>
                      <a:pPr algn="ctr"/>
                      <a:r>
                        <a:rPr lang="en-US" sz="1400" b="1" dirty="0">
                          <a:latin typeface="Arial" panose="020B0604020202020204" pitchFamily="34" charset="0"/>
                          <a:cs typeface="Arial" panose="020B0604020202020204" pitchFamily="34" charset="0"/>
                        </a:rPr>
                        <a:t>Cost</a:t>
                      </a:r>
                    </a:p>
                  </a:txBody>
                  <a:tcPr/>
                </a:tc>
                <a:tc>
                  <a:txBody>
                    <a:bodyPr/>
                    <a:lstStyle/>
                    <a:p>
                      <a:pPr algn="ctr"/>
                      <a:r>
                        <a:rPr lang="en-US" sz="1400" b="1" dirty="0">
                          <a:latin typeface="Arial" panose="020B0604020202020204" pitchFamily="34" charset="0"/>
                          <a:cs typeface="Arial" panose="020B0604020202020204" pitchFamily="34" charset="0"/>
                        </a:rPr>
                        <a:t>Total Cost</a:t>
                      </a:r>
                    </a:p>
                  </a:txBody>
                  <a:tcPr/>
                </a:tc>
                <a:extLst>
                  <a:ext uri="{0D108BD9-81ED-4DB2-BD59-A6C34878D82A}">
                    <a16:rowId xmlns:a16="http://schemas.microsoft.com/office/drawing/2014/main" val="10000"/>
                  </a:ext>
                </a:extLst>
              </a:tr>
              <a:tr h="198120">
                <a:tc>
                  <a:txBody>
                    <a:bodyPr/>
                    <a:lstStyle/>
                    <a:p>
                      <a:r>
                        <a:rPr lang="en-US" sz="1400" dirty="0">
                          <a:latin typeface="Arial" panose="020B0604020202020204" pitchFamily="34" charset="0"/>
                          <a:cs typeface="Arial" panose="020B0604020202020204" pitchFamily="34" charset="0"/>
                        </a:rPr>
                        <a:t>Beginning inventory</a:t>
                      </a:r>
                    </a:p>
                  </a:txBody>
                  <a:tcPr/>
                </a:tc>
                <a:tc>
                  <a:txBody>
                    <a:bodyPr/>
                    <a:lstStyle/>
                    <a:p>
                      <a:pPr algn="r"/>
                      <a:r>
                        <a:rPr lang="en-US" sz="1400" dirty="0">
                          <a:latin typeface="Arial" panose="020B0604020202020204" pitchFamily="34" charset="0"/>
                          <a:cs typeface="Arial" panose="020B0604020202020204" pitchFamily="34" charset="0"/>
                        </a:rPr>
                        <a:t>500</a:t>
                      </a:r>
                    </a:p>
                  </a:txBody>
                  <a:tcPr/>
                </a:tc>
                <a:tc>
                  <a:txBody>
                    <a:bodyPr/>
                    <a:lstStyle/>
                    <a:p>
                      <a:pPr algn="r"/>
                      <a:r>
                        <a:rPr lang="en-US" sz="1400" dirty="0">
                          <a:latin typeface="Arial" panose="020B0604020202020204" pitchFamily="34" charset="0"/>
                          <a:cs typeface="Arial" panose="020B0604020202020204" pitchFamily="34" charset="0"/>
                        </a:rPr>
                        <a:t>$10</a:t>
                      </a:r>
                    </a:p>
                  </a:txBody>
                  <a:tcPr/>
                </a:tc>
                <a:tc>
                  <a:txBody>
                    <a:bodyPr/>
                    <a:lstStyle/>
                    <a:p>
                      <a:pPr algn="r"/>
                      <a:r>
                        <a:rPr lang="en-US" sz="1400" dirty="0">
                          <a:latin typeface="Arial" panose="020B0604020202020204" pitchFamily="34" charset="0"/>
                          <a:cs typeface="Arial" panose="020B0604020202020204" pitchFamily="34" charset="0"/>
                        </a:rPr>
                        <a:t>$5,000</a:t>
                      </a:r>
                    </a:p>
                  </a:txBody>
                  <a:tcPr/>
                </a:tc>
                <a:extLst>
                  <a:ext uri="{0D108BD9-81ED-4DB2-BD59-A6C34878D82A}">
                    <a16:rowId xmlns:a16="http://schemas.microsoft.com/office/drawing/2014/main" val="10001"/>
                  </a:ext>
                </a:extLst>
              </a:tr>
              <a:tr h="0">
                <a:tc>
                  <a:txBody>
                    <a:bodyPr/>
                    <a:lstStyle/>
                    <a:p>
                      <a:r>
                        <a:rPr lang="en-US" sz="1400" dirty="0">
                          <a:latin typeface="Arial" panose="020B0604020202020204" pitchFamily="34" charset="0"/>
                          <a:cs typeface="Arial" panose="020B0604020202020204" pitchFamily="34" charset="0"/>
                        </a:rPr>
                        <a:t>January 20</a:t>
                      </a:r>
                    </a:p>
                  </a:txBody>
                  <a:tcPr/>
                </a:tc>
                <a:tc>
                  <a:txBody>
                    <a:bodyPr/>
                    <a:lstStyle/>
                    <a:p>
                      <a:pPr algn="r"/>
                      <a:r>
                        <a:rPr lang="en-US" sz="1400" dirty="0">
                          <a:latin typeface="Arial" panose="020B0604020202020204" pitchFamily="34" charset="0"/>
                          <a:cs typeface="Arial" panose="020B0604020202020204" pitchFamily="34" charset="0"/>
                        </a:rPr>
                        <a:t>200</a:t>
                      </a:r>
                    </a:p>
                  </a:txBody>
                  <a:tcPr/>
                </a:tc>
                <a:tc>
                  <a:txBody>
                    <a:bodyPr/>
                    <a:lstStyle/>
                    <a:p>
                      <a:pPr algn="r"/>
                      <a:r>
                        <a:rPr lang="en-US" sz="1400" dirty="0">
                          <a:latin typeface="Arial" panose="020B0604020202020204" pitchFamily="34" charset="0"/>
                          <a:cs typeface="Arial" panose="020B0604020202020204" pitchFamily="34" charset="0"/>
                        </a:rPr>
                        <a:t>11</a:t>
                      </a:r>
                    </a:p>
                  </a:txBody>
                  <a:tcPr/>
                </a:tc>
                <a:tc>
                  <a:txBody>
                    <a:bodyPr/>
                    <a:lstStyle/>
                    <a:p>
                      <a:pPr algn="r"/>
                      <a:r>
                        <a:rPr lang="en-US" sz="1400" dirty="0">
                          <a:latin typeface="Arial" panose="020B0604020202020204" pitchFamily="34" charset="0"/>
                          <a:cs typeface="Arial" panose="020B0604020202020204" pitchFamily="34" charset="0"/>
                        </a:rPr>
                        <a:t>2,200</a:t>
                      </a:r>
                    </a:p>
                  </a:txBody>
                  <a:tcPr/>
                </a:tc>
                <a:extLst>
                  <a:ext uri="{0D108BD9-81ED-4DB2-BD59-A6C34878D82A}">
                    <a16:rowId xmlns:a16="http://schemas.microsoft.com/office/drawing/2014/main" val="10002"/>
                  </a:ext>
                </a:extLst>
              </a:tr>
              <a:tr h="0">
                <a:tc>
                  <a:txBody>
                    <a:bodyPr/>
                    <a:lstStyle/>
                    <a:p>
                      <a:r>
                        <a:rPr lang="en-US" sz="1400" dirty="0">
                          <a:latin typeface="Arial" panose="020B0604020202020204" pitchFamily="34" charset="0"/>
                          <a:cs typeface="Arial" panose="020B0604020202020204" pitchFamily="34" charset="0"/>
                        </a:rPr>
                        <a:t>April 8</a:t>
                      </a:r>
                    </a:p>
                  </a:txBody>
                  <a:tcPr/>
                </a:tc>
                <a:tc>
                  <a:txBody>
                    <a:bodyPr/>
                    <a:lstStyle/>
                    <a:p>
                      <a:pPr algn="r"/>
                      <a:r>
                        <a:rPr lang="en-US" sz="1400" dirty="0">
                          <a:latin typeface="Arial" panose="020B0604020202020204" pitchFamily="34" charset="0"/>
                          <a:cs typeface="Arial" panose="020B0604020202020204" pitchFamily="34" charset="0"/>
                        </a:rPr>
                        <a:t>100</a:t>
                      </a:r>
                    </a:p>
                  </a:txBody>
                  <a:tcPr/>
                </a:tc>
                <a:tc>
                  <a:txBody>
                    <a:bodyPr/>
                    <a:lstStyle/>
                    <a:p>
                      <a:pPr algn="r"/>
                      <a:r>
                        <a:rPr lang="en-US" sz="1400" dirty="0">
                          <a:latin typeface="Arial" panose="020B0604020202020204" pitchFamily="34" charset="0"/>
                          <a:cs typeface="Arial" panose="020B0604020202020204" pitchFamily="34" charset="0"/>
                        </a:rPr>
                        <a:t>12</a:t>
                      </a:r>
                    </a:p>
                  </a:txBody>
                  <a:tcPr/>
                </a:tc>
                <a:tc>
                  <a:txBody>
                    <a:bodyPr/>
                    <a:lstStyle/>
                    <a:p>
                      <a:pPr algn="r"/>
                      <a:r>
                        <a:rPr lang="en-US" sz="1400" dirty="0">
                          <a:latin typeface="Arial" panose="020B0604020202020204" pitchFamily="34" charset="0"/>
                          <a:cs typeface="Arial" panose="020B0604020202020204" pitchFamily="34" charset="0"/>
                        </a:rPr>
                        <a:t>1,200</a:t>
                      </a:r>
                    </a:p>
                  </a:txBody>
                  <a:tcPr/>
                </a:tc>
                <a:extLst>
                  <a:ext uri="{0D108BD9-81ED-4DB2-BD59-A6C34878D82A}">
                    <a16:rowId xmlns:a16="http://schemas.microsoft.com/office/drawing/2014/main" val="10003"/>
                  </a:ext>
                </a:extLst>
              </a:tr>
              <a:tr h="147320">
                <a:tc>
                  <a:txBody>
                    <a:bodyPr/>
                    <a:lstStyle/>
                    <a:p>
                      <a:r>
                        <a:rPr lang="en-US" sz="1400" dirty="0">
                          <a:latin typeface="Arial" panose="020B0604020202020204" pitchFamily="34" charset="0"/>
                          <a:cs typeface="Arial" panose="020B0604020202020204" pitchFamily="34" charset="0"/>
                        </a:rPr>
                        <a:t>December 12</a:t>
                      </a:r>
                    </a:p>
                  </a:txBody>
                  <a:tcPr/>
                </a:tc>
                <a:tc>
                  <a:txBody>
                    <a:bodyPr/>
                    <a:lstStyle/>
                    <a:p>
                      <a:pPr algn="r"/>
                      <a:r>
                        <a:rPr lang="en-US" sz="1400" u="sng" dirty="0">
                          <a:latin typeface="Arial" panose="020B0604020202020204" pitchFamily="34" charset="0"/>
                          <a:cs typeface="Arial" panose="020B0604020202020204" pitchFamily="34" charset="0"/>
                        </a:rPr>
                        <a:t>100</a:t>
                      </a:r>
                    </a:p>
                  </a:txBody>
                  <a:tcPr/>
                </a:tc>
                <a:tc>
                  <a:txBody>
                    <a:bodyPr/>
                    <a:lstStyle/>
                    <a:p>
                      <a:pPr algn="r"/>
                      <a:r>
                        <a:rPr lang="en-US" sz="1400" dirty="0">
                          <a:latin typeface="Arial" panose="020B0604020202020204" pitchFamily="34" charset="0"/>
                          <a:cs typeface="Arial" panose="020B0604020202020204" pitchFamily="34" charset="0"/>
                        </a:rPr>
                        <a:t>14</a:t>
                      </a:r>
                    </a:p>
                  </a:txBody>
                  <a:tcPr/>
                </a:tc>
                <a:tc>
                  <a:txBody>
                    <a:bodyPr/>
                    <a:lstStyle/>
                    <a:p>
                      <a:pPr algn="r"/>
                      <a:r>
                        <a:rPr lang="en-US" sz="1400" u="sng" dirty="0">
                          <a:latin typeface="Arial" panose="020B0604020202020204" pitchFamily="34" charset="0"/>
                          <a:cs typeface="Arial" panose="020B0604020202020204" pitchFamily="34" charset="0"/>
                        </a:rPr>
                        <a:t>1,400</a:t>
                      </a:r>
                    </a:p>
                  </a:txBody>
                  <a:tcPr/>
                </a:tc>
                <a:extLst>
                  <a:ext uri="{0D108BD9-81ED-4DB2-BD59-A6C34878D82A}">
                    <a16:rowId xmlns:a16="http://schemas.microsoft.com/office/drawing/2014/main" val="10004"/>
                  </a:ext>
                </a:extLst>
              </a:tr>
              <a:tr h="370840">
                <a:tc>
                  <a:txBody>
                    <a:bodyPr/>
                    <a:lstStyle/>
                    <a:p>
                      <a:r>
                        <a:rPr lang="en-US" sz="1400" dirty="0">
                          <a:latin typeface="Arial" panose="020B0604020202020204" pitchFamily="34" charset="0"/>
                          <a:cs typeface="Arial" panose="020B0604020202020204" pitchFamily="34" charset="0"/>
                        </a:rPr>
                        <a:t>Costs of goods sold</a:t>
                      </a:r>
                    </a:p>
                  </a:txBody>
                  <a:tcPr/>
                </a:tc>
                <a:tc>
                  <a:txBody>
                    <a:bodyPr/>
                    <a:lstStyle/>
                    <a:p>
                      <a:pPr algn="r"/>
                      <a:r>
                        <a:rPr lang="en-US" sz="1400" u="sng" dirty="0">
                          <a:latin typeface="Arial" panose="020B0604020202020204" pitchFamily="34" charset="0"/>
                          <a:cs typeface="Arial" panose="020B0604020202020204" pitchFamily="34" charset="0"/>
                        </a:rPr>
                        <a:t>900</a:t>
                      </a:r>
                    </a:p>
                  </a:txBody>
                  <a:tcPr/>
                </a:tc>
                <a:tc>
                  <a:txBody>
                    <a:bodyPr/>
                    <a:lstStyle/>
                    <a:p>
                      <a:pPr algn="r"/>
                      <a:endParaRPr lang="en-US" sz="1400" dirty="0">
                        <a:latin typeface="Arial" panose="020B0604020202020204" pitchFamily="34" charset="0"/>
                        <a:cs typeface="Arial" panose="020B0604020202020204" pitchFamily="34" charset="0"/>
                      </a:endParaRPr>
                    </a:p>
                  </a:txBody>
                  <a:tcPr/>
                </a:tc>
                <a:tc>
                  <a:txBody>
                    <a:bodyPr/>
                    <a:lstStyle/>
                    <a:p>
                      <a:pPr algn="r"/>
                      <a:r>
                        <a:rPr lang="en-US" sz="1400" u="sng" dirty="0">
                          <a:latin typeface="Arial" panose="020B0604020202020204" pitchFamily="34" charset="0"/>
                          <a:cs typeface="Arial" panose="020B0604020202020204" pitchFamily="34" charset="0"/>
                        </a:rPr>
                        <a:t>$9,800</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869879329"/>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Weighted Average Cost Method</a:t>
            </a:r>
          </a:p>
        </p:txBody>
      </p:sp>
      <p:sp>
        <p:nvSpPr>
          <p:cNvPr id="5" name="Content Placeholder 4"/>
          <p:cNvSpPr>
            <a:spLocks noGrp="1"/>
          </p:cNvSpPr>
          <p:nvPr>
            <p:ph idx="1"/>
          </p:nvPr>
        </p:nvSpPr>
        <p:spPr>
          <a:xfrm>
            <a:off x="228600" y="1295401"/>
            <a:ext cx="8763000" cy="936356"/>
          </a:xfrm>
        </p:spPr>
        <p:txBody>
          <a:bodyPr>
            <a:noAutofit/>
          </a:bodyPr>
          <a:lstStyle/>
          <a:p>
            <a:pPr marL="0" indent="0">
              <a:buNone/>
            </a:pPr>
            <a:r>
              <a:rPr lang="en-US" dirty="0">
                <a:latin typeface="Arial" pitchFamily="34" charset="0"/>
                <a:cs typeface="Arial" pitchFamily="34" charset="0"/>
              </a:rPr>
              <a:t>Assigns the same unit cost to all units available for sale during the period</a:t>
            </a:r>
          </a:p>
        </p:txBody>
      </p:sp>
      <p:graphicFrame>
        <p:nvGraphicFramePr>
          <p:cNvPr id="6" name="Object 5"/>
          <p:cNvGraphicFramePr>
            <a:graphicFrameLocks noChangeAspect="1"/>
          </p:cNvGraphicFramePr>
          <p:nvPr>
            <p:extLst>
              <p:ext uri="{D42A27DB-BD31-4B8C-83A1-F6EECF244321}">
                <p14:modId xmlns:p14="http://schemas.microsoft.com/office/powerpoint/2010/main" val="3094094779"/>
              </p:ext>
            </p:extLst>
          </p:nvPr>
        </p:nvGraphicFramePr>
        <p:xfrm>
          <a:off x="735664" y="3064198"/>
          <a:ext cx="7672672" cy="729604"/>
        </p:xfrm>
        <a:graphic>
          <a:graphicData uri="http://schemas.openxmlformats.org/presentationml/2006/ole">
            <mc:AlternateContent xmlns:mc="http://schemas.openxmlformats.org/markup-compatibility/2006">
              <mc:Choice xmlns:v="urn:schemas-microsoft-com:vml" Requires="v">
                <p:oleObj name="Equation" r:id="rId2" imgW="4140000" imgH="393480" progId="">
                  <p:embed/>
                </p:oleObj>
              </mc:Choice>
              <mc:Fallback>
                <p:oleObj name="Equation" r:id="rId2" imgW="4140000" imgH="393480" progId="">
                  <p:embed/>
                  <p:pic>
                    <p:nvPicPr>
                      <p:cNvPr id="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664" y="3064198"/>
                        <a:ext cx="7672672" cy="7296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Content Placeholder 3"/>
          <p:cNvSpPr>
            <a:spLocks noGrp="1"/>
          </p:cNvSpPr>
          <p:nvPr>
            <p:ph type="body" sz="half" idx="4294967295"/>
          </p:nvPr>
        </p:nvSpPr>
        <p:spPr>
          <a:xfrm>
            <a:off x="264160" y="4551363"/>
            <a:ext cx="8526463" cy="828675"/>
          </a:xfrm>
        </p:spPr>
        <p:txBody>
          <a:bodyPr>
            <a:noAutofit/>
          </a:bodyPr>
          <a:lstStyle/>
          <a:p>
            <a:pPr marL="0" indent="0">
              <a:buNone/>
              <a:tabLst>
                <a:tab pos="457200" algn="l"/>
              </a:tabLst>
              <a:defRPr/>
            </a:pPr>
            <a:r>
              <a:rPr lang="en-US" sz="2600" dirty="0">
                <a:latin typeface="Arial" pitchFamily="34" charset="0"/>
                <a:cs typeface="Arial" pitchFamily="34" charset="0"/>
              </a:rPr>
              <a:t>Ending inventory=Weighted Average Cost×Number of Units in Ending Inventory</a:t>
            </a:r>
          </a:p>
        </p:txBody>
      </p:sp>
    </p:spTree>
    <p:extLst>
      <p:ext uri="{BB962C8B-B14F-4D97-AF65-F5344CB8AC3E}">
        <p14:creationId xmlns:p14="http://schemas.microsoft.com/office/powerpoint/2010/main" val="5157814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93466"/>
            <a:ext cx="8032638" cy="1694694"/>
          </a:xfrm>
        </p:spPr>
        <p:txBody>
          <a:bodyPr>
            <a:noAutofit/>
          </a:bodyPr>
          <a:lstStyle/>
          <a:p>
            <a:r>
              <a:rPr lang="en-US" dirty="0">
                <a:latin typeface="Arial" pitchFamily="34" charset="0"/>
                <a:cs typeface="Arial" pitchFamily="34" charset="0"/>
              </a:rPr>
              <a:t>Example 5.11—Determining Ending Inventory and Cost of Goods Sold Using Weighted Average</a:t>
            </a:r>
          </a:p>
        </p:txBody>
      </p:sp>
      <p:sp>
        <p:nvSpPr>
          <p:cNvPr id="8" name="Content Placeholder 7"/>
          <p:cNvSpPr>
            <a:spLocks noGrp="1"/>
          </p:cNvSpPr>
          <p:nvPr>
            <p:ph sz="quarter" idx="11"/>
          </p:nvPr>
        </p:nvSpPr>
        <p:spPr>
          <a:xfrm>
            <a:off x="320358" y="1877060"/>
            <a:ext cx="8589962" cy="1435100"/>
          </a:xfrm>
        </p:spPr>
        <p:txBody>
          <a:bodyPr>
            <a:noAutofit/>
          </a:bodyPr>
          <a:lstStyle/>
          <a:p>
            <a:pPr marL="0" indent="0">
              <a:buNone/>
            </a:pPr>
            <a:r>
              <a:rPr lang="en-US" dirty="0">
                <a:latin typeface="Arial" pitchFamily="34" charset="0"/>
                <a:cs typeface="Arial" pitchFamily="34" charset="0"/>
              </a:rPr>
              <a:t>Weighted Average Cost $11.40×Number of Units in Ending Inventory 600=Ending Inventory $</a:t>
            </a:r>
            <a:r>
              <a:rPr lang="en-US" u="sng" dirty="0">
                <a:latin typeface="Arial" pitchFamily="34" charset="0"/>
                <a:cs typeface="Arial" pitchFamily="34" charset="0"/>
              </a:rPr>
              <a:t>6,840</a:t>
            </a:r>
          </a:p>
          <a:p>
            <a:pPr marL="0" indent="0">
              <a:buNone/>
            </a:pPr>
            <a:r>
              <a:rPr lang="en-US" dirty="0">
                <a:latin typeface="Arial" pitchFamily="34" charset="0"/>
                <a:cs typeface="Arial" pitchFamily="34" charset="0"/>
              </a:rPr>
              <a:t>Cost of goods sold can be calculated in one of two ways.</a:t>
            </a:r>
          </a:p>
        </p:txBody>
      </p:sp>
      <p:graphicFrame>
        <p:nvGraphicFramePr>
          <p:cNvPr id="9" name="Table 8"/>
          <p:cNvGraphicFramePr>
            <a:graphicFrameLocks noGrp="1"/>
          </p:cNvGraphicFramePr>
          <p:nvPr>
            <p:extLst>
              <p:ext uri="{D42A27DB-BD31-4B8C-83A1-F6EECF244321}">
                <p14:modId xmlns:p14="http://schemas.microsoft.com/office/powerpoint/2010/main" val="2161880698"/>
              </p:ext>
            </p:extLst>
          </p:nvPr>
        </p:nvGraphicFramePr>
        <p:xfrm>
          <a:off x="1493520" y="3507006"/>
          <a:ext cx="6482080" cy="1112520"/>
        </p:xfrm>
        <a:graphic>
          <a:graphicData uri="http://schemas.openxmlformats.org/drawingml/2006/table">
            <a:tbl>
              <a:tblPr firstRow="1" bandRow="1">
                <a:tableStyleId>{5940675A-B579-460E-94D1-54222C63F5DA}</a:tableStyleId>
              </a:tblPr>
              <a:tblGrid>
                <a:gridCol w="343408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dirty="0">
                          <a:latin typeface="Arial" panose="020B0604020202020204" pitchFamily="34" charset="0"/>
                          <a:cs typeface="Arial" panose="020B0604020202020204" pitchFamily="34" charset="0"/>
                        </a:rPr>
                        <a:t>Cost</a:t>
                      </a:r>
                      <a:r>
                        <a:rPr lang="en-US" baseline="0" dirty="0">
                          <a:latin typeface="Arial" panose="020B0604020202020204" pitchFamily="34" charset="0"/>
                          <a:cs typeface="Arial" panose="020B0604020202020204" pitchFamily="34" charset="0"/>
                        </a:rPr>
                        <a:t> of goods available for sale</a:t>
                      </a:r>
                      <a:endParaRPr lang="en-US" dirty="0">
                        <a:latin typeface="Arial" panose="020B0604020202020204" pitchFamily="34" charset="0"/>
                        <a:cs typeface="Arial" panose="020B0604020202020204" pitchFamily="34" charset="0"/>
                      </a:endParaRPr>
                    </a:p>
                  </a:txBody>
                  <a:tcPr/>
                </a:tc>
                <a:tc>
                  <a:txBody>
                    <a:bodyPr/>
                    <a:lstStyle/>
                    <a:p>
                      <a:pPr algn="r"/>
                      <a:r>
                        <a:rPr lang="en-US" dirty="0">
                          <a:latin typeface="Arial" panose="020B0604020202020204" pitchFamily="34" charset="0"/>
                          <a:cs typeface="Arial" panose="020B0604020202020204" pitchFamily="34" charset="0"/>
                        </a:rPr>
                        <a:t>$17,100</a:t>
                      </a:r>
                    </a:p>
                  </a:txBody>
                  <a:tcPr/>
                </a:tc>
                <a:extLst>
                  <a:ext uri="{0D108BD9-81ED-4DB2-BD59-A6C34878D82A}">
                    <a16:rowId xmlns:a16="http://schemas.microsoft.com/office/drawing/2014/main" val="10000"/>
                  </a:ext>
                </a:extLst>
              </a:tr>
              <a:tr h="370840">
                <a:tc>
                  <a:txBody>
                    <a:bodyPr/>
                    <a:lstStyle/>
                    <a:p>
                      <a:r>
                        <a:rPr lang="en-US" dirty="0">
                          <a:latin typeface="Arial" panose="020B0604020202020204" pitchFamily="34" charset="0"/>
                          <a:cs typeface="Arial" panose="020B0604020202020204" pitchFamily="34" charset="0"/>
                        </a:rPr>
                        <a:t>Less: Ending inventory</a:t>
                      </a:r>
                    </a:p>
                  </a:txBody>
                  <a:tcPr/>
                </a:tc>
                <a:tc>
                  <a:txBody>
                    <a:bodyPr/>
                    <a:lstStyle/>
                    <a:p>
                      <a:pPr algn="r"/>
                      <a:r>
                        <a:rPr lang="en-US" u="sng" dirty="0">
                          <a:latin typeface="Arial" panose="020B0604020202020204" pitchFamily="34" charset="0"/>
                          <a:cs typeface="Arial" panose="020B0604020202020204" pitchFamily="34" charset="0"/>
                        </a:rPr>
                        <a:t>6,840</a:t>
                      </a:r>
                    </a:p>
                  </a:txBody>
                  <a:tcPr/>
                </a:tc>
                <a:extLst>
                  <a:ext uri="{0D108BD9-81ED-4DB2-BD59-A6C34878D82A}">
                    <a16:rowId xmlns:a16="http://schemas.microsoft.com/office/drawing/2014/main" val="10001"/>
                  </a:ext>
                </a:extLst>
              </a:tr>
              <a:tr h="370840">
                <a:tc>
                  <a:txBody>
                    <a:bodyPr/>
                    <a:lstStyle/>
                    <a:p>
                      <a:r>
                        <a:rPr lang="en-US" dirty="0">
                          <a:latin typeface="Arial" panose="020B0604020202020204" pitchFamily="34" charset="0"/>
                          <a:cs typeface="Arial" panose="020B0604020202020204" pitchFamily="34" charset="0"/>
                        </a:rPr>
                        <a:t>Equals: Costs of goods sold</a:t>
                      </a:r>
                    </a:p>
                  </a:txBody>
                  <a:tcPr/>
                </a:tc>
                <a:tc>
                  <a:txBody>
                    <a:bodyPr/>
                    <a:lstStyle/>
                    <a:p>
                      <a:pPr algn="r"/>
                      <a:r>
                        <a:rPr lang="en-US" u="sng" dirty="0">
                          <a:latin typeface="Arial" panose="020B0604020202020204" pitchFamily="34" charset="0"/>
                          <a:cs typeface="Arial" panose="020B0604020202020204" pitchFamily="34" charset="0"/>
                        </a:rPr>
                        <a:t>$10,260</a:t>
                      </a:r>
                    </a:p>
                  </a:txBody>
                  <a:tcPr/>
                </a:tc>
                <a:extLst>
                  <a:ext uri="{0D108BD9-81ED-4DB2-BD59-A6C34878D82A}">
                    <a16:rowId xmlns:a16="http://schemas.microsoft.com/office/drawing/2014/main" val="10002"/>
                  </a:ext>
                </a:extLst>
              </a:tr>
            </a:tbl>
          </a:graphicData>
        </a:graphic>
      </p:graphicFrame>
      <p:sp>
        <p:nvSpPr>
          <p:cNvPr id="6" name="Content Placeholder 5"/>
          <p:cNvSpPr>
            <a:spLocks noGrp="1"/>
          </p:cNvSpPr>
          <p:nvPr>
            <p:ph type="body" sz="half" idx="2"/>
          </p:nvPr>
        </p:nvSpPr>
        <p:spPr>
          <a:xfrm>
            <a:off x="306031" y="4843180"/>
            <a:ext cx="8276035" cy="1301374"/>
          </a:xfrm>
        </p:spPr>
        <p:txBody>
          <a:bodyPr>
            <a:noAutofit/>
          </a:bodyPr>
          <a:lstStyle/>
          <a:p>
            <a:r>
              <a:rPr lang="en-US" sz="2600" dirty="0">
                <a:latin typeface="Arial" pitchFamily="34" charset="0"/>
                <a:cs typeface="Arial" pitchFamily="34" charset="0"/>
              </a:rPr>
              <a:t>or</a:t>
            </a:r>
          </a:p>
          <a:p>
            <a:r>
              <a:rPr lang="en-US" sz="2600" dirty="0">
                <a:latin typeface="Arial" pitchFamily="34" charset="0"/>
                <a:cs typeface="Arial" pitchFamily="34" charset="0"/>
              </a:rPr>
              <a:t>Weighted Average Cost $11.40×Number of Units Sold 900=Costs of Goods Sold </a:t>
            </a:r>
            <a:r>
              <a:rPr lang="en-US" sz="2600" u="sng" dirty="0">
                <a:latin typeface="Arial" pitchFamily="34" charset="0"/>
                <a:cs typeface="Arial" pitchFamily="34" charset="0"/>
              </a:rPr>
              <a:t>$10,260</a:t>
            </a:r>
          </a:p>
        </p:txBody>
      </p:sp>
    </p:spTree>
    <p:extLst>
      <p:ext uri="{BB962C8B-B14F-4D97-AF65-F5344CB8AC3E}">
        <p14:creationId xmlns:p14="http://schemas.microsoft.com/office/powerpoint/2010/main" val="47663837"/>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164587"/>
            <a:ext cx="8032638" cy="810774"/>
          </a:xfrm>
        </p:spPr>
        <p:txBody>
          <a:bodyPr/>
          <a:lstStyle/>
          <a:p>
            <a:r>
              <a:rPr lang="en-US" dirty="0">
                <a:latin typeface="Arial" pitchFamily="34" charset="0"/>
                <a:cs typeface="Arial" pitchFamily="34" charset="0"/>
              </a:rPr>
              <a:t>First-In, First-Out Method (FIFO)</a:t>
            </a:r>
          </a:p>
        </p:txBody>
      </p:sp>
      <p:sp>
        <p:nvSpPr>
          <p:cNvPr id="5" name="Content Placeholder 4"/>
          <p:cNvSpPr>
            <a:spLocks noGrp="1"/>
          </p:cNvSpPr>
          <p:nvPr>
            <p:ph sz="quarter" idx="11"/>
          </p:nvPr>
        </p:nvSpPr>
        <p:spPr>
          <a:xfrm>
            <a:off x="330518" y="1348740"/>
            <a:ext cx="8589962" cy="1780540"/>
          </a:xfrm>
        </p:spPr>
        <p:txBody>
          <a:bodyPr>
            <a:noAutofit/>
          </a:bodyPr>
          <a:lstStyle/>
          <a:p>
            <a:pPr marL="457200" indent="-457200"/>
            <a:r>
              <a:rPr lang="en-US" dirty="0">
                <a:latin typeface="Arial" pitchFamily="34" charset="0"/>
                <a:cs typeface="Arial" pitchFamily="34" charset="0"/>
              </a:rPr>
              <a:t>Assigns the most recent costs to ending inventory</a:t>
            </a:r>
          </a:p>
          <a:p>
            <a:pPr marL="457200" indent="-457200"/>
            <a:r>
              <a:rPr lang="en-US" b="1" dirty="0">
                <a:latin typeface="Arial" pitchFamily="34" charset="0"/>
                <a:cs typeface="Arial" pitchFamily="34" charset="0"/>
              </a:rPr>
              <a:t>Example 5.12—Determining Ending Inventory and Cost of Goods Sold Using FIFO</a:t>
            </a:r>
          </a:p>
          <a:p>
            <a:pPr marL="0" indent="0">
              <a:buNone/>
            </a:pPr>
            <a:r>
              <a:rPr lang="en-US" b="1" dirty="0">
                <a:latin typeface="Arial" pitchFamily="34" charset="0"/>
                <a:cs typeface="Arial" pitchFamily="34" charset="0"/>
              </a:rPr>
              <a:t>Units on Hand</a:t>
            </a:r>
          </a:p>
        </p:txBody>
      </p:sp>
      <p:graphicFrame>
        <p:nvGraphicFramePr>
          <p:cNvPr id="6" name="Table 5"/>
          <p:cNvGraphicFramePr>
            <a:graphicFrameLocks noGrp="1"/>
          </p:cNvGraphicFramePr>
          <p:nvPr>
            <p:extLst>
              <p:ext uri="{D42A27DB-BD31-4B8C-83A1-F6EECF244321}">
                <p14:modId xmlns:p14="http://schemas.microsoft.com/office/powerpoint/2010/main" val="2613216611"/>
              </p:ext>
            </p:extLst>
          </p:nvPr>
        </p:nvGraphicFramePr>
        <p:xfrm>
          <a:off x="1686560" y="4140200"/>
          <a:ext cx="6096000" cy="1524000"/>
        </p:xfrm>
        <a:graphic>
          <a:graphicData uri="http://schemas.openxmlformats.org/drawingml/2006/table">
            <a:tbl>
              <a:tblPr firstRow="1" bandRow="1">
                <a:tableStyleId>{5940675A-B579-460E-94D1-54222C63F5DA}</a:tableStyleId>
              </a:tblPr>
              <a:tblGrid>
                <a:gridCol w="2021840">
                  <a:extLst>
                    <a:ext uri="{9D8B030D-6E8A-4147-A177-3AD203B41FA5}">
                      <a16:colId xmlns:a16="http://schemas.microsoft.com/office/drawing/2014/main" val="20000"/>
                    </a:ext>
                  </a:extLst>
                </a:gridCol>
                <a:gridCol w="102616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0">
                <a:tc>
                  <a:txBody>
                    <a:bodyPr/>
                    <a:lstStyle/>
                    <a:p>
                      <a:pPr algn="ctr"/>
                      <a:r>
                        <a:rPr lang="en-US" sz="1400" b="1" dirty="0">
                          <a:latin typeface="Arial" panose="020B0604020202020204" pitchFamily="34" charset="0"/>
                          <a:cs typeface="Arial" panose="020B0604020202020204" pitchFamily="34" charset="0"/>
                        </a:rPr>
                        <a:t>Date Purchased</a:t>
                      </a:r>
                    </a:p>
                  </a:txBody>
                  <a:tcPr/>
                </a:tc>
                <a:tc>
                  <a:txBody>
                    <a:bodyPr/>
                    <a:lstStyle/>
                    <a:p>
                      <a:pPr algn="ctr"/>
                      <a:r>
                        <a:rPr lang="en-US" sz="1400" b="1" dirty="0">
                          <a:latin typeface="Arial" panose="020B0604020202020204" pitchFamily="34" charset="0"/>
                          <a:cs typeface="Arial" panose="020B0604020202020204" pitchFamily="34" charset="0"/>
                        </a:rPr>
                        <a:t>Units</a:t>
                      </a:r>
                    </a:p>
                  </a:txBody>
                  <a:tcPr/>
                </a:tc>
                <a:tc>
                  <a:txBody>
                    <a:bodyPr/>
                    <a:lstStyle/>
                    <a:p>
                      <a:pPr algn="ctr"/>
                      <a:r>
                        <a:rPr lang="en-US" sz="1400" b="1" dirty="0">
                          <a:latin typeface="Arial" panose="020B0604020202020204" pitchFamily="34" charset="0"/>
                          <a:cs typeface="Arial" panose="020B0604020202020204" pitchFamily="34" charset="0"/>
                        </a:rPr>
                        <a:t>Cost</a:t>
                      </a:r>
                    </a:p>
                  </a:txBody>
                  <a:tcPr/>
                </a:tc>
                <a:tc>
                  <a:txBody>
                    <a:bodyPr/>
                    <a:lstStyle/>
                    <a:p>
                      <a:pPr algn="ctr"/>
                      <a:r>
                        <a:rPr lang="en-US" sz="1400" b="1" dirty="0">
                          <a:latin typeface="Arial" panose="020B0604020202020204" pitchFamily="34" charset="0"/>
                          <a:cs typeface="Arial" panose="020B0604020202020204" pitchFamily="34" charset="0"/>
                        </a:rPr>
                        <a:t>Total Cost</a:t>
                      </a:r>
                    </a:p>
                  </a:txBody>
                  <a:tcPr/>
                </a:tc>
                <a:extLst>
                  <a:ext uri="{0D108BD9-81ED-4DB2-BD59-A6C34878D82A}">
                    <a16:rowId xmlns:a16="http://schemas.microsoft.com/office/drawing/2014/main" val="10000"/>
                  </a:ext>
                </a:extLst>
              </a:tr>
              <a:tr h="198120">
                <a:tc>
                  <a:txBody>
                    <a:bodyPr/>
                    <a:lstStyle/>
                    <a:p>
                      <a:r>
                        <a:rPr lang="en-US" sz="1400" dirty="0">
                          <a:latin typeface="Arial" panose="020B0604020202020204" pitchFamily="34" charset="0"/>
                          <a:cs typeface="Arial" panose="020B0604020202020204" pitchFamily="34" charset="0"/>
                        </a:rPr>
                        <a:t>December</a:t>
                      </a:r>
                      <a:r>
                        <a:rPr lang="en-US" sz="1400" baseline="0" dirty="0">
                          <a:latin typeface="Arial" panose="020B0604020202020204" pitchFamily="34" charset="0"/>
                          <a:cs typeface="Arial" panose="020B0604020202020204" pitchFamily="34" charset="0"/>
                        </a:rPr>
                        <a:t> 12</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dirty="0">
                          <a:latin typeface="Arial" panose="020B0604020202020204" pitchFamily="34" charset="0"/>
                          <a:cs typeface="Arial" panose="020B0604020202020204" pitchFamily="34" charset="0"/>
                        </a:rPr>
                        <a:t>100</a:t>
                      </a:r>
                    </a:p>
                  </a:txBody>
                  <a:tcPr/>
                </a:tc>
                <a:tc>
                  <a:txBody>
                    <a:bodyPr/>
                    <a:lstStyle/>
                    <a:p>
                      <a:pPr algn="r"/>
                      <a:r>
                        <a:rPr lang="en-US" sz="1400" dirty="0">
                          <a:latin typeface="Arial" panose="020B0604020202020204" pitchFamily="34" charset="0"/>
                          <a:cs typeface="Arial" panose="020B0604020202020204" pitchFamily="34" charset="0"/>
                        </a:rPr>
                        <a:t>$14</a:t>
                      </a:r>
                    </a:p>
                  </a:txBody>
                  <a:tcPr/>
                </a:tc>
                <a:tc>
                  <a:txBody>
                    <a:bodyPr/>
                    <a:lstStyle/>
                    <a:p>
                      <a:pPr algn="r"/>
                      <a:r>
                        <a:rPr lang="en-US" sz="1400" dirty="0">
                          <a:latin typeface="Arial" panose="020B0604020202020204" pitchFamily="34" charset="0"/>
                          <a:cs typeface="Arial" panose="020B0604020202020204" pitchFamily="34" charset="0"/>
                        </a:rPr>
                        <a:t>$1,</a:t>
                      </a:r>
                      <a:r>
                        <a:rPr lang="en-US" sz="1400" baseline="0" dirty="0">
                          <a:latin typeface="Arial" panose="020B0604020202020204" pitchFamily="34" charset="0"/>
                          <a:cs typeface="Arial" panose="020B0604020202020204" pitchFamily="34" charset="0"/>
                        </a:rPr>
                        <a:t>400</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0">
                <a:tc>
                  <a:txBody>
                    <a:bodyPr/>
                    <a:lstStyle/>
                    <a:p>
                      <a:r>
                        <a:rPr lang="en-US" sz="1400" dirty="0">
                          <a:latin typeface="Arial" panose="020B0604020202020204" pitchFamily="34" charset="0"/>
                          <a:cs typeface="Arial" panose="020B0604020202020204" pitchFamily="34" charset="0"/>
                        </a:rPr>
                        <a:t>September</a:t>
                      </a:r>
                      <a:r>
                        <a:rPr lang="en-US" sz="1400" baseline="0" dirty="0">
                          <a:latin typeface="Arial" panose="020B0604020202020204" pitchFamily="34" charset="0"/>
                          <a:cs typeface="Arial" panose="020B0604020202020204" pitchFamily="34" charset="0"/>
                        </a:rPr>
                        <a:t> 5</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dirty="0">
                          <a:latin typeface="Arial" panose="020B0604020202020204" pitchFamily="34" charset="0"/>
                          <a:cs typeface="Arial" panose="020B0604020202020204" pitchFamily="34" charset="0"/>
                        </a:rPr>
                        <a:t>200</a:t>
                      </a:r>
                    </a:p>
                  </a:txBody>
                  <a:tcPr/>
                </a:tc>
                <a:tc>
                  <a:txBody>
                    <a:bodyPr/>
                    <a:lstStyle/>
                    <a:p>
                      <a:pPr algn="r"/>
                      <a:r>
                        <a:rPr lang="en-US" sz="1400" dirty="0">
                          <a:latin typeface="Arial" panose="020B0604020202020204" pitchFamily="34" charset="0"/>
                          <a:cs typeface="Arial" panose="020B0604020202020204" pitchFamily="34" charset="0"/>
                        </a:rPr>
                        <a:t>13</a:t>
                      </a:r>
                    </a:p>
                  </a:txBody>
                  <a:tcPr/>
                </a:tc>
                <a:tc>
                  <a:txBody>
                    <a:bodyPr/>
                    <a:lstStyle/>
                    <a:p>
                      <a:pPr algn="r"/>
                      <a:r>
                        <a:rPr lang="en-US" sz="1400" dirty="0">
                          <a:latin typeface="Arial" panose="020B0604020202020204" pitchFamily="34" charset="0"/>
                          <a:cs typeface="Arial" panose="020B0604020202020204" pitchFamily="34" charset="0"/>
                        </a:rPr>
                        <a:t>2,600</a:t>
                      </a:r>
                    </a:p>
                  </a:txBody>
                  <a:tcPr/>
                </a:tc>
                <a:extLst>
                  <a:ext uri="{0D108BD9-81ED-4DB2-BD59-A6C34878D82A}">
                    <a16:rowId xmlns:a16="http://schemas.microsoft.com/office/drawing/2014/main" val="10002"/>
                  </a:ext>
                </a:extLst>
              </a:tr>
              <a:tr h="0">
                <a:tc>
                  <a:txBody>
                    <a:bodyPr/>
                    <a:lstStyle/>
                    <a:p>
                      <a:r>
                        <a:rPr lang="en-US" sz="1400" dirty="0">
                          <a:latin typeface="Arial" panose="020B0604020202020204" pitchFamily="34" charset="0"/>
                          <a:cs typeface="Arial" panose="020B0604020202020204" pitchFamily="34" charset="0"/>
                        </a:rPr>
                        <a:t>April 8</a:t>
                      </a:r>
                    </a:p>
                  </a:txBody>
                  <a:tcPr/>
                </a:tc>
                <a:tc>
                  <a:txBody>
                    <a:bodyPr/>
                    <a:lstStyle/>
                    <a:p>
                      <a:pPr algn="r"/>
                      <a:r>
                        <a:rPr lang="en-US" sz="1400" dirty="0">
                          <a:latin typeface="Arial" panose="020B0604020202020204" pitchFamily="34" charset="0"/>
                          <a:cs typeface="Arial" panose="020B0604020202020204" pitchFamily="34" charset="0"/>
                        </a:rPr>
                        <a:t>300</a:t>
                      </a:r>
                    </a:p>
                  </a:txBody>
                  <a:tcPr/>
                </a:tc>
                <a:tc>
                  <a:txBody>
                    <a:bodyPr/>
                    <a:lstStyle/>
                    <a:p>
                      <a:pPr algn="r"/>
                      <a:r>
                        <a:rPr lang="en-US" sz="1400" dirty="0">
                          <a:latin typeface="Arial" panose="020B0604020202020204" pitchFamily="34" charset="0"/>
                          <a:cs typeface="Arial" panose="020B0604020202020204" pitchFamily="34" charset="0"/>
                        </a:rPr>
                        <a:t>12</a:t>
                      </a:r>
                    </a:p>
                  </a:txBody>
                  <a:tcPr/>
                </a:tc>
                <a:tc>
                  <a:txBody>
                    <a:bodyPr/>
                    <a:lstStyle/>
                    <a:p>
                      <a:pPr algn="r"/>
                      <a:r>
                        <a:rPr lang="en-US" sz="1400" dirty="0">
                          <a:latin typeface="Arial" panose="020B0604020202020204" pitchFamily="34" charset="0"/>
                          <a:cs typeface="Arial" panose="020B0604020202020204" pitchFamily="34" charset="0"/>
                        </a:rPr>
                        <a:t>3,600</a:t>
                      </a:r>
                    </a:p>
                  </a:txBody>
                  <a:tcPr/>
                </a:tc>
                <a:extLst>
                  <a:ext uri="{0D108BD9-81ED-4DB2-BD59-A6C34878D82A}">
                    <a16:rowId xmlns:a16="http://schemas.microsoft.com/office/drawing/2014/main" val="10003"/>
                  </a:ext>
                </a:extLst>
              </a:tr>
              <a:tr h="147320">
                <a:tc>
                  <a:txBody>
                    <a:bodyPr/>
                    <a:lstStyle/>
                    <a:p>
                      <a:r>
                        <a:rPr lang="en-US" sz="1400" dirty="0">
                          <a:latin typeface="Arial" panose="020B0604020202020204" pitchFamily="34" charset="0"/>
                          <a:cs typeface="Arial" panose="020B0604020202020204" pitchFamily="34" charset="0"/>
                        </a:rPr>
                        <a:t>Ending</a:t>
                      </a:r>
                      <a:r>
                        <a:rPr lang="en-US" sz="1400" baseline="0" dirty="0">
                          <a:latin typeface="Arial" panose="020B0604020202020204" pitchFamily="34" charset="0"/>
                          <a:cs typeface="Arial" panose="020B0604020202020204" pitchFamily="34" charset="0"/>
                        </a:rPr>
                        <a:t> inventory</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u="sng" dirty="0">
                          <a:latin typeface="Arial" panose="020B0604020202020204" pitchFamily="34" charset="0"/>
                          <a:cs typeface="Arial" panose="020B0604020202020204" pitchFamily="34" charset="0"/>
                        </a:rPr>
                        <a:t>600</a:t>
                      </a:r>
                    </a:p>
                  </a:txBody>
                  <a:tcPr/>
                </a:tc>
                <a:tc>
                  <a:txBody>
                    <a:bodyPr/>
                    <a:lstStyle/>
                    <a:p>
                      <a:pPr algn="r"/>
                      <a:endParaRPr lang="en-US" sz="1400" dirty="0">
                        <a:latin typeface="Arial" panose="020B0604020202020204" pitchFamily="34" charset="0"/>
                        <a:cs typeface="Arial" panose="020B0604020202020204" pitchFamily="34" charset="0"/>
                      </a:endParaRPr>
                    </a:p>
                  </a:txBody>
                  <a:tcPr/>
                </a:tc>
                <a:tc>
                  <a:txBody>
                    <a:bodyPr/>
                    <a:lstStyle/>
                    <a:p>
                      <a:pPr algn="r"/>
                      <a:r>
                        <a:rPr lang="en-US" sz="1400" u="sng" dirty="0">
                          <a:latin typeface="Arial" panose="020B0604020202020204" pitchFamily="34" charset="0"/>
                          <a:cs typeface="Arial" panose="020B0604020202020204" pitchFamily="34" charset="0"/>
                        </a:rPr>
                        <a:t>$7,600</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27983199"/>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atin typeface="Arial" pitchFamily="34" charset="0"/>
                <a:cs typeface="Arial" pitchFamily="34" charset="0"/>
              </a:rPr>
              <a:t>Example 5.12—Determining Ending Inventory and Cost of Goods Sold Using FIFO (continued)</a:t>
            </a:r>
            <a:endParaRPr lang="en-US" dirty="0">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707466213"/>
              </p:ext>
            </p:extLst>
          </p:nvPr>
        </p:nvGraphicFramePr>
        <p:xfrm>
          <a:off x="1513840" y="1930400"/>
          <a:ext cx="6096000" cy="91440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198120">
                <a:tc>
                  <a:txBody>
                    <a:bodyPr/>
                    <a:lstStyle/>
                    <a:p>
                      <a:r>
                        <a:rPr lang="en-US" sz="1400" dirty="0">
                          <a:latin typeface="Arial" panose="020B0604020202020204" pitchFamily="34" charset="0"/>
                          <a:cs typeface="Arial" panose="020B0604020202020204" pitchFamily="34" charset="0"/>
                        </a:rPr>
                        <a:t>Costs of goods available for sale</a:t>
                      </a:r>
                    </a:p>
                  </a:txBody>
                  <a:tcPr/>
                </a:tc>
                <a:tc>
                  <a:txBody>
                    <a:bodyPr/>
                    <a:lstStyle/>
                    <a:p>
                      <a:pPr algn="r"/>
                      <a:r>
                        <a:rPr lang="en-US" sz="1400" dirty="0">
                          <a:latin typeface="Arial" panose="020B0604020202020204" pitchFamily="34" charset="0"/>
                          <a:cs typeface="Arial" panose="020B0604020202020204" pitchFamily="34" charset="0"/>
                        </a:rPr>
                        <a:t>$17,100</a:t>
                      </a:r>
                    </a:p>
                  </a:txBody>
                  <a:tcPr/>
                </a:tc>
                <a:extLst>
                  <a:ext uri="{0D108BD9-81ED-4DB2-BD59-A6C34878D82A}">
                    <a16:rowId xmlns:a16="http://schemas.microsoft.com/office/drawing/2014/main" val="10000"/>
                  </a:ext>
                </a:extLst>
              </a:tr>
              <a:tr h="137160">
                <a:tc>
                  <a:txBody>
                    <a:bodyPr/>
                    <a:lstStyle/>
                    <a:p>
                      <a:r>
                        <a:rPr lang="en-US" sz="1400" dirty="0">
                          <a:latin typeface="Arial" panose="020B0604020202020204" pitchFamily="34" charset="0"/>
                          <a:cs typeface="Arial" panose="020B0604020202020204" pitchFamily="34" charset="0"/>
                        </a:rPr>
                        <a:t>Less:</a:t>
                      </a:r>
                      <a:r>
                        <a:rPr lang="en-US" sz="1400" baseline="0" dirty="0">
                          <a:latin typeface="Arial" panose="020B0604020202020204" pitchFamily="34" charset="0"/>
                          <a:cs typeface="Arial" panose="020B0604020202020204" pitchFamily="34" charset="0"/>
                        </a:rPr>
                        <a:t> Ending inventory</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u="sng" dirty="0">
                          <a:latin typeface="Arial" panose="020B0604020202020204" pitchFamily="34" charset="0"/>
                          <a:cs typeface="Arial" panose="020B0604020202020204" pitchFamily="34" charset="0"/>
                        </a:rPr>
                        <a:t>7,600</a:t>
                      </a:r>
                    </a:p>
                  </a:txBody>
                  <a:tcPr/>
                </a:tc>
                <a:extLst>
                  <a:ext uri="{0D108BD9-81ED-4DB2-BD59-A6C34878D82A}">
                    <a16:rowId xmlns:a16="http://schemas.microsoft.com/office/drawing/2014/main" val="10001"/>
                  </a:ext>
                </a:extLst>
              </a:tr>
              <a:tr h="259080">
                <a:tc>
                  <a:txBody>
                    <a:bodyPr/>
                    <a:lstStyle/>
                    <a:p>
                      <a:r>
                        <a:rPr lang="en-US" sz="1400" dirty="0">
                          <a:latin typeface="Arial" panose="020B0604020202020204" pitchFamily="34" charset="0"/>
                          <a:cs typeface="Arial" panose="020B0604020202020204" pitchFamily="34" charset="0"/>
                        </a:rPr>
                        <a:t>Equals: Costs of goods sold</a:t>
                      </a:r>
                    </a:p>
                  </a:txBody>
                  <a:tcPr/>
                </a:tc>
                <a:tc>
                  <a:txBody>
                    <a:bodyPr/>
                    <a:lstStyle/>
                    <a:p>
                      <a:pPr algn="r"/>
                      <a:r>
                        <a:rPr lang="en-US" sz="1400" u="sng" dirty="0">
                          <a:latin typeface="Arial" panose="020B0604020202020204" pitchFamily="34" charset="0"/>
                          <a:cs typeface="Arial" panose="020B0604020202020204" pitchFamily="34" charset="0"/>
                        </a:rPr>
                        <a:t>$9,500</a:t>
                      </a:r>
                    </a:p>
                  </a:txBody>
                  <a:tcPr/>
                </a:tc>
                <a:extLst>
                  <a:ext uri="{0D108BD9-81ED-4DB2-BD59-A6C34878D82A}">
                    <a16:rowId xmlns:a16="http://schemas.microsoft.com/office/drawing/2014/main" val="10002"/>
                  </a:ext>
                </a:extLst>
              </a:tr>
            </a:tbl>
          </a:graphicData>
        </a:graphic>
      </p:graphicFrame>
      <p:sp>
        <p:nvSpPr>
          <p:cNvPr id="10" name="Content Placeholder 9"/>
          <p:cNvSpPr>
            <a:spLocks noGrp="1"/>
          </p:cNvSpPr>
          <p:nvPr>
            <p:ph sz="quarter" idx="11"/>
          </p:nvPr>
        </p:nvSpPr>
        <p:spPr>
          <a:xfrm>
            <a:off x="350838" y="3173511"/>
            <a:ext cx="8589962" cy="479425"/>
          </a:xfrm>
        </p:spPr>
        <p:txBody>
          <a:bodyPr>
            <a:normAutofit lnSpcReduction="10000"/>
          </a:bodyPr>
          <a:lstStyle/>
          <a:p>
            <a:pPr marL="0" indent="0">
              <a:buNone/>
            </a:pPr>
            <a:r>
              <a:rPr lang="en-US" b="1" dirty="0">
                <a:latin typeface="Arial" pitchFamily="34" charset="0"/>
                <a:cs typeface="Arial" pitchFamily="34" charset="0"/>
              </a:rPr>
              <a:t>Units Sold</a:t>
            </a:r>
          </a:p>
        </p:txBody>
      </p:sp>
      <p:graphicFrame>
        <p:nvGraphicFramePr>
          <p:cNvPr id="11" name="Table 10"/>
          <p:cNvGraphicFramePr>
            <a:graphicFrameLocks noGrp="1"/>
          </p:cNvGraphicFramePr>
          <p:nvPr>
            <p:extLst>
              <p:ext uri="{D42A27DB-BD31-4B8C-83A1-F6EECF244321}">
                <p14:modId xmlns:p14="http://schemas.microsoft.com/office/powerpoint/2010/main" val="3809206466"/>
              </p:ext>
            </p:extLst>
          </p:nvPr>
        </p:nvGraphicFramePr>
        <p:xfrm>
          <a:off x="1686560" y="4140200"/>
          <a:ext cx="6096000" cy="1737360"/>
        </p:xfrm>
        <a:graphic>
          <a:graphicData uri="http://schemas.openxmlformats.org/drawingml/2006/table">
            <a:tbl>
              <a:tblPr firstRow="1" bandRow="1">
                <a:tableStyleId>{5940675A-B579-460E-94D1-54222C63F5DA}</a:tableStyleId>
              </a:tblPr>
              <a:tblGrid>
                <a:gridCol w="2021840">
                  <a:extLst>
                    <a:ext uri="{9D8B030D-6E8A-4147-A177-3AD203B41FA5}">
                      <a16:colId xmlns:a16="http://schemas.microsoft.com/office/drawing/2014/main" val="20000"/>
                    </a:ext>
                  </a:extLst>
                </a:gridCol>
                <a:gridCol w="102616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0">
                <a:tc>
                  <a:txBody>
                    <a:bodyPr/>
                    <a:lstStyle/>
                    <a:p>
                      <a:pPr algn="ctr"/>
                      <a:r>
                        <a:rPr lang="en-US" sz="1400" b="1" dirty="0">
                          <a:latin typeface="Arial" panose="020B0604020202020204" pitchFamily="34" charset="0"/>
                          <a:cs typeface="Arial" panose="020B0604020202020204" pitchFamily="34" charset="0"/>
                        </a:rPr>
                        <a:t>Date Purchased</a:t>
                      </a:r>
                    </a:p>
                  </a:txBody>
                  <a:tcPr/>
                </a:tc>
                <a:tc>
                  <a:txBody>
                    <a:bodyPr/>
                    <a:lstStyle/>
                    <a:p>
                      <a:pPr algn="ctr"/>
                      <a:r>
                        <a:rPr lang="en-US" sz="1400" b="1" dirty="0">
                          <a:latin typeface="Arial" panose="020B0604020202020204" pitchFamily="34" charset="0"/>
                          <a:cs typeface="Arial" panose="020B0604020202020204" pitchFamily="34" charset="0"/>
                        </a:rPr>
                        <a:t>Units</a:t>
                      </a:r>
                    </a:p>
                  </a:txBody>
                  <a:tcPr/>
                </a:tc>
                <a:tc>
                  <a:txBody>
                    <a:bodyPr/>
                    <a:lstStyle/>
                    <a:p>
                      <a:pPr algn="ctr"/>
                      <a:r>
                        <a:rPr lang="en-US" sz="1400" b="1" dirty="0">
                          <a:latin typeface="Arial" panose="020B0604020202020204" pitchFamily="34" charset="0"/>
                          <a:cs typeface="Arial" panose="020B0604020202020204" pitchFamily="34" charset="0"/>
                        </a:rPr>
                        <a:t>Cost</a:t>
                      </a:r>
                    </a:p>
                  </a:txBody>
                  <a:tcPr/>
                </a:tc>
                <a:tc>
                  <a:txBody>
                    <a:bodyPr/>
                    <a:lstStyle/>
                    <a:p>
                      <a:pPr algn="ctr"/>
                      <a:r>
                        <a:rPr lang="en-US" sz="1400" b="1" dirty="0">
                          <a:latin typeface="Arial" panose="020B0604020202020204" pitchFamily="34" charset="0"/>
                          <a:cs typeface="Arial" panose="020B0604020202020204" pitchFamily="34" charset="0"/>
                        </a:rPr>
                        <a:t>Total Cost</a:t>
                      </a:r>
                    </a:p>
                  </a:txBody>
                  <a:tcPr/>
                </a:tc>
                <a:extLst>
                  <a:ext uri="{0D108BD9-81ED-4DB2-BD59-A6C34878D82A}">
                    <a16:rowId xmlns:a16="http://schemas.microsoft.com/office/drawing/2014/main" val="10000"/>
                  </a:ext>
                </a:extLst>
              </a:tr>
              <a:tr h="198120">
                <a:tc>
                  <a:txBody>
                    <a:bodyPr/>
                    <a:lstStyle/>
                    <a:p>
                      <a:r>
                        <a:rPr lang="en-US" sz="1400" dirty="0">
                          <a:latin typeface="Arial" panose="020B0604020202020204" pitchFamily="34" charset="0"/>
                          <a:cs typeface="Arial" panose="020B0604020202020204" pitchFamily="34" charset="0"/>
                        </a:rPr>
                        <a:t>Beginning</a:t>
                      </a:r>
                      <a:r>
                        <a:rPr lang="en-US" sz="1400" baseline="0" dirty="0">
                          <a:latin typeface="Arial" panose="020B0604020202020204" pitchFamily="34" charset="0"/>
                          <a:cs typeface="Arial" panose="020B0604020202020204" pitchFamily="34" charset="0"/>
                        </a:rPr>
                        <a:t> inventory</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dirty="0">
                          <a:latin typeface="Arial" panose="020B0604020202020204" pitchFamily="34" charset="0"/>
                          <a:cs typeface="Arial" panose="020B0604020202020204" pitchFamily="34" charset="0"/>
                        </a:rPr>
                        <a:t>500</a:t>
                      </a:r>
                    </a:p>
                  </a:txBody>
                  <a:tcPr/>
                </a:tc>
                <a:tc>
                  <a:txBody>
                    <a:bodyPr/>
                    <a:lstStyle/>
                    <a:p>
                      <a:pPr algn="r"/>
                      <a:r>
                        <a:rPr lang="en-US" sz="1400" dirty="0">
                          <a:latin typeface="Arial" panose="020B0604020202020204" pitchFamily="34" charset="0"/>
                          <a:cs typeface="Arial" panose="020B0604020202020204" pitchFamily="34" charset="0"/>
                        </a:rPr>
                        <a:t>$10</a:t>
                      </a:r>
                    </a:p>
                  </a:txBody>
                  <a:tcPr/>
                </a:tc>
                <a:tc>
                  <a:txBody>
                    <a:bodyPr/>
                    <a:lstStyle/>
                    <a:p>
                      <a:pPr algn="r"/>
                      <a:r>
                        <a:rPr lang="en-US" sz="1400" dirty="0">
                          <a:latin typeface="Arial" panose="020B0604020202020204" pitchFamily="34" charset="0"/>
                          <a:cs typeface="Arial" panose="020B0604020202020204" pitchFamily="34" charset="0"/>
                        </a:rPr>
                        <a:t>$5,0</a:t>
                      </a:r>
                      <a:r>
                        <a:rPr lang="en-US" sz="1400" baseline="0" dirty="0">
                          <a:latin typeface="Arial" panose="020B0604020202020204" pitchFamily="34" charset="0"/>
                          <a:cs typeface="Arial" panose="020B0604020202020204" pitchFamily="34" charset="0"/>
                        </a:rPr>
                        <a:t>00</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0">
                <a:tc>
                  <a:txBody>
                    <a:bodyPr/>
                    <a:lstStyle/>
                    <a:p>
                      <a:r>
                        <a:rPr lang="en-US" sz="1400" dirty="0">
                          <a:latin typeface="Arial" panose="020B0604020202020204" pitchFamily="34" charset="0"/>
                          <a:cs typeface="Arial" panose="020B0604020202020204" pitchFamily="34" charset="0"/>
                        </a:rPr>
                        <a:t>January</a:t>
                      </a:r>
                      <a:r>
                        <a:rPr lang="en-US" sz="1400" baseline="0" dirty="0">
                          <a:latin typeface="Arial" panose="020B0604020202020204" pitchFamily="34" charset="0"/>
                          <a:cs typeface="Arial" panose="020B0604020202020204" pitchFamily="34" charset="0"/>
                        </a:rPr>
                        <a:t> 20</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dirty="0">
                          <a:latin typeface="Arial" panose="020B0604020202020204" pitchFamily="34" charset="0"/>
                          <a:cs typeface="Arial" panose="020B0604020202020204" pitchFamily="34" charset="0"/>
                        </a:rPr>
                        <a:t>300</a:t>
                      </a:r>
                    </a:p>
                  </a:txBody>
                  <a:tcPr/>
                </a:tc>
                <a:tc>
                  <a:txBody>
                    <a:bodyPr/>
                    <a:lstStyle/>
                    <a:p>
                      <a:pPr algn="r"/>
                      <a:r>
                        <a:rPr lang="en-US" sz="1400" dirty="0">
                          <a:latin typeface="Arial" panose="020B0604020202020204" pitchFamily="34" charset="0"/>
                          <a:cs typeface="Arial" panose="020B0604020202020204" pitchFamily="34" charset="0"/>
                        </a:rPr>
                        <a:t>11</a:t>
                      </a:r>
                    </a:p>
                  </a:txBody>
                  <a:tcPr/>
                </a:tc>
                <a:tc>
                  <a:txBody>
                    <a:bodyPr/>
                    <a:lstStyle/>
                    <a:p>
                      <a:pPr algn="r"/>
                      <a:r>
                        <a:rPr lang="en-US" sz="1400" dirty="0">
                          <a:latin typeface="Arial" panose="020B0604020202020204" pitchFamily="34" charset="0"/>
                          <a:cs typeface="Arial" panose="020B0604020202020204" pitchFamily="34" charset="0"/>
                        </a:rPr>
                        <a:t>3,300</a:t>
                      </a:r>
                    </a:p>
                  </a:txBody>
                  <a:tcPr/>
                </a:tc>
                <a:extLst>
                  <a:ext uri="{0D108BD9-81ED-4DB2-BD59-A6C34878D82A}">
                    <a16:rowId xmlns:a16="http://schemas.microsoft.com/office/drawing/2014/main" val="10002"/>
                  </a:ext>
                </a:extLst>
              </a:tr>
              <a:tr h="0">
                <a:tc>
                  <a:txBody>
                    <a:bodyPr/>
                    <a:lstStyle/>
                    <a:p>
                      <a:r>
                        <a:rPr lang="en-US" sz="1400" dirty="0">
                          <a:latin typeface="Arial" panose="020B0604020202020204" pitchFamily="34" charset="0"/>
                          <a:cs typeface="Arial" panose="020B0604020202020204" pitchFamily="34" charset="0"/>
                        </a:rPr>
                        <a:t>April 8</a:t>
                      </a:r>
                    </a:p>
                  </a:txBody>
                  <a:tcPr/>
                </a:tc>
                <a:tc>
                  <a:txBody>
                    <a:bodyPr/>
                    <a:lstStyle/>
                    <a:p>
                      <a:pPr algn="r"/>
                      <a:r>
                        <a:rPr lang="en-US" sz="1400" dirty="0">
                          <a:latin typeface="Arial" panose="020B0604020202020204" pitchFamily="34" charset="0"/>
                          <a:cs typeface="Arial" panose="020B0604020202020204" pitchFamily="34" charset="0"/>
                        </a:rPr>
                        <a:t>100</a:t>
                      </a:r>
                    </a:p>
                  </a:txBody>
                  <a:tcPr/>
                </a:tc>
                <a:tc>
                  <a:txBody>
                    <a:bodyPr/>
                    <a:lstStyle/>
                    <a:p>
                      <a:pPr algn="r"/>
                      <a:r>
                        <a:rPr lang="en-US" sz="1400" dirty="0">
                          <a:latin typeface="Arial" panose="020B0604020202020204" pitchFamily="34" charset="0"/>
                          <a:cs typeface="Arial" panose="020B0604020202020204" pitchFamily="34" charset="0"/>
                        </a:rPr>
                        <a:t>12</a:t>
                      </a:r>
                    </a:p>
                  </a:txBody>
                  <a:tcPr/>
                </a:tc>
                <a:tc>
                  <a:txBody>
                    <a:bodyPr/>
                    <a:lstStyle/>
                    <a:p>
                      <a:pPr algn="r"/>
                      <a:r>
                        <a:rPr lang="en-US" sz="1400" dirty="0">
                          <a:latin typeface="Arial" panose="020B0604020202020204" pitchFamily="34" charset="0"/>
                          <a:cs typeface="Arial" panose="020B0604020202020204" pitchFamily="34" charset="0"/>
                        </a:rPr>
                        <a:t>1,200</a:t>
                      </a:r>
                    </a:p>
                  </a:txBody>
                  <a:tcPr/>
                </a:tc>
                <a:extLst>
                  <a:ext uri="{0D108BD9-81ED-4DB2-BD59-A6C34878D82A}">
                    <a16:rowId xmlns:a16="http://schemas.microsoft.com/office/drawing/2014/main" val="10003"/>
                  </a:ext>
                </a:extLst>
              </a:tr>
              <a:tr h="147320">
                <a:tc>
                  <a:txBody>
                    <a:bodyPr/>
                    <a:lstStyle/>
                    <a:p>
                      <a:r>
                        <a:rPr lang="en-US" sz="1400" dirty="0">
                          <a:latin typeface="Arial" panose="020B0604020202020204" pitchFamily="34" charset="0"/>
                          <a:cs typeface="Arial" panose="020B0604020202020204" pitchFamily="34" charset="0"/>
                        </a:rPr>
                        <a:t>Units</a:t>
                      </a:r>
                      <a:r>
                        <a:rPr lang="en-US" sz="1400" baseline="0" dirty="0">
                          <a:latin typeface="Arial" panose="020B0604020202020204" pitchFamily="34" charset="0"/>
                          <a:cs typeface="Arial" panose="020B0604020202020204" pitchFamily="34" charset="0"/>
                        </a:rPr>
                        <a:t> sold</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u="sng" dirty="0">
                          <a:latin typeface="Arial" panose="020B0604020202020204" pitchFamily="34" charset="0"/>
                          <a:cs typeface="Arial" panose="020B0604020202020204" pitchFamily="34" charset="0"/>
                        </a:rPr>
                        <a:t>900</a:t>
                      </a:r>
                    </a:p>
                  </a:txBody>
                  <a:tcPr/>
                </a:tc>
                <a:tc>
                  <a:txBody>
                    <a:bodyPr/>
                    <a:lstStyle/>
                    <a:p>
                      <a:pPr algn="r"/>
                      <a:r>
                        <a:rPr lang="en-US" sz="1400" dirty="0">
                          <a:latin typeface="Arial" panose="020B0604020202020204" pitchFamily="34" charset="0"/>
                          <a:cs typeface="Arial" panose="020B0604020202020204" pitchFamily="34" charset="0"/>
                        </a:rPr>
                        <a:t>Costs of goods sold</a:t>
                      </a:r>
                    </a:p>
                  </a:txBody>
                  <a:tcPr/>
                </a:tc>
                <a:tc>
                  <a:txBody>
                    <a:bodyPr/>
                    <a:lstStyle/>
                    <a:p>
                      <a:pPr algn="r"/>
                      <a:r>
                        <a:rPr lang="en-US" sz="1400" u="sng" dirty="0">
                          <a:latin typeface="Arial" panose="020B0604020202020204" pitchFamily="34" charset="0"/>
                          <a:cs typeface="Arial" panose="020B0604020202020204" pitchFamily="34" charset="0"/>
                        </a:rPr>
                        <a:t>$9,500</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989912351"/>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Last-In, First-Out Method (LIFO)</a:t>
            </a:r>
          </a:p>
        </p:txBody>
      </p:sp>
      <p:sp>
        <p:nvSpPr>
          <p:cNvPr id="5" name="Content Placeholder 4"/>
          <p:cNvSpPr>
            <a:spLocks noGrp="1"/>
          </p:cNvSpPr>
          <p:nvPr>
            <p:ph sz="quarter" idx="11"/>
          </p:nvPr>
        </p:nvSpPr>
        <p:spPr>
          <a:xfrm>
            <a:off x="269558" y="1653540"/>
            <a:ext cx="8589962" cy="1831340"/>
          </a:xfrm>
        </p:spPr>
        <p:txBody>
          <a:bodyPr>
            <a:noAutofit/>
          </a:bodyPr>
          <a:lstStyle/>
          <a:p>
            <a:pPr marL="457200" indent="-457200"/>
            <a:r>
              <a:rPr lang="en-US" dirty="0">
                <a:latin typeface="Arial" pitchFamily="34" charset="0"/>
                <a:cs typeface="Arial" pitchFamily="34" charset="0"/>
              </a:rPr>
              <a:t>Assigns the most recent costs to cost of goods sold</a:t>
            </a:r>
          </a:p>
          <a:p>
            <a:pPr marL="457200" indent="-457200"/>
            <a:r>
              <a:rPr lang="en-US" b="1" dirty="0">
                <a:latin typeface="Arial" pitchFamily="34" charset="0"/>
                <a:cs typeface="Arial" pitchFamily="34" charset="0"/>
              </a:rPr>
              <a:t>Example 5.13—Determining Ending Inventory and Cost of Goods Sold Using LIFO</a:t>
            </a:r>
          </a:p>
          <a:p>
            <a:pPr marL="0" indent="0">
              <a:buNone/>
            </a:pPr>
            <a:r>
              <a:rPr lang="en-US" b="1" dirty="0">
                <a:latin typeface="Arial" pitchFamily="34" charset="0"/>
                <a:cs typeface="Arial" pitchFamily="34" charset="0"/>
              </a:rPr>
              <a:t>Units on Hand</a:t>
            </a:r>
          </a:p>
        </p:txBody>
      </p:sp>
      <p:graphicFrame>
        <p:nvGraphicFramePr>
          <p:cNvPr id="6" name="Table 5"/>
          <p:cNvGraphicFramePr>
            <a:graphicFrameLocks noGrp="1"/>
          </p:cNvGraphicFramePr>
          <p:nvPr>
            <p:extLst>
              <p:ext uri="{D42A27DB-BD31-4B8C-83A1-F6EECF244321}">
                <p14:modId xmlns:p14="http://schemas.microsoft.com/office/powerpoint/2010/main" val="3778624598"/>
              </p:ext>
            </p:extLst>
          </p:nvPr>
        </p:nvGraphicFramePr>
        <p:xfrm>
          <a:off x="1686560" y="4024376"/>
          <a:ext cx="6096000" cy="1219200"/>
        </p:xfrm>
        <a:graphic>
          <a:graphicData uri="http://schemas.openxmlformats.org/drawingml/2006/table">
            <a:tbl>
              <a:tblPr firstRow="1" bandRow="1">
                <a:tableStyleId>{5940675A-B579-460E-94D1-54222C63F5DA}</a:tableStyleId>
              </a:tblPr>
              <a:tblGrid>
                <a:gridCol w="2021840">
                  <a:extLst>
                    <a:ext uri="{9D8B030D-6E8A-4147-A177-3AD203B41FA5}">
                      <a16:colId xmlns:a16="http://schemas.microsoft.com/office/drawing/2014/main" val="20000"/>
                    </a:ext>
                  </a:extLst>
                </a:gridCol>
                <a:gridCol w="102616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0">
                <a:tc>
                  <a:txBody>
                    <a:bodyPr/>
                    <a:lstStyle/>
                    <a:p>
                      <a:pPr algn="ctr"/>
                      <a:r>
                        <a:rPr lang="en-US" sz="1400" b="1" dirty="0">
                          <a:latin typeface="Arial" panose="020B0604020202020204" pitchFamily="34" charset="0"/>
                          <a:cs typeface="Arial" panose="020B0604020202020204" pitchFamily="34" charset="0"/>
                        </a:rPr>
                        <a:t>Date Purchased</a:t>
                      </a:r>
                    </a:p>
                  </a:txBody>
                  <a:tcPr/>
                </a:tc>
                <a:tc>
                  <a:txBody>
                    <a:bodyPr/>
                    <a:lstStyle/>
                    <a:p>
                      <a:pPr algn="ctr"/>
                      <a:r>
                        <a:rPr lang="en-US" sz="1400" b="1" dirty="0">
                          <a:latin typeface="Arial" panose="020B0604020202020204" pitchFamily="34" charset="0"/>
                          <a:cs typeface="Arial" panose="020B0604020202020204" pitchFamily="34" charset="0"/>
                        </a:rPr>
                        <a:t>Units</a:t>
                      </a:r>
                    </a:p>
                  </a:txBody>
                  <a:tcPr/>
                </a:tc>
                <a:tc>
                  <a:txBody>
                    <a:bodyPr/>
                    <a:lstStyle/>
                    <a:p>
                      <a:pPr algn="ctr"/>
                      <a:r>
                        <a:rPr lang="en-US" sz="1400" b="1" dirty="0">
                          <a:latin typeface="Arial" panose="020B0604020202020204" pitchFamily="34" charset="0"/>
                          <a:cs typeface="Arial" panose="020B0604020202020204" pitchFamily="34" charset="0"/>
                        </a:rPr>
                        <a:t>Cost</a:t>
                      </a:r>
                    </a:p>
                  </a:txBody>
                  <a:tcPr/>
                </a:tc>
                <a:tc>
                  <a:txBody>
                    <a:bodyPr/>
                    <a:lstStyle/>
                    <a:p>
                      <a:pPr algn="ctr"/>
                      <a:r>
                        <a:rPr lang="en-US" sz="1400" b="1" dirty="0">
                          <a:latin typeface="Arial" panose="020B0604020202020204" pitchFamily="34" charset="0"/>
                          <a:cs typeface="Arial" panose="020B0604020202020204" pitchFamily="34" charset="0"/>
                        </a:rPr>
                        <a:t>Total Cost</a:t>
                      </a:r>
                    </a:p>
                  </a:txBody>
                  <a:tcPr/>
                </a:tc>
                <a:extLst>
                  <a:ext uri="{0D108BD9-81ED-4DB2-BD59-A6C34878D82A}">
                    <a16:rowId xmlns:a16="http://schemas.microsoft.com/office/drawing/2014/main" val="10000"/>
                  </a:ext>
                </a:extLst>
              </a:tr>
              <a:tr h="198120">
                <a:tc>
                  <a:txBody>
                    <a:bodyPr/>
                    <a:lstStyle/>
                    <a:p>
                      <a:r>
                        <a:rPr lang="en-US" sz="1400" dirty="0">
                          <a:latin typeface="Arial" panose="020B0604020202020204" pitchFamily="34" charset="0"/>
                          <a:cs typeface="Arial" panose="020B0604020202020204" pitchFamily="34" charset="0"/>
                        </a:rPr>
                        <a:t>Beginning</a:t>
                      </a:r>
                      <a:r>
                        <a:rPr lang="en-US" sz="1400" baseline="0" dirty="0">
                          <a:latin typeface="Arial" panose="020B0604020202020204" pitchFamily="34" charset="0"/>
                          <a:cs typeface="Arial" panose="020B0604020202020204" pitchFamily="34" charset="0"/>
                        </a:rPr>
                        <a:t> inventory</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dirty="0">
                          <a:latin typeface="Arial" panose="020B0604020202020204" pitchFamily="34" charset="0"/>
                          <a:cs typeface="Arial" panose="020B0604020202020204" pitchFamily="34" charset="0"/>
                        </a:rPr>
                        <a:t>500</a:t>
                      </a:r>
                    </a:p>
                  </a:txBody>
                  <a:tcPr/>
                </a:tc>
                <a:tc>
                  <a:txBody>
                    <a:bodyPr/>
                    <a:lstStyle/>
                    <a:p>
                      <a:pPr algn="r"/>
                      <a:r>
                        <a:rPr lang="en-US" sz="1400" dirty="0">
                          <a:latin typeface="Arial" panose="020B0604020202020204" pitchFamily="34" charset="0"/>
                          <a:cs typeface="Arial" panose="020B0604020202020204" pitchFamily="34" charset="0"/>
                        </a:rPr>
                        <a:t>$10</a:t>
                      </a:r>
                    </a:p>
                  </a:txBody>
                  <a:tcPr/>
                </a:tc>
                <a:tc>
                  <a:txBody>
                    <a:bodyPr/>
                    <a:lstStyle/>
                    <a:p>
                      <a:pPr algn="r"/>
                      <a:r>
                        <a:rPr lang="en-US" sz="1400" dirty="0">
                          <a:latin typeface="Arial" panose="020B0604020202020204" pitchFamily="34" charset="0"/>
                          <a:cs typeface="Arial" panose="020B0604020202020204" pitchFamily="34" charset="0"/>
                        </a:rPr>
                        <a:t>$5,0</a:t>
                      </a:r>
                      <a:r>
                        <a:rPr lang="en-US" sz="1400" baseline="0" dirty="0">
                          <a:latin typeface="Arial" panose="020B0604020202020204" pitchFamily="34" charset="0"/>
                          <a:cs typeface="Arial" panose="020B0604020202020204" pitchFamily="34" charset="0"/>
                        </a:rPr>
                        <a:t>00</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0">
                <a:tc>
                  <a:txBody>
                    <a:bodyPr/>
                    <a:lstStyle/>
                    <a:p>
                      <a:r>
                        <a:rPr lang="en-US" sz="1400" dirty="0">
                          <a:latin typeface="Arial" panose="020B0604020202020204" pitchFamily="34" charset="0"/>
                          <a:cs typeface="Arial" panose="020B0604020202020204" pitchFamily="34" charset="0"/>
                        </a:rPr>
                        <a:t>January</a:t>
                      </a:r>
                      <a:r>
                        <a:rPr lang="en-US" sz="1400" baseline="0" dirty="0">
                          <a:latin typeface="Arial" panose="020B0604020202020204" pitchFamily="34" charset="0"/>
                          <a:cs typeface="Arial" panose="020B0604020202020204" pitchFamily="34" charset="0"/>
                        </a:rPr>
                        <a:t> 20</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dirty="0">
                          <a:latin typeface="Arial" panose="020B0604020202020204" pitchFamily="34" charset="0"/>
                          <a:cs typeface="Arial" panose="020B0604020202020204" pitchFamily="34" charset="0"/>
                        </a:rPr>
                        <a:t>100</a:t>
                      </a:r>
                    </a:p>
                  </a:txBody>
                  <a:tcPr/>
                </a:tc>
                <a:tc>
                  <a:txBody>
                    <a:bodyPr/>
                    <a:lstStyle/>
                    <a:p>
                      <a:pPr algn="r"/>
                      <a:r>
                        <a:rPr lang="en-US" sz="1400" dirty="0">
                          <a:latin typeface="Arial" panose="020B0604020202020204" pitchFamily="34" charset="0"/>
                          <a:cs typeface="Arial" panose="020B0604020202020204" pitchFamily="34" charset="0"/>
                        </a:rPr>
                        <a:t>11</a:t>
                      </a:r>
                    </a:p>
                  </a:txBody>
                  <a:tcPr/>
                </a:tc>
                <a:tc>
                  <a:txBody>
                    <a:bodyPr/>
                    <a:lstStyle/>
                    <a:p>
                      <a:pPr algn="r"/>
                      <a:r>
                        <a:rPr lang="en-US" sz="1400" dirty="0">
                          <a:latin typeface="Arial" panose="020B0604020202020204" pitchFamily="34" charset="0"/>
                          <a:cs typeface="Arial" panose="020B0604020202020204" pitchFamily="34" charset="0"/>
                        </a:rPr>
                        <a:t>1,100</a:t>
                      </a:r>
                    </a:p>
                  </a:txBody>
                  <a:tcPr/>
                </a:tc>
                <a:extLst>
                  <a:ext uri="{0D108BD9-81ED-4DB2-BD59-A6C34878D82A}">
                    <a16:rowId xmlns:a16="http://schemas.microsoft.com/office/drawing/2014/main" val="10002"/>
                  </a:ext>
                </a:extLst>
              </a:tr>
              <a:tr h="0">
                <a:tc>
                  <a:txBody>
                    <a:bodyPr/>
                    <a:lstStyle/>
                    <a:p>
                      <a:r>
                        <a:rPr lang="en-US" sz="1400" dirty="0">
                          <a:latin typeface="Arial" panose="020B0604020202020204" pitchFamily="34" charset="0"/>
                          <a:cs typeface="Arial" panose="020B0604020202020204" pitchFamily="34" charset="0"/>
                        </a:rPr>
                        <a:t>Ending</a:t>
                      </a:r>
                      <a:r>
                        <a:rPr lang="en-US" sz="1400" baseline="0" dirty="0">
                          <a:latin typeface="Arial" panose="020B0604020202020204" pitchFamily="34" charset="0"/>
                          <a:cs typeface="Arial" panose="020B0604020202020204" pitchFamily="34" charset="0"/>
                        </a:rPr>
                        <a:t> inventory</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u="sng" dirty="0">
                          <a:latin typeface="Arial" panose="020B0604020202020204" pitchFamily="34" charset="0"/>
                          <a:cs typeface="Arial" panose="020B0604020202020204" pitchFamily="34" charset="0"/>
                        </a:rPr>
                        <a:t>600</a:t>
                      </a:r>
                    </a:p>
                  </a:txBody>
                  <a:tcPr/>
                </a:tc>
                <a:tc>
                  <a:txBody>
                    <a:bodyPr/>
                    <a:lstStyle/>
                    <a:p>
                      <a:pPr algn="r"/>
                      <a:endParaRPr lang="en-US" sz="1400" dirty="0">
                        <a:latin typeface="Arial" panose="020B0604020202020204" pitchFamily="34" charset="0"/>
                        <a:cs typeface="Arial" panose="020B0604020202020204" pitchFamily="34" charset="0"/>
                      </a:endParaRPr>
                    </a:p>
                  </a:txBody>
                  <a:tcPr/>
                </a:tc>
                <a:tc>
                  <a:txBody>
                    <a:bodyPr/>
                    <a:lstStyle/>
                    <a:p>
                      <a:pPr algn="r"/>
                      <a:r>
                        <a:rPr lang="en-US" sz="1400" dirty="0">
                          <a:latin typeface="Arial" panose="020B0604020202020204" pitchFamily="34" charset="0"/>
                          <a:cs typeface="Arial" panose="020B0604020202020204" pitchFamily="34" charset="0"/>
                        </a:rPr>
                        <a:t>$6,100</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999554364"/>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Types of Manufacturing Costs</a:t>
            </a:r>
          </a:p>
        </p:txBody>
      </p:sp>
      <p:sp>
        <p:nvSpPr>
          <p:cNvPr id="3" name="Content Placeholder 2"/>
          <p:cNvSpPr>
            <a:spLocks noGrp="1"/>
          </p:cNvSpPr>
          <p:nvPr>
            <p:ph idx="1"/>
          </p:nvPr>
        </p:nvSpPr>
        <p:spPr/>
        <p:txBody>
          <a:bodyPr/>
          <a:lstStyle/>
          <a:p>
            <a:pPr>
              <a:defRPr/>
            </a:pPr>
            <a:r>
              <a:rPr lang="en-US" b="1" dirty="0">
                <a:latin typeface="Arial" pitchFamily="34" charset="0"/>
                <a:cs typeface="Arial" pitchFamily="34" charset="0"/>
              </a:rPr>
              <a:t>Direct materials</a:t>
            </a:r>
            <a:r>
              <a:rPr lang="en-US" dirty="0">
                <a:latin typeface="Arial" pitchFamily="34" charset="0"/>
                <a:cs typeface="Arial" pitchFamily="34" charset="0"/>
              </a:rPr>
              <a:t>: also called raw materials</a:t>
            </a:r>
          </a:p>
          <a:p>
            <a:pPr lvl="1">
              <a:defRPr/>
            </a:pPr>
            <a:r>
              <a:rPr lang="en-US" dirty="0">
                <a:latin typeface="Arial" pitchFamily="34" charset="0"/>
                <a:cs typeface="Arial" pitchFamily="34" charset="0"/>
              </a:rPr>
              <a:t>Ingredients used in making a product</a:t>
            </a:r>
          </a:p>
          <a:p>
            <a:pPr>
              <a:defRPr/>
            </a:pPr>
            <a:r>
              <a:rPr lang="en-US" b="1" dirty="0">
                <a:latin typeface="Arial" pitchFamily="34" charset="0"/>
                <a:cs typeface="Arial" pitchFamily="34" charset="0"/>
              </a:rPr>
              <a:t>Direct labor</a:t>
            </a:r>
            <a:r>
              <a:rPr lang="en-US" dirty="0">
                <a:latin typeface="Arial" pitchFamily="34" charset="0"/>
                <a:cs typeface="Arial" pitchFamily="34" charset="0"/>
              </a:rPr>
              <a:t>: amounts paid to workers to manufacture the product</a:t>
            </a:r>
          </a:p>
          <a:p>
            <a:pPr>
              <a:defRPr/>
            </a:pPr>
            <a:r>
              <a:rPr lang="en-US" b="1" dirty="0">
                <a:latin typeface="Arial" pitchFamily="34" charset="0"/>
                <a:cs typeface="Arial" pitchFamily="34" charset="0"/>
              </a:rPr>
              <a:t>Manufacturing overheads</a:t>
            </a:r>
            <a:r>
              <a:rPr lang="en-US" dirty="0">
                <a:latin typeface="Arial" pitchFamily="34" charset="0"/>
                <a:cs typeface="Arial" pitchFamily="34" charset="0"/>
              </a:rPr>
              <a:t>: all other costs that are related to the manufacturing process but cannot be directly matched to specific units of output</a:t>
            </a:r>
          </a:p>
          <a:p>
            <a:pPr lvl="1">
              <a:defRPr/>
            </a:pPr>
            <a:r>
              <a:rPr lang="en-US" dirty="0">
                <a:latin typeface="Arial" pitchFamily="34" charset="0"/>
                <a:cs typeface="Arial" pitchFamily="34" charset="0"/>
              </a:rPr>
              <a:t>Example: depreciation of building and salary of supervisor</a:t>
            </a:r>
          </a:p>
        </p:txBody>
      </p:sp>
    </p:spTree>
    <p:extLst>
      <p:ext uri="{BB962C8B-B14F-4D97-AF65-F5344CB8AC3E}">
        <p14:creationId xmlns:p14="http://schemas.microsoft.com/office/powerpoint/2010/main" val="10661402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atin typeface="Arial" pitchFamily="34" charset="0"/>
                <a:cs typeface="Arial" pitchFamily="34" charset="0"/>
              </a:rPr>
              <a:t>Example 5.13—Determining Ending Inventory and Cost of Goods Sold Using LIFO (continued)</a:t>
            </a:r>
            <a:endParaRPr lang="en-US" dirty="0">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676861250"/>
              </p:ext>
            </p:extLst>
          </p:nvPr>
        </p:nvGraphicFramePr>
        <p:xfrm>
          <a:off x="1513840" y="1930400"/>
          <a:ext cx="6096000" cy="91440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198120">
                <a:tc>
                  <a:txBody>
                    <a:bodyPr/>
                    <a:lstStyle/>
                    <a:p>
                      <a:r>
                        <a:rPr lang="en-US" sz="1400" dirty="0">
                          <a:latin typeface="Arial" panose="020B0604020202020204" pitchFamily="34" charset="0"/>
                          <a:cs typeface="Arial" panose="020B0604020202020204" pitchFamily="34" charset="0"/>
                        </a:rPr>
                        <a:t>Costs of goods available for sale</a:t>
                      </a:r>
                    </a:p>
                  </a:txBody>
                  <a:tcPr/>
                </a:tc>
                <a:tc>
                  <a:txBody>
                    <a:bodyPr/>
                    <a:lstStyle/>
                    <a:p>
                      <a:pPr algn="r"/>
                      <a:r>
                        <a:rPr lang="en-US" sz="1400" dirty="0">
                          <a:latin typeface="Arial" panose="020B0604020202020204" pitchFamily="34" charset="0"/>
                          <a:cs typeface="Arial" panose="020B0604020202020204" pitchFamily="34" charset="0"/>
                        </a:rPr>
                        <a:t>$17,100</a:t>
                      </a:r>
                    </a:p>
                  </a:txBody>
                  <a:tcPr/>
                </a:tc>
                <a:extLst>
                  <a:ext uri="{0D108BD9-81ED-4DB2-BD59-A6C34878D82A}">
                    <a16:rowId xmlns:a16="http://schemas.microsoft.com/office/drawing/2014/main" val="10000"/>
                  </a:ext>
                </a:extLst>
              </a:tr>
              <a:tr h="137160">
                <a:tc>
                  <a:txBody>
                    <a:bodyPr/>
                    <a:lstStyle/>
                    <a:p>
                      <a:r>
                        <a:rPr lang="en-US" sz="1400" dirty="0">
                          <a:latin typeface="Arial" panose="020B0604020202020204" pitchFamily="34" charset="0"/>
                          <a:cs typeface="Arial" panose="020B0604020202020204" pitchFamily="34" charset="0"/>
                        </a:rPr>
                        <a:t>Less:</a:t>
                      </a:r>
                      <a:r>
                        <a:rPr lang="en-US" sz="1400" baseline="0" dirty="0">
                          <a:latin typeface="Arial" panose="020B0604020202020204" pitchFamily="34" charset="0"/>
                          <a:cs typeface="Arial" panose="020B0604020202020204" pitchFamily="34" charset="0"/>
                        </a:rPr>
                        <a:t> Ending inventory</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u="sng" dirty="0">
                          <a:latin typeface="Arial" panose="020B0604020202020204" pitchFamily="34" charset="0"/>
                          <a:cs typeface="Arial" panose="020B0604020202020204" pitchFamily="34" charset="0"/>
                        </a:rPr>
                        <a:t>6,100</a:t>
                      </a:r>
                    </a:p>
                  </a:txBody>
                  <a:tcPr/>
                </a:tc>
                <a:extLst>
                  <a:ext uri="{0D108BD9-81ED-4DB2-BD59-A6C34878D82A}">
                    <a16:rowId xmlns:a16="http://schemas.microsoft.com/office/drawing/2014/main" val="10001"/>
                  </a:ext>
                </a:extLst>
              </a:tr>
              <a:tr h="259080">
                <a:tc>
                  <a:txBody>
                    <a:bodyPr/>
                    <a:lstStyle/>
                    <a:p>
                      <a:r>
                        <a:rPr lang="en-US" sz="1400" dirty="0">
                          <a:latin typeface="Arial" panose="020B0604020202020204" pitchFamily="34" charset="0"/>
                          <a:cs typeface="Arial" panose="020B0604020202020204" pitchFamily="34" charset="0"/>
                        </a:rPr>
                        <a:t>Equals: Costs of goods sold</a:t>
                      </a:r>
                    </a:p>
                  </a:txBody>
                  <a:tcPr/>
                </a:tc>
                <a:tc>
                  <a:txBody>
                    <a:bodyPr/>
                    <a:lstStyle/>
                    <a:p>
                      <a:pPr algn="r"/>
                      <a:r>
                        <a:rPr lang="en-US" sz="1400" u="sng" dirty="0">
                          <a:latin typeface="Arial" panose="020B0604020202020204" pitchFamily="34" charset="0"/>
                          <a:cs typeface="Arial" panose="020B0604020202020204" pitchFamily="34" charset="0"/>
                        </a:rPr>
                        <a:t>$11,000</a:t>
                      </a:r>
                    </a:p>
                  </a:txBody>
                  <a:tcPr/>
                </a:tc>
                <a:extLst>
                  <a:ext uri="{0D108BD9-81ED-4DB2-BD59-A6C34878D82A}">
                    <a16:rowId xmlns:a16="http://schemas.microsoft.com/office/drawing/2014/main" val="10002"/>
                  </a:ext>
                </a:extLst>
              </a:tr>
            </a:tbl>
          </a:graphicData>
        </a:graphic>
      </p:graphicFrame>
      <p:sp>
        <p:nvSpPr>
          <p:cNvPr id="10" name="Content Placeholder 9"/>
          <p:cNvSpPr>
            <a:spLocks noGrp="1"/>
          </p:cNvSpPr>
          <p:nvPr>
            <p:ph sz="quarter" idx="11"/>
          </p:nvPr>
        </p:nvSpPr>
        <p:spPr>
          <a:xfrm>
            <a:off x="320358" y="3184306"/>
            <a:ext cx="8589962" cy="479425"/>
          </a:xfrm>
        </p:spPr>
        <p:txBody>
          <a:bodyPr>
            <a:normAutofit lnSpcReduction="10000"/>
          </a:bodyPr>
          <a:lstStyle/>
          <a:p>
            <a:pPr marL="0" indent="0">
              <a:buNone/>
            </a:pPr>
            <a:r>
              <a:rPr lang="en-US" b="1" dirty="0">
                <a:latin typeface="Arial" pitchFamily="34" charset="0"/>
                <a:cs typeface="Arial" pitchFamily="34" charset="0"/>
              </a:rPr>
              <a:t>Units Sold</a:t>
            </a:r>
          </a:p>
        </p:txBody>
      </p:sp>
      <p:graphicFrame>
        <p:nvGraphicFramePr>
          <p:cNvPr id="11" name="Table 10"/>
          <p:cNvGraphicFramePr>
            <a:graphicFrameLocks noGrp="1"/>
          </p:cNvGraphicFramePr>
          <p:nvPr>
            <p:extLst>
              <p:ext uri="{D42A27DB-BD31-4B8C-83A1-F6EECF244321}">
                <p14:modId xmlns:p14="http://schemas.microsoft.com/office/powerpoint/2010/main" val="4083053268"/>
              </p:ext>
            </p:extLst>
          </p:nvPr>
        </p:nvGraphicFramePr>
        <p:xfrm>
          <a:off x="1686560" y="3865880"/>
          <a:ext cx="6096000" cy="2042160"/>
        </p:xfrm>
        <a:graphic>
          <a:graphicData uri="http://schemas.openxmlformats.org/drawingml/2006/table">
            <a:tbl>
              <a:tblPr firstRow="1" bandRow="1">
                <a:tableStyleId>{5940675A-B579-460E-94D1-54222C63F5DA}</a:tableStyleId>
              </a:tblPr>
              <a:tblGrid>
                <a:gridCol w="2021840">
                  <a:extLst>
                    <a:ext uri="{9D8B030D-6E8A-4147-A177-3AD203B41FA5}">
                      <a16:colId xmlns:a16="http://schemas.microsoft.com/office/drawing/2014/main" val="20000"/>
                    </a:ext>
                  </a:extLst>
                </a:gridCol>
                <a:gridCol w="102616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0">
                <a:tc>
                  <a:txBody>
                    <a:bodyPr/>
                    <a:lstStyle/>
                    <a:p>
                      <a:pPr algn="ctr"/>
                      <a:r>
                        <a:rPr lang="en-US" sz="1400" b="1" dirty="0">
                          <a:latin typeface="Arial" panose="020B0604020202020204" pitchFamily="34" charset="0"/>
                          <a:cs typeface="Arial" panose="020B0604020202020204" pitchFamily="34" charset="0"/>
                        </a:rPr>
                        <a:t>Date Purchased</a:t>
                      </a:r>
                    </a:p>
                  </a:txBody>
                  <a:tcPr/>
                </a:tc>
                <a:tc>
                  <a:txBody>
                    <a:bodyPr/>
                    <a:lstStyle/>
                    <a:p>
                      <a:pPr algn="ctr"/>
                      <a:r>
                        <a:rPr lang="en-US" sz="1400" b="1" dirty="0">
                          <a:latin typeface="Arial" panose="020B0604020202020204" pitchFamily="34" charset="0"/>
                          <a:cs typeface="Arial" panose="020B0604020202020204" pitchFamily="34" charset="0"/>
                        </a:rPr>
                        <a:t>Units</a:t>
                      </a:r>
                    </a:p>
                  </a:txBody>
                  <a:tcPr/>
                </a:tc>
                <a:tc>
                  <a:txBody>
                    <a:bodyPr/>
                    <a:lstStyle/>
                    <a:p>
                      <a:pPr algn="ctr"/>
                      <a:r>
                        <a:rPr lang="en-US" sz="1400" b="1" dirty="0">
                          <a:latin typeface="Arial" panose="020B0604020202020204" pitchFamily="34" charset="0"/>
                          <a:cs typeface="Arial" panose="020B0604020202020204" pitchFamily="34" charset="0"/>
                        </a:rPr>
                        <a:t>Cost</a:t>
                      </a:r>
                    </a:p>
                  </a:txBody>
                  <a:tcPr/>
                </a:tc>
                <a:tc>
                  <a:txBody>
                    <a:bodyPr/>
                    <a:lstStyle/>
                    <a:p>
                      <a:pPr algn="ctr"/>
                      <a:r>
                        <a:rPr lang="en-US" sz="1400" b="1" dirty="0">
                          <a:latin typeface="Arial" panose="020B0604020202020204" pitchFamily="34" charset="0"/>
                          <a:cs typeface="Arial" panose="020B0604020202020204" pitchFamily="34" charset="0"/>
                        </a:rPr>
                        <a:t>Total Cost</a:t>
                      </a:r>
                    </a:p>
                  </a:txBody>
                  <a:tcPr/>
                </a:tc>
                <a:extLst>
                  <a:ext uri="{0D108BD9-81ED-4DB2-BD59-A6C34878D82A}">
                    <a16:rowId xmlns:a16="http://schemas.microsoft.com/office/drawing/2014/main" val="10000"/>
                  </a:ext>
                </a:extLst>
              </a:tr>
              <a:tr h="198120">
                <a:tc>
                  <a:txBody>
                    <a:bodyPr/>
                    <a:lstStyle/>
                    <a:p>
                      <a:r>
                        <a:rPr lang="en-US" sz="1400" dirty="0">
                          <a:latin typeface="Arial" panose="020B0604020202020204" pitchFamily="34" charset="0"/>
                          <a:cs typeface="Arial" panose="020B0604020202020204" pitchFamily="34" charset="0"/>
                        </a:rPr>
                        <a:t>December</a:t>
                      </a:r>
                      <a:r>
                        <a:rPr lang="en-US" sz="1400" baseline="0" dirty="0">
                          <a:latin typeface="Arial" panose="020B0604020202020204" pitchFamily="34" charset="0"/>
                          <a:cs typeface="Arial" panose="020B0604020202020204" pitchFamily="34" charset="0"/>
                        </a:rPr>
                        <a:t> 12</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dirty="0">
                          <a:latin typeface="Arial" panose="020B0604020202020204" pitchFamily="34" charset="0"/>
                          <a:cs typeface="Arial" panose="020B0604020202020204" pitchFamily="34" charset="0"/>
                        </a:rPr>
                        <a:t>100</a:t>
                      </a:r>
                    </a:p>
                  </a:txBody>
                  <a:tcPr/>
                </a:tc>
                <a:tc>
                  <a:txBody>
                    <a:bodyPr/>
                    <a:lstStyle/>
                    <a:p>
                      <a:pPr algn="r"/>
                      <a:r>
                        <a:rPr lang="en-US" sz="1400" dirty="0">
                          <a:latin typeface="Arial" panose="020B0604020202020204" pitchFamily="34" charset="0"/>
                          <a:cs typeface="Arial" panose="020B0604020202020204" pitchFamily="34" charset="0"/>
                        </a:rPr>
                        <a:t>$14</a:t>
                      </a:r>
                    </a:p>
                  </a:txBody>
                  <a:tcPr/>
                </a:tc>
                <a:tc>
                  <a:txBody>
                    <a:bodyPr/>
                    <a:lstStyle/>
                    <a:p>
                      <a:pPr algn="r"/>
                      <a:r>
                        <a:rPr lang="en-US" sz="1400" dirty="0">
                          <a:latin typeface="Arial" panose="020B0604020202020204" pitchFamily="34" charset="0"/>
                          <a:cs typeface="Arial" panose="020B0604020202020204" pitchFamily="34" charset="0"/>
                        </a:rPr>
                        <a:t>$1,4</a:t>
                      </a:r>
                      <a:r>
                        <a:rPr lang="en-US" sz="1400" baseline="0" dirty="0">
                          <a:latin typeface="Arial" panose="020B0604020202020204" pitchFamily="34" charset="0"/>
                          <a:cs typeface="Arial" panose="020B0604020202020204" pitchFamily="34" charset="0"/>
                        </a:rPr>
                        <a:t>00</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0">
                <a:tc>
                  <a:txBody>
                    <a:bodyPr/>
                    <a:lstStyle/>
                    <a:p>
                      <a:r>
                        <a:rPr lang="en-US" sz="1400" dirty="0">
                          <a:latin typeface="Arial" panose="020B0604020202020204" pitchFamily="34" charset="0"/>
                          <a:cs typeface="Arial" panose="020B0604020202020204" pitchFamily="34" charset="0"/>
                        </a:rPr>
                        <a:t>September</a:t>
                      </a:r>
                      <a:r>
                        <a:rPr lang="en-US" sz="1400" baseline="0" dirty="0">
                          <a:latin typeface="Arial" panose="020B0604020202020204" pitchFamily="34" charset="0"/>
                          <a:cs typeface="Arial" panose="020B0604020202020204" pitchFamily="34" charset="0"/>
                        </a:rPr>
                        <a:t> 5</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dirty="0">
                          <a:latin typeface="Arial" panose="020B0604020202020204" pitchFamily="34" charset="0"/>
                          <a:cs typeface="Arial" panose="020B0604020202020204" pitchFamily="34" charset="0"/>
                        </a:rPr>
                        <a:t>200</a:t>
                      </a:r>
                    </a:p>
                  </a:txBody>
                  <a:tcPr/>
                </a:tc>
                <a:tc>
                  <a:txBody>
                    <a:bodyPr/>
                    <a:lstStyle/>
                    <a:p>
                      <a:pPr algn="r"/>
                      <a:r>
                        <a:rPr lang="en-US" sz="1400" dirty="0">
                          <a:latin typeface="Arial" panose="020B0604020202020204" pitchFamily="34" charset="0"/>
                          <a:cs typeface="Arial" panose="020B0604020202020204" pitchFamily="34" charset="0"/>
                        </a:rPr>
                        <a:t>13</a:t>
                      </a:r>
                    </a:p>
                  </a:txBody>
                  <a:tcPr/>
                </a:tc>
                <a:tc>
                  <a:txBody>
                    <a:bodyPr/>
                    <a:lstStyle/>
                    <a:p>
                      <a:pPr algn="r"/>
                      <a:r>
                        <a:rPr lang="en-US" sz="1400" dirty="0">
                          <a:latin typeface="Arial" panose="020B0604020202020204" pitchFamily="34" charset="0"/>
                          <a:cs typeface="Arial" panose="020B0604020202020204" pitchFamily="34" charset="0"/>
                        </a:rPr>
                        <a:t>2,600</a:t>
                      </a:r>
                    </a:p>
                  </a:txBody>
                  <a:tcPr/>
                </a:tc>
                <a:extLst>
                  <a:ext uri="{0D108BD9-81ED-4DB2-BD59-A6C34878D82A}">
                    <a16:rowId xmlns:a16="http://schemas.microsoft.com/office/drawing/2014/main" val="10002"/>
                  </a:ext>
                </a:extLst>
              </a:tr>
              <a:tr h="0">
                <a:tc>
                  <a:txBody>
                    <a:bodyPr/>
                    <a:lstStyle/>
                    <a:p>
                      <a:r>
                        <a:rPr lang="en-US" sz="1400" dirty="0">
                          <a:latin typeface="Arial" panose="020B0604020202020204" pitchFamily="34" charset="0"/>
                          <a:cs typeface="Arial" panose="020B0604020202020204" pitchFamily="34" charset="0"/>
                        </a:rPr>
                        <a:t>April 8</a:t>
                      </a:r>
                    </a:p>
                  </a:txBody>
                  <a:tcPr/>
                </a:tc>
                <a:tc>
                  <a:txBody>
                    <a:bodyPr/>
                    <a:lstStyle/>
                    <a:p>
                      <a:pPr algn="r"/>
                      <a:r>
                        <a:rPr lang="en-US" sz="1400" dirty="0">
                          <a:latin typeface="Arial" panose="020B0604020202020204" pitchFamily="34" charset="0"/>
                          <a:cs typeface="Arial" panose="020B0604020202020204" pitchFamily="34" charset="0"/>
                        </a:rPr>
                        <a:t>400</a:t>
                      </a:r>
                    </a:p>
                  </a:txBody>
                  <a:tcPr/>
                </a:tc>
                <a:tc>
                  <a:txBody>
                    <a:bodyPr/>
                    <a:lstStyle/>
                    <a:p>
                      <a:pPr algn="r"/>
                      <a:r>
                        <a:rPr lang="en-US" sz="1400" dirty="0">
                          <a:latin typeface="Arial" panose="020B0604020202020204" pitchFamily="34" charset="0"/>
                          <a:cs typeface="Arial" panose="020B0604020202020204" pitchFamily="34" charset="0"/>
                        </a:rPr>
                        <a:t>12</a:t>
                      </a:r>
                    </a:p>
                  </a:txBody>
                  <a:tcPr/>
                </a:tc>
                <a:tc>
                  <a:txBody>
                    <a:bodyPr/>
                    <a:lstStyle/>
                    <a:p>
                      <a:pPr algn="r"/>
                      <a:r>
                        <a:rPr lang="en-US" sz="1400" dirty="0">
                          <a:latin typeface="Arial" panose="020B0604020202020204" pitchFamily="34" charset="0"/>
                          <a:cs typeface="Arial" panose="020B0604020202020204" pitchFamily="34" charset="0"/>
                        </a:rPr>
                        <a:t>4,800</a:t>
                      </a:r>
                    </a:p>
                  </a:txBody>
                  <a:tcPr/>
                </a:tc>
                <a:extLst>
                  <a:ext uri="{0D108BD9-81ED-4DB2-BD59-A6C34878D82A}">
                    <a16:rowId xmlns:a16="http://schemas.microsoft.com/office/drawing/2014/main" val="10003"/>
                  </a:ext>
                </a:extLst>
              </a:tr>
              <a:tr h="147320">
                <a:tc>
                  <a:txBody>
                    <a:bodyPr/>
                    <a:lstStyle/>
                    <a:p>
                      <a:r>
                        <a:rPr lang="en-US" sz="1400" dirty="0">
                          <a:latin typeface="Arial" panose="020B0604020202020204" pitchFamily="34" charset="0"/>
                          <a:cs typeface="Arial" panose="020B0604020202020204" pitchFamily="34" charset="0"/>
                        </a:rPr>
                        <a:t>January</a:t>
                      </a:r>
                      <a:r>
                        <a:rPr lang="en-US" sz="1400" baseline="0" dirty="0">
                          <a:latin typeface="Arial" panose="020B0604020202020204" pitchFamily="34" charset="0"/>
                          <a:cs typeface="Arial" panose="020B0604020202020204" pitchFamily="34" charset="0"/>
                        </a:rPr>
                        <a:t> 20</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u="sng" dirty="0">
                          <a:latin typeface="Arial" panose="020B0604020202020204" pitchFamily="34" charset="0"/>
                          <a:cs typeface="Arial" panose="020B0604020202020204" pitchFamily="34" charset="0"/>
                        </a:rPr>
                        <a:t>200</a:t>
                      </a:r>
                    </a:p>
                  </a:txBody>
                  <a:tcPr/>
                </a:tc>
                <a:tc>
                  <a:txBody>
                    <a:bodyPr/>
                    <a:lstStyle/>
                    <a:p>
                      <a:pPr algn="r"/>
                      <a:r>
                        <a:rPr lang="en-US" sz="1400" dirty="0">
                          <a:latin typeface="Arial" panose="020B0604020202020204" pitchFamily="34" charset="0"/>
                          <a:cs typeface="Arial" panose="020B0604020202020204" pitchFamily="34" charset="0"/>
                        </a:rPr>
                        <a:t>11</a:t>
                      </a:r>
                    </a:p>
                  </a:txBody>
                  <a:tcPr/>
                </a:tc>
                <a:tc>
                  <a:txBody>
                    <a:bodyPr/>
                    <a:lstStyle/>
                    <a:p>
                      <a:pPr algn="r"/>
                      <a:r>
                        <a:rPr lang="en-US" sz="1400" u="sng" dirty="0">
                          <a:latin typeface="Arial" panose="020B0604020202020204" pitchFamily="34" charset="0"/>
                          <a:cs typeface="Arial" panose="020B0604020202020204" pitchFamily="34" charset="0"/>
                        </a:rPr>
                        <a:t>2,200</a:t>
                      </a:r>
                    </a:p>
                  </a:txBody>
                  <a:tcPr/>
                </a:tc>
                <a:extLst>
                  <a:ext uri="{0D108BD9-81ED-4DB2-BD59-A6C34878D82A}">
                    <a16:rowId xmlns:a16="http://schemas.microsoft.com/office/drawing/2014/main" val="10004"/>
                  </a:ext>
                </a:extLst>
              </a:tr>
              <a:tr h="147320">
                <a:tc>
                  <a:txBody>
                    <a:bodyPr/>
                    <a:lstStyle/>
                    <a:p>
                      <a:r>
                        <a:rPr lang="en-US" sz="1400" dirty="0">
                          <a:latin typeface="Arial" panose="020B0604020202020204" pitchFamily="34" charset="0"/>
                          <a:cs typeface="Arial" panose="020B0604020202020204" pitchFamily="34" charset="0"/>
                        </a:rPr>
                        <a:t>Units sold</a:t>
                      </a:r>
                    </a:p>
                  </a:txBody>
                  <a:tcPr/>
                </a:tc>
                <a:tc>
                  <a:txBody>
                    <a:bodyPr/>
                    <a:lstStyle/>
                    <a:p>
                      <a:pPr algn="r"/>
                      <a:r>
                        <a:rPr lang="en-US" sz="1400" u="sng" dirty="0">
                          <a:latin typeface="Arial" panose="020B0604020202020204" pitchFamily="34" charset="0"/>
                          <a:cs typeface="Arial" panose="020B0604020202020204" pitchFamily="34" charset="0"/>
                        </a:rPr>
                        <a:t>900</a:t>
                      </a:r>
                    </a:p>
                  </a:txBody>
                  <a:tcPr/>
                </a:tc>
                <a:tc>
                  <a:txBody>
                    <a:bodyPr/>
                    <a:lstStyle/>
                    <a:p>
                      <a:pPr algn="r"/>
                      <a:r>
                        <a:rPr lang="en-US" sz="1400" dirty="0">
                          <a:latin typeface="Arial" panose="020B0604020202020204" pitchFamily="34" charset="0"/>
                          <a:cs typeface="Arial" panose="020B0604020202020204" pitchFamily="34" charset="0"/>
                        </a:rPr>
                        <a:t>Costs of goods</a:t>
                      </a:r>
                      <a:r>
                        <a:rPr lang="en-US" sz="1400" baseline="0" dirty="0">
                          <a:latin typeface="Arial" panose="020B0604020202020204" pitchFamily="34" charset="0"/>
                          <a:cs typeface="Arial" panose="020B0604020202020204" pitchFamily="34" charset="0"/>
                        </a:rPr>
                        <a:t> sold</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u="sng" dirty="0">
                          <a:latin typeface="Arial" panose="020B0604020202020204" pitchFamily="34" charset="0"/>
                          <a:cs typeface="Arial" panose="020B0604020202020204" pitchFamily="34" charset="0"/>
                        </a:rPr>
                        <a:t>$11,000</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180383251"/>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Arial" pitchFamily="34" charset="0"/>
                <a:cs typeface="Arial" pitchFamily="34" charset="0"/>
              </a:rPr>
              <a:t>Selecting an Inventory Costing Method</a:t>
            </a:r>
          </a:p>
        </p:txBody>
      </p:sp>
      <p:sp>
        <p:nvSpPr>
          <p:cNvPr id="7" name="Content Placeholder 6"/>
          <p:cNvSpPr>
            <a:spLocks noGrp="1"/>
          </p:cNvSpPr>
          <p:nvPr>
            <p:ph idx="1"/>
          </p:nvPr>
        </p:nvSpPr>
        <p:spPr/>
        <p:txBody>
          <a:bodyPr/>
          <a:lstStyle/>
          <a:p>
            <a:r>
              <a:rPr lang="en-US" dirty="0">
                <a:latin typeface="Arial" pitchFamily="34" charset="0"/>
                <a:cs typeface="Arial" pitchFamily="34" charset="0"/>
              </a:rPr>
              <a:t>The choice of an inventory method will impact cost of goods sold and thus net income</a:t>
            </a:r>
          </a:p>
          <a:p>
            <a:r>
              <a:rPr lang="en-US" dirty="0">
                <a:latin typeface="Arial" pitchFamily="34" charset="0"/>
                <a:cs typeface="Arial" pitchFamily="34" charset="0"/>
              </a:rPr>
              <a:t>A company should choose the method that results in the most accurate measure of net income for the period</a:t>
            </a:r>
          </a:p>
        </p:txBody>
      </p:sp>
    </p:spTree>
    <p:extLst>
      <p:ext uri="{BB962C8B-B14F-4D97-AF65-F5344CB8AC3E}">
        <p14:creationId xmlns:p14="http://schemas.microsoft.com/office/powerpoint/2010/main" val="35614278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6091" y="161879"/>
            <a:ext cx="8358795" cy="1131345"/>
          </a:xfrm>
        </p:spPr>
        <p:txBody>
          <a:bodyPr>
            <a:noAutofit/>
          </a:bodyPr>
          <a:lstStyle/>
          <a:p>
            <a:r>
              <a:rPr lang="en-US" dirty="0">
                <a:latin typeface="Arial" pitchFamily="34" charset="0"/>
                <a:cs typeface="Arial" pitchFamily="34" charset="0"/>
              </a:rPr>
              <a:t>Exhibit 5.7—Income Statements for the Inventory Costing Methods</a:t>
            </a:r>
          </a:p>
        </p:txBody>
      </p:sp>
      <p:pic>
        <p:nvPicPr>
          <p:cNvPr id="8" name="Picture 2" descr="An illustration showing Income Statements for the Inventory Costing Methods Weighted Average, FIFO, and LIFO.&#10;A four-column table is shown comparing Income Statements for the Weighted Average, FIFO, and LIFO Inventory Costing Methods. The first line consists of the headings for columns two, three, and four, to the right of the illustration: Weighted Average; FIFO; LIFO, in bold letters. A single line appears below the headings, stretching from left to right of the entire illustration. Below this line, aligned in column form, appear the account titles in column one, and their respective balances in columns two, three, and four. These are: Sales revenue---$20 each; $18,000; $18,000; $18,000. A single line appears under each figure. Beginning inventory; $5,000; $5,000; $5,000. Purchases; 12,100; 12,100; 12,100; A single line sits below the last number, indicating that the numbers are to be summed. Cost of goods available for sale, the total of the previous two lines appears as: $17,100; $17,100; $17,100. Below these totals is Ending inventory; 6,840; 7,600; 6,100, in bold numbers and a bold single line sits below each figure. Next is Cost of goods sold, and in columns two, three, and four, in bold numbers and with a single bold line under each figure are: $10,260; $9,500; and $11,000, dollar signs included. Gross profit is next, again, in bold numbers and a bold single line sitting below each figure: $7,740; $8,500; $7,000. Below this line is Operating expenses; 2,000; 2,000; 2,000. A single line sits below the last number, indicating that the numbers are to be summed. Net income before tax, the difference between the previous two lines is next, in bold numbers: $5,740; $6,500; and $5,000. Below is Income tax expense (40%); in bold numbers and with a single bold line under each figure are: 2,296; 2,600; 2,000. The last account is Net income, the difference between the previous two lines and in bold numbers and bold double underlined are: $3,444; $3900; and $3,000. Last line of the illustration and all the way to the left reads: NOTE: Figures that differ among the three methods are in bol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9357" y="1583077"/>
            <a:ext cx="7845287" cy="4507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1515981042"/>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390" y="158195"/>
            <a:ext cx="8698196" cy="1098072"/>
          </a:xfrm>
        </p:spPr>
        <p:txBody>
          <a:bodyPr>
            <a:noAutofit/>
          </a:bodyPr>
          <a:lstStyle/>
          <a:p>
            <a:r>
              <a:rPr lang="en-US" dirty="0">
                <a:latin typeface="Arial" pitchFamily="34" charset="0"/>
                <a:cs typeface="Arial" pitchFamily="34" charset="0"/>
              </a:rPr>
              <a:t>Example 5.14—Computing Taxes Saved by Using LIFO Instead of FIFO</a:t>
            </a:r>
          </a:p>
        </p:txBody>
      </p:sp>
      <p:sp>
        <p:nvSpPr>
          <p:cNvPr id="5" name="Content Placeholder 4"/>
          <p:cNvSpPr>
            <a:spLocks noGrp="1"/>
          </p:cNvSpPr>
          <p:nvPr>
            <p:ph sz="quarter" idx="11"/>
          </p:nvPr>
        </p:nvSpPr>
        <p:spPr>
          <a:xfrm>
            <a:off x="289878" y="1572260"/>
            <a:ext cx="8589962" cy="1333500"/>
          </a:xfrm>
        </p:spPr>
        <p:txBody>
          <a:bodyPr>
            <a:noAutofit/>
          </a:bodyPr>
          <a:lstStyle/>
          <a:p>
            <a:pPr marL="457200" indent="-457200"/>
            <a:r>
              <a:rPr lang="en-US" dirty="0">
                <a:latin typeface="Arial" pitchFamily="34" charset="0"/>
                <a:cs typeface="Arial" pitchFamily="34" charset="0"/>
              </a:rPr>
              <a:t>Assume a 40% tax rate, income tax expense under LIFO is only $2,000, compared with $2,600 under FIFO, a savings of $600 in taxes</a:t>
            </a:r>
          </a:p>
        </p:txBody>
      </p:sp>
      <p:graphicFrame>
        <p:nvGraphicFramePr>
          <p:cNvPr id="6" name="Table 5"/>
          <p:cNvGraphicFramePr>
            <a:graphicFrameLocks noGrp="1"/>
          </p:cNvGraphicFramePr>
          <p:nvPr>
            <p:extLst>
              <p:ext uri="{D42A27DB-BD31-4B8C-83A1-F6EECF244321}">
                <p14:modId xmlns:p14="http://schemas.microsoft.com/office/powerpoint/2010/main" val="2462355163"/>
              </p:ext>
            </p:extLst>
          </p:nvPr>
        </p:nvGraphicFramePr>
        <p:xfrm>
          <a:off x="1554480" y="3296920"/>
          <a:ext cx="6096000" cy="239268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dirty="0">
                          <a:latin typeface="Arial" panose="020B0604020202020204" pitchFamily="34" charset="0"/>
                          <a:cs typeface="Arial" panose="020B0604020202020204" pitchFamily="34" charset="0"/>
                        </a:rPr>
                        <a:t>LIFO cost</a:t>
                      </a:r>
                      <a:r>
                        <a:rPr lang="en-US" baseline="0" dirty="0">
                          <a:latin typeface="Arial" panose="020B0604020202020204" pitchFamily="34" charset="0"/>
                          <a:cs typeface="Arial" panose="020B0604020202020204" pitchFamily="34" charset="0"/>
                        </a:rPr>
                        <a:t> of goods sold</a:t>
                      </a:r>
                      <a:endParaRPr lang="en-US" dirty="0">
                        <a:latin typeface="Arial" panose="020B0604020202020204" pitchFamily="34" charset="0"/>
                        <a:cs typeface="Arial" panose="020B0604020202020204" pitchFamily="34" charset="0"/>
                      </a:endParaRPr>
                    </a:p>
                  </a:txBody>
                  <a:tcPr/>
                </a:tc>
                <a:tc>
                  <a:txBody>
                    <a:bodyPr/>
                    <a:lstStyle/>
                    <a:p>
                      <a:r>
                        <a:rPr lang="en-US" dirty="0">
                          <a:latin typeface="Arial" panose="020B0604020202020204" pitchFamily="34" charset="0"/>
                          <a:cs typeface="Arial" panose="020B0604020202020204" pitchFamily="34" charset="0"/>
                        </a:rPr>
                        <a:t>$11,000</a:t>
                      </a:r>
                    </a:p>
                  </a:txBody>
                  <a:tcPr/>
                </a:tc>
                <a:extLst>
                  <a:ext uri="{0D108BD9-81ED-4DB2-BD59-A6C34878D82A}">
                    <a16:rowId xmlns:a16="http://schemas.microsoft.com/office/drawing/2014/main" val="10000"/>
                  </a:ext>
                </a:extLst>
              </a:tr>
              <a:tr h="370840">
                <a:tc>
                  <a:txBody>
                    <a:bodyPr/>
                    <a:lstStyle/>
                    <a:p>
                      <a:r>
                        <a:rPr lang="en-US" dirty="0">
                          <a:latin typeface="Arial" panose="020B0604020202020204" pitchFamily="34" charset="0"/>
                          <a:cs typeface="Arial" panose="020B0604020202020204" pitchFamily="34" charset="0"/>
                        </a:rPr>
                        <a:t>–FIFO</a:t>
                      </a:r>
                      <a:r>
                        <a:rPr lang="en-US" baseline="0" dirty="0">
                          <a:latin typeface="Arial" panose="020B0604020202020204" pitchFamily="34" charset="0"/>
                          <a:cs typeface="Arial" panose="020B0604020202020204" pitchFamily="34" charset="0"/>
                        </a:rPr>
                        <a:t> cost of goods sold</a:t>
                      </a:r>
                      <a:endParaRPr lang="en-US" dirty="0">
                        <a:latin typeface="Arial" panose="020B0604020202020204" pitchFamily="34" charset="0"/>
                        <a:cs typeface="Arial" panose="020B0604020202020204" pitchFamily="34" charset="0"/>
                      </a:endParaRPr>
                    </a:p>
                  </a:txBody>
                  <a:tcPr/>
                </a:tc>
                <a:tc>
                  <a:txBody>
                    <a:bodyPr/>
                    <a:lstStyle/>
                    <a:p>
                      <a:r>
                        <a:rPr lang="en-US" u="sng" dirty="0">
                          <a:latin typeface="Arial" panose="020B0604020202020204" pitchFamily="34" charset="0"/>
                          <a:cs typeface="Arial" panose="020B0604020202020204" pitchFamily="34" charset="0"/>
                        </a:rPr>
                        <a:t>9,500</a:t>
                      </a:r>
                    </a:p>
                  </a:txBody>
                  <a:tcPr/>
                </a:tc>
                <a:extLst>
                  <a:ext uri="{0D108BD9-81ED-4DB2-BD59-A6C34878D82A}">
                    <a16:rowId xmlns:a16="http://schemas.microsoft.com/office/drawing/2014/main" val="10001"/>
                  </a:ext>
                </a:extLst>
              </a:tr>
              <a:tr h="370840">
                <a:tc>
                  <a:txBody>
                    <a:bodyPr/>
                    <a:lstStyle/>
                    <a:p>
                      <a:r>
                        <a:rPr lang="en-US" dirty="0">
                          <a:latin typeface="Arial" panose="020B0604020202020204" pitchFamily="34" charset="0"/>
                          <a:cs typeface="Arial" panose="020B0604020202020204" pitchFamily="34" charset="0"/>
                        </a:rPr>
                        <a:t>Additional expense from use of LIFO</a:t>
                      </a:r>
                    </a:p>
                  </a:txBody>
                  <a:tcPr/>
                </a:tc>
                <a:tc>
                  <a:txBody>
                    <a:bodyPr/>
                    <a:lstStyle/>
                    <a:p>
                      <a:r>
                        <a:rPr lang="en-US" dirty="0">
                          <a:latin typeface="Arial" panose="020B0604020202020204" pitchFamily="34" charset="0"/>
                          <a:cs typeface="Arial" panose="020B0604020202020204" pitchFamily="34" charset="0"/>
                        </a:rPr>
                        <a:t>$ 1,500</a:t>
                      </a:r>
                    </a:p>
                  </a:txBody>
                  <a:tcPr/>
                </a:tc>
                <a:extLst>
                  <a:ext uri="{0D108BD9-81ED-4DB2-BD59-A6C34878D82A}">
                    <a16:rowId xmlns:a16="http://schemas.microsoft.com/office/drawing/2014/main" val="10002"/>
                  </a:ext>
                </a:extLst>
              </a:tr>
              <a:tr h="370840">
                <a:tc>
                  <a:txBody>
                    <a:bodyPr/>
                    <a:lstStyle/>
                    <a:p>
                      <a:r>
                        <a:rPr lang="en-US" dirty="0">
                          <a:latin typeface="Arial" panose="020B0604020202020204" pitchFamily="34" charset="0"/>
                          <a:cs typeface="Arial" panose="020B0604020202020204" pitchFamily="34" charset="0"/>
                        </a:rPr>
                        <a:t>×Tax rate</a:t>
                      </a:r>
                    </a:p>
                  </a:txBody>
                  <a:tcPr/>
                </a:tc>
                <a:tc>
                  <a:txBody>
                    <a:bodyPr/>
                    <a:lstStyle/>
                    <a:p>
                      <a:r>
                        <a:rPr lang="en-US" u="sng" dirty="0">
                          <a:latin typeface="Arial" panose="020B0604020202020204" pitchFamily="34" charset="0"/>
                          <a:cs typeface="Arial" panose="020B0604020202020204" pitchFamily="34" charset="0"/>
                        </a:rPr>
                        <a:t>0.40</a:t>
                      </a:r>
                    </a:p>
                  </a:txBody>
                  <a:tcPr/>
                </a:tc>
                <a:extLst>
                  <a:ext uri="{0D108BD9-81ED-4DB2-BD59-A6C34878D82A}">
                    <a16:rowId xmlns:a16="http://schemas.microsoft.com/office/drawing/2014/main" val="10003"/>
                  </a:ext>
                </a:extLst>
              </a:tr>
              <a:tr h="370840">
                <a:tc>
                  <a:txBody>
                    <a:bodyPr/>
                    <a:lstStyle/>
                    <a:p>
                      <a:r>
                        <a:rPr lang="en-US" dirty="0">
                          <a:latin typeface="Arial" panose="020B0604020202020204" pitchFamily="34" charset="0"/>
                          <a:cs typeface="Arial" panose="020B0604020202020204" pitchFamily="34" charset="0"/>
                        </a:rPr>
                        <a:t>Tax savings from the use of LIFO</a:t>
                      </a:r>
                    </a:p>
                  </a:txBody>
                  <a:tcPr/>
                </a:tc>
                <a:tc>
                  <a:txBody>
                    <a:bodyPr/>
                    <a:lstStyle/>
                    <a:p>
                      <a:r>
                        <a:rPr lang="en-US" u="sng" dirty="0">
                          <a:latin typeface="Arial" panose="020B0604020202020204" pitchFamily="34" charset="0"/>
                          <a:cs typeface="Arial" panose="020B0604020202020204" pitchFamily="34" charset="0"/>
                        </a:rPr>
                        <a:t>$ 600</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808290864"/>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085" y="212679"/>
            <a:ext cx="8526807" cy="1131345"/>
          </a:xfrm>
        </p:spPr>
        <p:txBody>
          <a:bodyPr>
            <a:noAutofit/>
          </a:bodyPr>
          <a:lstStyle/>
          <a:p>
            <a:r>
              <a:rPr lang="en-US" dirty="0">
                <a:latin typeface="Arial" pitchFamily="34" charset="0"/>
                <a:cs typeface="Arial" pitchFamily="34" charset="0"/>
              </a:rPr>
              <a:t>Result of FIFO and LIFO during a</a:t>
            </a:r>
            <a:r>
              <a:rPr lang="en-US" baseline="0" dirty="0">
                <a:latin typeface="Arial" pitchFamily="34" charset="0"/>
                <a:cs typeface="Arial" pitchFamily="34" charset="0"/>
              </a:rPr>
              <a:t> </a:t>
            </a:r>
            <a:r>
              <a:rPr lang="en-US" dirty="0">
                <a:latin typeface="Arial" pitchFamily="34" charset="0"/>
                <a:cs typeface="Arial" pitchFamily="34" charset="0"/>
              </a:rPr>
              <a:t>Period of Raising Prices</a:t>
            </a:r>
          </a:p>
        </p:txBody>
      </p:sp>
      <p:graphicFrame>
        <p:nvGraphicFramePr>
          <p:cNvPr id="6" name="Table 5"/>
          <p:cNvGraphicFramePr>
            <a:graphicFrameLocks noGrp="1"/>
          </p:cNvGraphicFramePr>
          <p:nvPr>
            <p:extLst>
              <p:ext uri="{D42A27DB-BD31-4B8C-83A1-F6EECF244321}">
                <p14:modId xmlns:p14="http://schemas.microsoft.com/office/powerpoint/2010/main" val="2199747688"/>
              </p:ext>
            </p:extLst>
          </p:nvPr>
        </p:nvGraphicFramePr>
        <p:xfrm>
          <a:off x="1229360" y="2484120"/>
          <a:ext cx="6688011" cy="2118360"/>
        </p:xfrm>
        <a:graphic>
          <a:graphicData uri="http://schemas.openxmlformats.org/drawingml/2006/table">
            <a:tbl>
              <a:tblPr firstRow="1" bandRow="1">
                <a:tableStyleId>{5940675A-B579-460E-94D1-54222C63F5DA}</a:tableStyleId>
              </a:tblPr>
              <a:tblGrid>
                <a:gridCol w="2116011">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370840">
                <a:tc>
                  <a:txBody>
                    <a:bodyPr/>
                    <a:lstStyle/>
                    <a:p>
                      <a:pPr algn="ctr"/>
                      <a:r>
                        <a:rPr lang="en-US" b="1" dirty="0">
                          <a:latin typeface="Arial" panose="020B0604020202020204" pitchFamily="34" charset="0"/>
                          <a:cs typeface="Arial" panose="020B0604020202020204" pitchFamily="34" charset="0"/>
                        </a:rPr>
                        <a:t>Item</a:t>
                      </a:r>
                    </a:p>
                  </a:txBody>
                  <a:tcPr/>
                </a:tc>
                <a:tc>
                  <a:txBody>
                    <a:bodyPr/>
                    <a:lstStyle/>
                    <a:p>
                      <a:pPr algn="ctr"/>
                      <a:r>
                        <a:rPr lang="en-US" b="1" dirty="0">
                          <a:latin typeface="Arial" panose="020B0604020202020204" pitchFamily="34" charset="0"/>
                          <a:cs typeface="Arial" panose="020B0604020202020204" pitchFamily="34" charset="0"/>
                        </a:rPr>
                        <a:t>LIFO</a:t>
                      </a:r>
                    </a:p>
                  </a:txBody>
                  <a:tcPr/>
                </a:tc>
                <a:tc>
                  <a:txBody>
                    <a:bodyPr/>
                    <a:lstStyle/>
                    <a:p>
                      <a:pPr algn="ctr"/>
                      <a:r>
                        <a:rPr lang="en-US" b="1" dirty="0">
                          <a:latin typeface="Arial" panose="020B0604020202020204" pitchFamily="34" charset="0"/>
                          <a:cs typeface="Arial" panose="020B0604020202020204" pitchFamily="34" charset="0"/>
                        </a:rPr>
                        <a:t>Relative to</a:t>
                      </a:r>
                    </a:p>
                  </a:txBody>
                  <a:tcPr/>
                </a:tc>
                <a:tc>
                  <a:txBody>
                    <a:bodyPr/>
                    <a:lstStyle/>
                    <a:p>
                      <a:pPr algn="ctr"/>
                      <a:r>
                        <a:rPr lang="en-US" b="1" dirty="0">
                          <a:latin typeface="Arial" panose="020B0604020202020204" pitchFamily="34" charset="0"/>
                          <a:cs typeface="Arial" panose="020B0604020202020204" pitchFamily="34" charset="0"/>
                        </a:rPr>
                        <a:t>FIFO</a:t>
                      </a:r>
                    </a:p>
                  </a:txBody>
                  <a:tcPr/>
                </a:tc>
                <a:extLst>
                  <a:ext uri="{0D108BD9-81ED-4DB2-BD59-A6C34878D82A}">
                    <a16:rowId xmlns:a16="http://schemas.microsoft.com/office/drawing/2014/main" val="10000"/>
                  </a:ext>
                </a:extLst>
              </a:tr>
              <a:tr h="370840">
                <a:tc>
                  <a:txBody>
                    <a:bodyPr/>
                    <a:lstStyle/>
                    <a:p>
                      <a:r>
                        <a:rPr lang="en-US" dirty="0">
                          <a:latin typeface="Arial" panose="020B0604020202020204" pitchFamily="34" charset="0"/>
                          <a:cs typeface="Arial" panose="020B0604020202020204" pitchFamily="34" charset="0"/>
                        </a:rPr>
                        <a:t>Cost of goods sold</a:t>
                      </a:r>
                    </a:p>
                  </a:txBody>
                  <a:tcPr/>
                </a:tc>
                <a:tc>
                  <a:txBody>
                    <a:bodyPr/>
                    <a:lstStyle/>
                    <a:p>
                      <a:r>
                        <a:rPr lang="en-US" dirty="0">
                          <a:latin typeface="Arial" panose="020B0604020202020204" pitchFamily="34" charset="0"/>
                          <a:cs typeface="Arial" panose="020B0604020202020204" pitchFamily="34" charset="0"/>
                        </a:rPr>
                        <a:t>Higher</a:t>
                      </a:r>
                    </a:p>
                  </a:txBody>
                  <a:tcPr/>
                </a:tc>
                <a:tc>
                  <a:txBody>
                    <a:bodyPr/>
                    <a:lstStyle/>
                    <a:p>
                      <a:endParaRPr lang="en-US" dirty="0">
                        <a:latin typeface="Arial" panose="020B0604020202020204" pitchFamily="34" charset="0"/>
                        <a:cs typeface="Arial" panose="020B0604020202020204" pitchFamily="34" charset="0"/>
                      </a:endParaRPr>
                    </a:p>
                  </a:txBody>
                  <a:tcPr/>
                </a:tc>
                <a:tc>
                  <a:txBody>
                    <a:bodyPr/>
                    <a:lstStyle/>
                    <a:p>
                      <a:r>
                        <a:rPr lang="en-US" dirty="0">
                          <a:latin typeface="Arial" panose="020B0604020202020204" pitchFamily="34" charset="0"/>
                          <a:cs typeface="Arial" panose="020B0604020202020204" pitchFamily="34" charset="0"/>
                        </a:rPr>
                        <a:t>Lower</a:t>
                      </a:r>
                    </a:p>
                  </a:txBody>
                  <a:tcPr/>
                </a:tc>
                <a:extLst>
                  <a:ext uri="{0D108BD9-81ED-4DB2-BD59-A6C34878D82A}">
                    <a16:rowId xmlns:a16="http://schemas.microsoft.com/office/drawing/2014/main" val="10001"/>
                  </a:ext>
                </a:extLst>
              </a:tr>
              <a:tr h="0">
                <a:tc>
                  <a:txBody>
                    <a:bodyPr/>
                    <a:lstStyle/>
                    <a:p>
                      <a:r>
                        <a:rPr lang="en-US" dirty="0">
                          <a:latin typeface="Arial" panose="020B0604020202020204" pitchFamily="34" charset="0"/>
                          <a:cs typeface="Arial" panose="020B0604020202020204" pitchFamily="34" charset="0"/>
                        </a:rPr>
                        <a:t>Gross profit</a:t>
                      </a:r>
                    </a:p>
                  </a:txBody>
                  <a:tcPr/>
                </a:tc>
                <a:tc>
                  <a:txBody>
                    <a:bodyPr/>
                    <a:lstStyle/>
                    <a:p>
                      <a:r>
                        <a:rPr lang="en-US" dirty="0">
                          <a:latin typeface="Arial" panose="020B0604020202020204" pitchFamily="34" charset="0"/>
                          <a:cs typeface="Arial" panose="020B0604020202020204" pitchFamily="34" charset="0"/>
                        </a:rPr>
                        <a:t>Lower</a:t>
                      </a:r>
                    </a:p>
                  </a:txBody>
                  <a:tcPr/>
                </a:tc>
                <a:tc>
                  <a:txBody>
                    <a:bodyPr/>
                    <a:lstStyle/>
                    <a:p>
                      <a:endParaRPr lang="en-US">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Higher</a:t>
                      </a:r>
                    </a:p>
                  </a:txBody>
                  <a:tcPr/>
                </a:tc>
                <a:extLst>
                  <a:ext uri="{0D108BD9-81ED-4DB2-BD59-A6C34878D82A}">
                    <a16:rowId xmlns:a16="http://schemas.microsoft.com/office/drawing/2014/main" val="10002"/>
                  </a:ext>
                </a:extLst>
              </a:tr>
              <a:tr h="0">
                <a:tc>
                  <a:txBody>
                    <a:bodyPr/>
                    <a:lstStyle/>
                    <a:p>
                      <a:r>
                        <a:rPr lang="en-US" dirty="0">
                          <a:latin typeface="Arial" panose="020B0604020202020204" pitchFamily="34" charset="0"/>
                          <a:cs typeface="Arial" panose="020B0604020202020204" pitchFamily="34" charset="0"/>
                        </a:rPr>
                        <a:t>Income before taxes</a:t>
                      </a:r>
                    </a:p>
                  </a:txBody>
                  <a:tcPr/>
                </a:tc>
                <a:tc>
                  <a:txBody>
                    <a:bodyPr/>
                    <a:lstStyle/>
                    <a:p>
                      <a:r>
                        <a:rPr lang="en-US" dirty="0">
                          <a:latin typeface="Arial" panose="020B0604020202020204" pitchFamily="34" charset="0"/>
                          <a:cs typeface="Arial" panose="020B0604020202020204" pitchFamily="34" charset="0"/>
                        </a:rPr>
                        <a:t>Lower</a:t>
                      </a:r>
                    </a:p>
                  </a:txBody>
                  <a:tcPr/>
                </a:tc>
                <a:tc>
                  <a:txBody>
                    <a:bodyPr/>
                    <a:lstStyle/>
                    <a:p>
                      <a:endParaRPr lang="en-US"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Higher</a:t>
                      </a:r>
                    </a:p>
                  </a:txBody>
                  <a:tcPr/>
                </a:tc>
                <a:extLst>
                  <a:ext uri="{0D108BD9-81ED-4DB2-BD59-A6C34878D82A}">
                    <a16:rowId xmlns:a16="http://schemas.microsoft.com/office/drawing/2014/main" val="10003"/>
                  </a:ext>
                </a:extLst>
              </a:tr>
              <a:tr h="370840">
                <a:tc>
                  <a:txBody>
                    <a:bodyPr/>
                    <a:lstStyle/>
                    <a:p>
                      <a:r>
                        <a:rPr lang="en-US" dirty="0">
                          <a:latin typeface="Arial" panose="020B0604020202020204" pitchFamily="34" charset="0"/>
                          <a:cs typeface="Arial" panose="020B0604020202020204" pitchFamily="34" charset="0"/>
                        </a:rPr>
                        <a:t>Taxes</a:t>
                      </a:r>
                    </a:p>
                  </a:txBody>
                  <a:tcPr/>
                </a:tc>
                <a:tc>
                  <a:txBody>
                    <a:bodyPr/>
                    <a:lstStyle/>
                    <a:p>
                      <a:r>
                        <a:rPr lang="en-US" dirty="0">
                          <a:latin typeface="Arial" panose="020B0604020202020204" pitchFamily="34" charset="0"/>
                          <a:cs typeface="Arial" panose="020B0604020202020204" pitchFamily="34" charset="0"/>
                        </a:rPr>
                        <a:t>Lower</a:t>
                      </a:r>
                    </a:p>
                  </a:txBody>
                  <a:tcPr/>
                </a:tc>
                <a:tc>
                  <a:txBody>
                    <a:bodyPr/>
                    <a:lstStyle/>
                    <a:p>
                      <a:endParaRPr lang="en-US">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Higher</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457046892"/>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Arial" pitchFamily="34" charset="0"/>
                <a:cs typeface="Arial" pitchFamily="34" charset="0"/>
              </a:rPr>
              <a:t>LIFO Issues</a:t>
            </a:r>
          </a:p>
        </p:txBody>
      </p:sp>
      <p:sp>
        <p:nvSpPr>
          <p:cNvPr id="7" name="Content Placeholder 6"/>
          <p:cNvSpPr>
            <a:spLocks noGrp="1"/>
          </p:cNvSpPr>
          <p:nvPr>
            <p:ph idx="1"/>
          </p:nvPr>
        </p:nvSpPr>
        <p:spPr/>
        <p:txBody>
          <a:bodyPr/>
          <a:lstStyle/>
          <a:p>
            <a:r>
              <a:rPr lang="en-US" b="1" dirty="0">
                <a:latin typeface="Arial" pitchFamily="34" charset="0"/>
                <a:cs typeface="Arial" pitchFamily="34" charset="0"/>
              </a:rPr>
              <a:t>LIFO liquidation</a:t>
            </a:r>
          </a:p>
          <a:p>
            <a:pPr lvl="1"/>
            <a:r>
              <a:rPr lang="en-US" dirty="0">
                <a:latin typeface="Arial" pitchFamily="34" charset="0"/>
                <a:cs typeface="Arial" pitchFamily="34" charset="0"/>
              </a:rPr>
              <a:t>Negative tax consequences</a:t>
            </a:r>
          </a:p>
          <a:p>
            <a:r>
              <a:rPr lang="en-US" b="1" dirty="0">
                <a:latin typeface="Arial" pitchFamily="34" charset="0"/>
                <a:cs typeface="Arial" pitchFamily="34" charset="0"/>
              </a:rPr>
              <a:t>LIFO conformity rule</a:t>
            </a:r>
          </a:p>
          <a:p>
            <a:pPr lvl="1"/>
            <a:r>
              <a:rPr lang="en-US" dirty="0">
                <a:latin typeface="Arial" pitchFamily="34" charset="0"/>
                <a:cs typeface="Arial" pitchFamily="34" charset="0"/>
              </a:rPr>
              <a:t>If LIFO is used on a tax return, it must also be used in reporting income to stockholders</a:t>
            </a:r>
          </a:p>
          <a:p>
            <a:r>
              <a:rPr lang="en-US" b="1" dirty="0">
                <a:latin typeface="Arial" pitchFamily="34" charset="0"/>
                <a:cs typeface="Arial" pitchFamily="34" charset="0"/>
              </a:rPr>
              <a:t>LIFO reserve</a:t>
            </a:r>
          </a:p>
          <a:p>
            <a:pPr lvl="1"/>
            <a:r>
              <a:rPr lang="en-US" dirty="0">
                <a:latin typeface="Arial" pitchFamily="34" charset="0"/>
                <a:cs typeface="Arial" pitchFamily="34" charset="0"/>
              </a:rPr>
              <a:t>The excess of the value of a company’s inventory stated at FIFO over the value stated at LIFO</a:t>
            </a:r>
          </a:p>
        </p:txBody>
      </p:sp>
    </p:spTree>
    <p:extLst>
      <p:ext uri="{BB962C8B-B14F-4D97-AF65-F5344CB8AC3E}">
        <p14:creationId xmlns:p14="http://schemas.microsoft.com/office/powerpoint/2010/main" val="29346757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Inventory Errors</a:t>
            </a:r>
          </a:p>
        </p:txBody>
      </p:sp>
      <p:sp>
        <p:nvSpPr>
          <p:cNvPr id="3" name="Content Placeholder 2"/>
          <p:cNvSpPr>
            <a:spLocks noGrp="1"/>
          </p:cNvSpPr>
          <p:nvPr>
            <p:ph idx="1"/>
          </p:nvPr>
        </p:nvSpPr>
        <p:spPr/>
        <p:txBody>
          <a:bodyPr/>
          <a:lstStyle/>
          <a:p>
            <a:r>
              <a:rPr lang="en-US" dirty="0">
                <a:latin typeface="Arial" pitchFamily="34" charset="0"/>
                <a:cs typeface="Arial" pitchFamily="34" charset="0"/>
              </a:rPr>
              <a:t>Mathematical errors	</a:t>
            </a:r>
          </a:p>
          <a:p>
            <a:r>
              <a:rPr lang="en-US" dirty="0">
                <a:latin typeface="Arial" pitchFamily="34" charset="0"/>
                <a:cs typeface="Arial" pitchFamily="34" charset="0"/>
              </a:rPr>
              <a:t>Physical count of inventory at year-end</a:t>
            </a:r>
          </a:p>
          <a:p>
            <a:r>
              <a:rPr lang="en-US" dirty="0">
                <a:latin typeface="Arial" pitchFamily="34" charset="0"/>
                <a:cs typeface="Arial" pitchFamily="34" charset="0"/>
              </a:rPr>
              <a:t>Cutoff problems—in-transit—at year-end</a:t>
            </a:r>
          </a:p>
        </p:txBody>
      </p:sp>
    </p:spTree>
    <p:extLst>
      <p:ext uri="{BB962C8B-B14F-4D97-AF65-F5344CB8AC3E}">
        <p14:creationId xmlns:p14="http://schemas.microsoft.com/office/powerpoint/2010/main" val="41153216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Lower-of-Cost-or Market Rule</a:t>
            </a:r>
          </a:p>
        </p:txBody>
      </p:sp>
      <p:sp>
        <p:nvSpPr>
          <p:cNvPr id="3" name="Content Placeholder 2"/>
          <p:cNvSpPr>
            <a:spLocks noGrp="1"/>
          </p:cNvSpPr>
          <p:nvPr>
            <p:ph idx="1"/>
          </p:nvPr>
        </p:nvSpPr>
        <p:spPr/>
        <p:txBody>
          <a:bodyPr/>
          <a:lstStyle/>
          <a:p>
            <a:r>
              <a:rPr lang="en-US" dirty="0">
                <a:latin typeface="Arial" pitchFamily="34" charset="0"/>
                <a:cs typeface="Arial" pitchFamily="34" charset="0"/>
              </a:rPr>
              <a:t>A conservative inventory valuation approach</a:t>
            </a:r>
          </a:p>
          <a:p>
            <a:r>
              <a:rPr lang="en-US" dirty="0">
                <a:latin typeface="Arial" pitchFamily="34" charset="0"/>
                <a:cs typeface="Arial" pitchFamily="34" charset="0"/>
              </a:rPr>
              <a:t>Require that inventory be written down at the end of the period if the market value of the inventory is less than its cost</a:t>
            </a:r>
          </a:p>
          <a:p>
            <a:r>
              <a:rPr lang="en-US" dirty="0">
                <a:latin typeface="Arial" pitchFamily="34" charset="0"/>
                <a:cs typeface="Arial" pitchFamily="34" charset="0"/>
              </a:rPr>
              <a:t>Can be applied to:</a:t>
            </a:r>
          </a:p>
          <a:p>
            <a:pPr lvl="1"/>
            <a:r>
              <a:rPr lang="en-US" dirty="0">
                <a:latin typeface="Arial" pitchFamily="34" charset="0"/>
                <a:cs typeface="Arial" pitchFamily="34" charset="0"/>
              </a:rPr>
              <a:t>Entire inventory</a:t>
            </a:r>
          </a:p>
          <a:p>
            <a:pPr lvl="1"/>
            <a:r>
              <a:rPr lang="en-US" dirty="0">
                <a:latin typeface="Arial" pitchFamily="34" charset="0"/>
                <a:cs typeface="Arial" pitchFamily="34" charset="0"/>
              </a:rPr>
              <a:t>Individual items</a:t>
            </a:r>
          </a:p>
          <a:p>
            <a:pPr lvl="1"/>
            <a:r>
              <a:rPr lang="en-US" dirty="0">
                <a:latin typeface="Arial" pitchFamily="34" charset="0"/>
                <a:cs typeface="Arial" pitchFamily="34" charset="0"/>
              </a:rPr>
              <a:t>Groups of items</a:t>
            </a:r>
          </a:p>
        </p:txBody>
      </p:sp>
    </p:spTree>
    <p:extLst>
      <p:ext uri="{BB962C8B-B14F-4D97-AF65-F5344CB8AC3E}">
        <p14:creationId xmlns:p14="http://schemas.microsoft.com/office/powerpoint/2010/main" val="30052152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Inventory Turnover Ratio</a:t>
            </a:r>
          </a:p>
        </p:txBody>
      </p:sp>
      <p:sp>
        <p:nvSpPr>
          <p:cNvPr id="3" name="Content Placeholder 2"/>
          <p:cNvSpPr>
            <a:spLocks noGrp="1"/>
          </p:cNvSpPr>
          <p:nvPr>
            <p:ph idx="1"/>
          </p:nvPr>
        </p:nvSpPr>
        <p:spPr>
          <a:xfrm>
            <a:off x="228600" y="1295401"/>
            <a:ext cx="8763000" cy="1082040"/>
          </a:xfrm>
        </p:spPr>
        <p:txBody>
          <a:bodyPr/>
          <a:lstStyle/>
          <a:p>
            <a:r>
              <a:rPr lang="en-US" dirty="0">
                <a:latin typeface="Arial" pitchFamily="34" charset="0"/>
                <a:cs typeface="Arial" pitchFamily="34" charset="0"/>
              </a:rPr>
              <a:t>Measures company’s ability to sell its inventory quickly</a:t>
            </a:r>
          </a:p>
          <a:p>
            <a:r>
              <a:rPr lang="en-US" dirty="0">
                <a:latin typeface="Arial" pitchFamily="34" charset="0"/>
                <a:cs typeface="Arial" pitchFamily="34" charset="0"/>
              </a:rPr>
              <a:t>Number of times inventory is sold during a period</a:t>
            </a:r>
          </a:p>
        </p:txBody>
      </p:sp>
      <p:graphicFrame>
        <p:nvGraphicFramePr>
          <p:cNvPr id="5" name="Object 4"/>
          <p:cNvGraphicFramePr>
            <a:graphicFrameLocks noChangeAspect="1"/>
          </p:cNvGraphicFramePr>
          <p:nvPr/>
        </p:nvGraphicFramePr>
        <p:xfrm>
          <a:off x="1611824" y="3343436"/>
          <a:ext cx="6416298" cy="903100"/>
        </p:xfrm>
        <a:graphic>
          <a:graphicData uri="http://schemas.openxmlformats.org/presentationml/2006/ole">
            <mc:AlternateContent xmlns:mc="http://schemas.openxmlformats.org/markup-compatibility/2006">
              <mc:Choice xmlns:v="urn:schemas-microsoft-com:vml" Requires="v">
                <p:oleObj name="Equation" r:id="rId2" imgW="3238200" imgH="419040" progId="Equation.3">
                  <p:embed/>
                </p:oleObj>
              </mc:Choice>
              <mc:Fallback>
                <p:oleObj name="Equation" r:id="rId2" imgW="3238200" imgH="419040" progId="Equation.3">
                  <p:embed/>
                  <p:pic>
                    <p:nvPicPr>
                      <p:cNvPr id="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1824" y="3343436"/>
                        <a:ext cx="6416298" cy="90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8166945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Number of Days’ Sales in Inventory</a:t>
            </a:r>
          </a:p>
        </p:txBody>
      </p:sp>
      <p:sp>
        <p:nvSpPr>
          <p:cNvPr id="3" name="Content Placeholder 2"/>
          <p:cNvSpPr>
            <a:spLocks noGrp="1"/>
          </p:cNvSpPr>
          <p:nvPr>
            <p:ph idx="1"/>
          </p:nvPr>
        </p:nvSpPr>
        <p:spPr>
          <a:xfrm>
            <a:off x="228600" y="1295401"/>
            <a:ext cx="8763000" cy="672884"/>
          </a:xfrm>
        </p:spPr>
        <p:txBody>
          <a:bodyPr/>
          <a:lstStyle/>
          <a:p>
            <a:r>
              <a:rPr lang="en-US" dirty="0">
                <a:latin typeface="Arial" pitchFamily="34" charset="0"/>
                <a:cs typeface="Arial" pitchFamily="34" charset="0"/>
              </a:rPr>
              <a:t>Measures of how long it takes to sell inventory</a:t>
            </a:r>
          </a:p>
        </p:txBody>
      </p:sp>
      <p:graphicFrame>
        <p:nvGraphicFramePr>
          <p:cNvPr id="5" name="Object 4"/>
          <p:cNvGraphicFramePr>
            <a:graphicFrameLocks noChangeAspect="1"/>
          </p:cNvGraphicFramePr>
          <p:nvPr/>
        </p:nvGraphicFramePr>
        <p:xfrm>
          <a:off x="263586" y="3327571"/>
          <a:ext cx="8663442" cy="841499"/>
        </p:xfrm>
        <a:graphic>
          <a:graphicData uri="http://schemas.openxmlformats.org/presentationml/2006/ole">
            <mc:AlternateContent xmlns:mc="http://schemas.openxmlformats.org/markup-compatibility/2006">
              <mc:Choice xmlns:v="urn:schemas-microsoft-com:vml" Requires="v">
                <p:oleObj name="Equation" r:id="rId2" imgW="4584600" imgH="419040" progId="Equation.3">
                  <p:embed/>
                </p:oleObj>
              </mc:Choice>
              <mc:Fallback>
                <p:oleObj name="Equation" r:id="rId2" imgW="4584600" imgH="419040" progId="Equation.3">
                  <p:embed/>
                  <p:pic>
                    <p:nvPicPr>
                      <p:cNvPr id="0"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586" y="3327571"/>
                        <a:ext cx="8663442" cy="84149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816694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5088" y="151719"/>
            <a:ext cx="8961760" cy="1131345"/>
          </a:xfrm>
        </p:spPr>
        <p:txBody>
          <a:bodyPr>
            <a:noAutofit/>
          </a:bodyPr>
          <a:lstStyle/>
          <a:p>
            <a:r>
              <a:rPr lang="en-US" dirty="0">
                <a:latin typeface="Arial" pitchFamily="34" charset="0"/>
                <a:cs typeface="Arial" pitchFamily="34" charset="0"/>
              </a:rPr>
              <a:t>Exhibit 5.1—Relationships between Types of Businesses and Inventory Costs</a:t>
            </a:r>
          </a:p>
        </p:txBody>
      </p:sp>
      <p:pic>
        <p:nvPicPr>
          <p:cNvPr id="8" name="Picture 3" descr="An illustration summarizing the relationships between the types of costs incurred and the forms of inventory for Retailer/Wholesaler and Manufacturer businesses.&#10;An illustration summarizing the relationships between the types of costs incurred and the forms of inventory for Retailer/Wholesaler and Manufacturer businesses. The heading consists of bold letters on a medium blue background forming four columns. The headings are, from the left: Type of Company; Activities; Assets on Balance Sheet; Income Statement when Inventory is sold. The first line below the heading reads, from left to right, under the four headings: Retailer/ Wholesaler; Buys finished products, blue arrow pointing to Merchandise inventory, blue arrow pointing to Cost of goods sold. The second line reads: Manufacturer, and in column two: Buys raw materials, and below this: and then adds: A blue arrow points from Buys raw materials to the third column which reads: Raw materials. Underneath and then adds and indented a few spaces from left in second column are Direct labor and Overhead. An arrow beginning at both lines points to Work in process in the third column. Under Work in process is Finished goods with an arrow pointing to the fourth column to the words Cost of goods sol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625" y="2062163"/>
            <a:ext cx="8286750" cy="2733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6424644"/>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Arial" pitchFamily="34" charset="0"/>
                <a:cs typeface="Arial" pitchFamily="34" charset="0"/>
              </a:rPr>
              <a:t>Account for Sales of Merchandise</a:t>
            </a:r>
          </a:p>
        </p:txBody>
      </p:sp>
      <p:sp>
        <p:nvSpPr>
          <p:cNvPr id="7" name="Content Placeholder 6"/>
          <p:cNvSpPr>
            <a:spLocks noGrp="1"/>
          </p:cNvSpPr>
          <p:nvPr>
            <p:ph idx="1"/>
          </p:nvPr>
        </p:nvSpPr>
        <p:spPr/>
        <p:txBody>
          <a:bodyPr>
            <a:normAutofit/>
          </a:bodyPr>
          <a:lstStyle/>
          <a:p>
            <a:r>
              <a:rPr lang="en-US" b="1" dirty="0">
                <a:latin typeface="Arial" pitchFamily="34" charset="0"/>
                <a:cs typeface="Arial" pitchFamily="34" charset="0"/>
              </a:rPr>
              <a:t>Sales revenue</a:t>
            </a:r>
            <a:r>
              <a:rPr lang="en-US" dirty="0">
                <a:latin typeface="Arial" pitchFamily="34" charset="0"/>
                <a:cs typeface="Arial" pitchFamily="34" charset="0"/>
              </a:rPr>
              <a:t>: representation of the inflow of assets, either cash or accounts receivable, from the sale of a product during the period</a:t>
            </a:r>
          </a:p>
          <a:p>
            <a:pPr marL="0" lvl="1" indent="0">
              <a:buSzPct val="100000"/>
              <a:buNone/>
            </a:pPr>
            <a:r>
              <a:rPr lang="en-US" sz="2600" b="1" kern="0" dirty="0">
                <a:latin typeface="Arial" pitchFamily="34" charset="0"/>
                <a:cs typeface="Arial" pitchFamily="34" charset="0"/>
              </a:rPr>
              <a:t>Net Sales  =  </a:t>
            </a:r>
            <a:r>
              <a:rPr lang="en-US" sz="2600" kern="0" dirty="0">
                <a:latin typeface="Arial" pitchFamily="34" charset="0"/>
                <a:cs typeface="Arial" pitchFamily="34" charset="0"/>
              </a:rPr>
              <a:t>Sales −Sales Return and Allowances− Sales Discount</a:t>
            </a:r>
          </a:p>
          <a:p>
            <a:pPr marL="0" lvl="1" indent="0">
              <a:buSzPct val="100000"/>
              <a:buNone/>
            </a:pPr>
            <a:r>
              <a:rPr lang="en-US" sz="2600" b="1" kern="0" dirty="0">
                <a:latin typeface="Arial" pitchFamily="34" charset="0"/>
                <a:cs typeface="Arial" pitchFamily="34" charset="0"/>
              </a:rPr>
              <a:t>Gross Profit  =  </a:t>
            </a:r>
            <a:r>
              <a:rPr lang="en-US" sz="2600" kern="0" dirty="0">
                <a:latin typeface="Arial" pitchFamily="34" charset="0"/>
                <a:cs typeface="Arial" pitchFamily="34" charset="0"/>
              </a:rPr>
              <a:t>Net Sales − Cost of Goods Sold</a:t>
            </a:r>
          </a:p>
        </p:txBody>
      </p:sp>
    </p:spTree>
    <p:extLst>
      <p:ext uri="{BB962C8B-B14F-4D97-AF65-F5344CB8AC3E}">
        <p14:creationId xmlns:p14="http://schemas.microsoft.com/office/powerpoint/2010/main" val="3649519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4297" y="167479"/>
            <a:ext cx="8442383" cy="1120144"/>
          </a:xfrm>
        </p:spPr>
        <p:txBody>
          <a:bodyPr>
            <a:noAutofit/>
          </a:bodyPr>
          <a:lstStyle/>
          <a:p>
            <a:r>
              <a:rPr lang="en-US" dirty="0">
                <a:latin typeface="Arial" pitchFamily="34" charset="0"/>
                <a:cs typeface="Arial" pitchFamily="34" charset="0"/>
              </a:rPr>
              <a:t>Exhibit 5.3—Net Sales Section of the Income Statement</a:t>
            </a:r>
          </a:p>
        </p:txBody>
      </p:sp>
      <p:pic>
        <p:nvPicPr>
          <p:cNvPr id="8" name="Picture 2" descr="An illustration showing the Cost of Goods Sold section of the income statement for Daisy’s Running Depot.&#10;A Partial Income Statement showing the Cost of Goods Sold Section of the Income Statement for Daisy’s Running Depot is shown. A three-line heading appears centered at the top of the partial income statement, in white letters and against a green background. The first line lists the company name: Daisy’s Running Depot. The second line lists the type of financial statement: Partial Income Statement. The third line lists the date: For the Year Ended December 31, 2016. Below the heading are five columns. The first column lists the income statement accounts. The balances for the listed accounts are in columns two, three, and four. Column five shows explanations pertaining to the listed accounts. They are as follow: First line is Cost of goods sold; Below is Inventory, January 1, 2016, third column $15,000, fifth column What is on hand to start the period. Below is Net purchases, second column: $59,500. Next is Transportation-in, second column 3,500. A single line sits below the last number, indicating that the numbers are to be summed. Below is the account Cost of goods purchased, the quantity 63,000 appears in the third column with s single line below the last number, indicating that the numbers are to be summed. The fifth column reads: What was acquired for resale during the period. Fifth account is Cost of goods available for sale, its balance in the third column is $78,000, dollar sign included, in the fifth column: The “pool” of costs to be distributed. Next is Inventory, December 31`, 2016, balance in third column is (18,000), fifth column info is What was not sold during the period and therefore is on hand to start the next period. Last account, indented a few spaces from the left is Cost of goods sold, $60,000 in fourth column, and last line in fifth column reads: What was sold during the perio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2125" y="2152650"/>
            <a:ext cx="8159750" cy="323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968659495"/>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Arial" pitchFamily="34" charset="0"/>
                <a:cs typeface="Arial" pitchFamily="34" charset="0"/>
              </a:rPr>
              <a:t>Sales Returns and Allowances</a:t>
            </a:r>
          </a:p>
        </p:txBody>
      </p:sp>
      <p:sp>
        <p:nvSpPr>
          <p:cNvPr id="7" name="Content Placeholder 6"/>
          <p:cNvSpPr>
            <a:spLocks noGrp="1"/>
          </p:cNvSpPr>
          <p:nvPr>
            <p:ph idx="1"/>
          </p:nvPr>
        </p:nvSpPr>
        <p:spPr/>
        <p:txBody>
          <a:bodyPr>
            <a:normAutofit/>
          </a:bodyPr>
          <a:lstStyle/>
          <a:p>
            <a:r>
              <a:rPr lang="en-US" b="1" dirty="0">
                <a:latin typeface="Arial" pitchFamily="34" charset="0"/>
                <a:cs typeface="Arial" pitchFamily="34" charset="0"/>
              </a:rPr>
              <a:t>Sales returns and allowances</a:t>
            </a:r>
            <a:r>
              <a:rPr lang="en-US" dirty="0">
                <a:latin typeface="Arial" pitchFamily="34" charset="0"/>
                <a:cs typeface="Arial" pitchFamily="34" charset="0"/>
              </a:rPr>
              <a:t>: contra-revenue account used to record refunds to customers and reductions of their accounts</a:t>
            </a:r>
          </a:p>
          <a:p>
            <a:r>
              <a:rPr lang="en-US" b="1" dirty="0">
                <a:latin typeface="Arial" pitchFamily="34" charset="0"/>
                <a:cs typeface="Arial" pitchFamily="34" charset="0"/>
              </a:rPr>
              <a:t>Sales discounts</a:t>
            </a:r>
            <a:r>
              <a:rPr lang="en-US" dirty="0">
                <a:latin typeface="Arial" pitchFamily="34" charset="0"/>
                <a:cs typeface="Arial" pitchFamily="34" charset="0"/>
              </a:rPr>
              <a:t>: contra-revenue account used to record discounts given to customers for early payment of their accounts</a:t>
            </a:r>
          </a:p>
          <a:p>
            <a:r>
              <a:rPr lang="en-US" b="1" dirty="0">
                <a:latin typeface="Arial" pitchFamily="34" charset="0"/>
                <a:cs typeface="Arial" pitchFamily="34" charset="0"/>
              </a:rPr>
              <a:t>Credit terms</a:t>
            </a:r>
            <a:r>
              <a:rPr lang="en-US" dirty="0">
                <a:latin typeface="Arial" pitchFamily="34" charset="0"/>
                <a:cs typeface="Arial" pitchFamily="34" charset="0"/>
              </a:rPr>
              <a:t>: firm’s policy for granting credit</a:t>
            </a:r>
          </a:p>
          <a:p>
            <a:pPr lvl="1"/>
            <a:r>
              <a:rPr lang="en-US" sz="2600" dirty="0">
                <a:latin typeface="Arial" pitchFamily="34" charset="0"/>
                <a:cs typeface="Arial" pitchFamily="34" charset="0"/>
              </a:rPr>
              <a:t>Example: n/30; Net, 10 EOM; 1/10, n/30</a:t>
            </a:r>
          </a:p>
        </p:txBody>
      </p:sp>
    </p:spTree>
    <p:extLst>
      <p:ext uri="{BB962C8B-B14F-4D97-AF65-F5344CB8AC3E}">
        <p14:creationId xmlns:p14="http://schemas.microsoft.com/office/powerpoint/2010/main" val="2585541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Credit Terms and Sales Discounts</a:t>
            </a:r>
          </a:p>
        </p:txBody>
      </p:sp>
      <p:sp>
        <p:nvSpPr>
          <p:cNvPr id="3" name="Content Placeholder 2"/>
          <p:cNvSpPr>
            <a:spLocks noGrp="1"/>
          </p:cNvSpPr>
          <p:nvPr>
            <p:ph idx="1"/>
          </p:nvPr>
        </p:nvSpPr>
        <p:spPr/>
        <p:txBody>
          <a:bodyPr>
            <a:normAutofit/>
          </a:bodyPr>
          <a:lstStyle/>
          <a:p>
            <a:pPr>
              <a:defRPr/>
            </a:pPr>
            <a:r>
              <a:rPr lang="en-US" b="1" dirty="0">
                <a:latin typeface="Arial" pitchFamily="34" charset="0"/>
                <a:cs typeface="Arial" pitchFamily="34" charset="0"/>
              </a:rPr>
              <a:t>Credit terms</a:t>
            </a:r>
            <a:r>
              <a:rPr lang="en-US" dirty="0">
                <a:latin typeface="Arial" pitchFamily="34" charset="0"/>
                <a:cs typeface="Arial" pitchFamily="34" charset="0"/>
              </a:rPr>
              <a:t>: firm’s policy for granting credit</a:t>
            </a:r>
          </a:p>
          <a:p>
            <a:pPr lvl="1">
              <a:defRPr/>
            </a:pPr>
            <a:r>
              <a:rPr lang="en-US" dirty="0">
                <a:latin typeface="Arial" pitchFamily="34" charset="0"/>
                <a:cs typeface="Arial" pitchFamily="34" charset="0"/>
              </a:rPr>
              <a:t>n/30: the net amount of the selling price is due within 30 days of the date of the invoice</a:t>
            </a:r>
          </a:p>
          <a:p>
            <a:pPr lvl="1">
              <a:defRPr/>
            </a:pPr>
            <a:r>
              <a:rPr lang="en-US" dirty="0">
                <a:latin typeface="Arial" pitchFamily="34" charset="0"/>
                <a:cs typeface="Arial" pitchFamily="34" charset="0"/>
              </a:rPr>
              <a:t>Net, 10 EOM: the net amount is due anytime within ten days after the end of the month</a:t>
            </a:r>
          </a:p>
          <a:p>
            <a:pPr lvl="1">
              <a:defRPr/>
            </a:pPr>
            <a:r>
              <a:rPr lang="en-US" dirty="0">
                <a:latin typeface="Arial" pitchFamily="34" charset="0"/>
                <a:cs typeface="Arial" pitchFamily="34" charset="0"/>
              </a:rPr>
              <a:t>1/10, n/30: the customer can deduct 1% from the selling price if the bill is paid within ten days </a:t>
            </a:r>
          </a:p>
          <a:p>
            <a:pPr>
              <a:spcBef>
                <a:spcPts val="1500"/>
              </a:spcBef>
              <a:defRPr/>
            </a:pPr>
            <a:r>
              <a:rPr lang="en-US" b="1" dirty="0">
                <a:latin typeface="Arial" pitchFamily="34" charset="0"/>
                <a:cs typeface="Arial" pitchFamily="34" charset="0"/>
              </a:rPr>
              <a:t>Sales discounts</a:t>
            </a:r>
            <a:r>
              <a:rPr lang="en-US" dirty="0">
                <a:latin typeface="Arial" pitchFamily="34" charset="0"/>
                <a:cs typeface="Arial" pitchFamily="34" charset="0"/>
              </a:rPr>
              <a:t>: contra-revenue account used to record discounts given to customers for early payment of their accounts</a:t>
            </a:r>
          </a:p>
        </p:txBody>
      </p:sp>
    </p:spTree>
    <p:extLst>
      <p:ext uri="{BB962C8B-B14F-4D97-AF65-F5344CB8AC3E}">
        <p14:creationId xmlns:p14="http://schemas.microsoft.com/office/powerpoint/2010/main" val="675381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Cost of Goods Sold Model</a:t>
            </a:r>
          </a:p>
        </p:txBody>
      </p:sp>
      <p:sp>
        <p:nvSpPr>
          <p:cNvPr id="3" name="Content Placeholder 2"/>
          <p:cNvSpPr>
            <a:spLocks noGrp="1"/>
          </p:cNvSpPr>
          <p:nvPr>
            <p:ph idx="1"/>
          </p:nvPr>
        </p:nvSpPr>
        <p:spPr/>
        <p:txBody>
          <a:bodyPr>
            <a:normAutofit/>
          </a:bodyPr>
          <a:lstStyle/>
          <a:p>
            <a:pPr>
              <a:defRPr/>
            </a:pPr>
            <a:r>
              <a:rPr lang="en-US" dirty="0">
                <a:latin typeface="Arial" pitchFamily="34" charset="0"/>
                <a:cs typeface="Arial" pitchFamily="34" charset="0"/>
              </a:rPr>
              <a:t>Recognition of cost of goods sold as an expense is an excellent example of matching principle</a:t>
            </a:r>
          </a:p>
          <a:p>
            <a:pPr lvl="1">
              <a:defRPr/>
            </a:pPr>
            <a:r>
              <a:rPr lang="en-US" dirty="0">
                <a:latin typeface="Arial" pitchFamily="34" charset="0"/>
                <a:cs typeface="Arial" pitchFamily="34" charset="0"/>
              </a:rPr>
              <a:t>Sales revenue: inflow of assets, cash or accounts receivable</a:t>
            </a:r>
          </a:p>
          <a:p>
            <a:pPr lvl="1">
              <a:defRPr/>
            </a:pPr>
            <a:r>
              <a:rPr lang="en-US" dirty="0">
                <a:latin typeface="Arial" pitchFamily="34" charset="0"/>
                <a:cs typeface="Arial" pitchFamily="34" charset="0"/>
              </a:rPr>
              <a:t>Cost of goods sold: outflow of asset, inventory</a:t>
            </a:r>
          </a:p>
          <a:p>
            <a:pPr>
              <a:defRPr/>
            </a:pPr>
            <a:r>
              <a:rPr lang="en-US" b="1" dirty="0">
                <a:latin typeface="Arial" pitchFamily="34" charset="0"/>
                <a:cs typeface="Arial" pitchFamily="34" charset="0"/>
              </a:rPr>
              <a:t>Cost of goods available for sale</a:t>
            </a:r>
            <a:endParaRPr lang="en-US" dirty="0">
              <a:latin typeface="Arial" pitchFamily="34" charset="0"/>
              <a:cs typeface="Arial" pitchFamily="34" charset="0"/>
            </a:endParaRPr>
          </a:p>
          <a:p>
            <a:pPr marL="0" lvl="1" indent="0">
              <a:buSzPct val="100000"/>
              <a:buNone/>
              <a:defRPr/>
            </a:pPr>
            <a:r>
              <a:rPr lang="en-US" sz="2600" kern="0" dirty="0">
                <a:latin typeface="Arial" pitchFamily="34" charset="0"/>
                <a:cs typeface="Arial" pitchFamily="34" charset="0"/>
              </a:rPr>
              <a:t>Beginning inventory + Cost of goods purchased</a:t>
            </a:r>
            <a:endParaRPr lang="en-US" sz="2600" dirty="0">
              <a:latin typeface="Arial" pitchFamily="34" charset="0"/>
              <a:cs typeface="Arial" pitchFamily="34" charset="0"/>
            </a:endParaRPr>
          </a:p>
          <a:p>
            <a:pPr>
              <a:defRPr/>
            </a:pPr>
            <a:r>
              <a:rPr lang="en-US" b="1" dirty="0">
                <a:latin typeface="Arial" pitchFamily="34" charset="0"/>
                <a:cs typeface="Arial" pitchFamily="34" charset="0"/>
              </a:rPr>
              <a:t>Cost of goods sold</a:t>
            </a:r>
          </a:p>
          <a:p>
            <a:pPr marL="0" lvl="1" indent="0">
              <a:buSzPct val="100000"/>
              <a:buNone/>
              <a:defRPr/>
            </a:pPr>
            <a:r>
              <a:rPr lang="en-US" sz="2600" kern="0" dirty="0">
                <a:latin typeface="Arial" pitchFamily="34" charset="0"/>
                <a:cs typeface="Arial" pitchFamily="34" charset="0"/>
              </a:rPr>
              <a:t>Cost of goods available for sale − Ending inventory</a:t>
            </a:r>
          </a:p>
        </p:txBody>
      </p:sp>
    </p:spTree>
    <p:extLst>
      <p:ext uri="{BB962C8B-B14F-4D97-AF65-F5344CB8AC3E}">
        <p14:creationId xmlns:p14="http://schemas.microsoft.com/office/powerpoint/2010/main" val="1152217979"/>
      </p:ext>
    </p:extLst>
  </p:cSld>
  <p:clrMapOvr>
    <a:masterClrMapping/>
  </p:clrMapOvr>
</p:sld>
</file>

<file path=ppt/theme/theme1.xml><?xml version="1.0" encoding="utf-8"?>
<a:theme xmlns:a="http://schemas.openxmlformats.org/drawingml/2006/main" name="Sam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1722</Words>
  <Application>Microsoft Office PowerPoint</Application>
  <PresentationFormat>On-screen Show (4:3)</PresentationFormat>
  <Paragraphs>325</Paragraphs>
  <Slides>39</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5" baseType="lpstr">
      <vt:lpstr>Arial</vt:lpstr>
      <vt:lpstr>Calibri</vt:lpstr>
      <vt:lpstr>Courier New</vt:lpstr>
      <vt:lpstr>Wingdings</vt:lpstr>
      <vt:lpstr>Sample</vt:lpstr>
      <vt:lpstr>Equation</vt:lpstr>
      <vt:lpstr>Chapter 5</vt:lpstr>
      <vt:lpstr>Inventory Types</vt:lpstr>
      <vt:lpstr>Types of Manufacturing Costs</vt:lpstr>
      <vt:lpstr>Exhibit 5.1—Relationships between Types of Businesses and Inventory Costs</vt:lpstr>
      <vt:lpstr>Account for Sales of Merchandise</vt:lpstr>
      <vt:lpstr>Exhibit 5.3—Net Sales Section of the Income Statement</vt:lpstr>
      <vt:lpstr>Sales Returns and Allowances</vt:lpstr>
      <vt:lpstr>Credit Terms and Sales Discounts</vt:lpstr>
      <vt:lpstr>Cost of Goods Sold Model</vt:lpstr>
      <vt:lpstr>Exhibit 5.4—Cost of Goods Sold Section of the Income Statement</vt:lpstr>
      <vt:lpstr>Exhibit 5.5—Cost of Goods Sold Model</vt:lpstr>
      <vt:lpstr>Inventory Systems: Perpetual and Periodic</vt:lpstr>
      <vt:lpstr>Example 5.3—Recording Cost of Goods Sold in a Perpetual System</vt:lpstr>
      <vt:lpstr>Example 5.4—Recording Purchase in a Periodic System</vt:lpstr>
      <vt:lpstr>Example 5.5—Recording Purchase Returns in a Periodic System</vt:lpstr>
      <vt:lpstr>Example 5.6—Recording Purchase Discounts in a Periodic System</vt:lpstr>
      <vt:lpstr>Shipping Terms and Transportation Costs</vt:lpstr>
      <vt:lpstr>Example 5.7—Recording Transportation-In in a Periodic System</vt:lpstr>
      <vt:lpstr>The Gross Profit Ratio</vt:lpstr>
      <vt:lpstr>Valuation of Inventory and the Measurement of Income</vt:lpstr>
      <vt:lpstr>Inventory Costs</vt:lpstr>
      <vt:lpstr>Inventory Costing Methods with a Periodic System</vt:lpstr>
      <vt:lpstr>Specific Identification Method</vt:lpstr>
      <vt:lpstr>Example 5.10—Determining Ending Inventory and Cost of Goods Sold Using Specific Identification</vt:lpstr>
      <vt:lpstr>Weighted Average Cost Method</vt:lpstr>
      <vt:lpstr>Example 5.11—Determining Ending Inventory and Cost of Goods Sold Using Weighted Average</vt:lpstr>
      <vt:lpstr>First-In, First-Out Method (FIFO)</vt:lpstr>
      <vt:lpstr>Example 5.12—Determining Ending Inventory and Cost of Goods Sold Using FIFO (continued)</vt:lpstr>
      <vt:lpstr>Last-In, First-Out Method (LIFO)</vt:lpstr>
      <vt:lpstr>Example 5.13—Determining Ending Inventory and Cost of Goods Sold Using LIFO (continued)</vt:lpstr>
      <vt:lpstr>Selecting an Inventory Costing Method</vt:lpstr>
      <vt:lpstr>Exhibit 5.7—Income Statements for the Inventory Costing Methods</vt:lpstr>
      <vt:lpstr>Example 5.14—Computing Taxes Saved by Using LIFO Instead of FIFO</vt:lpstr>
      <vt:lpstr>Result of FIFO and LIFO during a Period of Raising Prices</vt:lpstr>
      <vt:lpstr>LIFO Issues</vt:lpstr>
      <vt:lpstr>Inventory Errors</vt:lpstr>
      <vt:lpstr>Lower-of-Cost-or Market Rule</vt:lpstr>
      <vt:lpstr>Inventory Turnover Ratio</vt:lpstr>
      <vt:lpstr>Number of Days’ Sales in Inventory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 Inventories and Cost of Goods Sold</dc:title>
  <dc:creator/>
  <cp:lastModifiedBy/>
  <cp:revision>1</cp:revision>
  <dcterms:created xsi:type="dcterms:W3CDTF">2015-05-25T16:19:52Z</dcterms:created>
  <dcterms:modified xsi:type="dcterms:W3CDTF">2022-10-11T17:26:18Z</dcterms:modified>
</cp:coreProperties>
</file>