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672" r:id="rId2"/>
  </p:sldMasterIdLst>
  <p:notesMasterIdLst>
    <p:notesMasterId r:id="rId44"/>
  </p:notesMasterIdLst>
  <p:handoutMasterIdLst>
    <p:handoutMasterId r:id="rId45"/>
  </p:handoutMasterIdLst>
  <p:sldIdLst>
    <p:sldId id="342" r:id="rId3"/>
    <p:sldId id="385" r:id="rId4"/>
    <p:sldId id="344" r:id="rId5"/>
    <p:sldId id="390" r:id="rId6"/>
    <p:sldId id="345" r:id="rId7"/>
    <p:sldId id="391" r:id="rId8"/>
    <p:sldId id="392" r:id="rId9"/>
    <p:sldId id="347" r:id="rId10"/>
    <p:sldId id="398" r:id="rId11"/>
    <p:sldId id="417" r:id="rId12"/>
    <p:sldId id="418" r:id="rId13"/>
    <p:sldId id="350" r:id="rId14"/>
    <p:sldId id="352" r:id="rId15"/>
    <p:sldId id="358" r:id="rId16"/>
    <p:sldId id="371" r:id="rId17"/>
    <p:sldId id="399" r:id="rId18"/>
    <p:sldId id="412" r:id="rId19"/>
    <p:sldId id="393" r:id="rId20"/>
    <p:sldId id="400" r:id="rId21"/>
    <p:sldId id="401" r:id="rId22"/>
    <p:sldId id="402" r:id="rId23"/>
    <p:sldId id="360" r:id="rId24"/>
    <p:sldId id="413" r:id="rId25"/>
    <p:sldId id="403" r:id="rId26"/>
    <p:sldId id="404" r:id="rId27"/>
    <p:sldId id="365" r:id="rId28"/>
    <p:sldId id="388" r:id="rId29"/>
    <p:sldId id="395" r:id="rId30"/>
    <p:sldId id="394" r:id="rId31"/>
    <p:sldId id="407" r:id="rId32"/>
    <p:sldId id="406" r:id="rId33"/>
    <p:sldId id="410" r:id="rId34"/>
    <p:sldId id="408" r:id="rId35"/>
    <p:sldId id="396" r:id="rId36"/>
    <p:sldId id="397" r:id="rId37"/>
    <p:sldId id="377" r:id="rId38"/>
    <p:sldId id="378" r:id="rId39"/>
    <p:sldId id="379" r:id="rId40"/>
    <p:sldId id="411" r:id="rId41"/>
    <p:sldId id="383" r:id="rId42"/>
    <p:sldId id="384" r:id="rId43"/>
  </p:sldIdLst>
  <p:sldSz cx="9144000" cy="6858000" type="screen4x3"/>
  <p:notesSz cx="6858000" cy="9144000"/>
  <p:custDataLst>
    <p:tags r:id="rId46"/>
  </p:custDataLst>
  <p:kinsoku lang="ja-JP" invalStChars="、。，．・：；？！゛゜ヽヾゝゞ々ー’”）〕］｝〉》」』】°‰′″℃￠％ぁぃぅぇぉっゃゅょゎァィゥェォッャュョヮヵヶ!%),.:;?]}｡｣､･ｧｨｩｪｫｬｭｮｯｰﾞﾟ" invalEndChars="‘“（〔［｛〈《「『【￥＄$([\{｢￡"/>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obbie" initials="" lastIdx="13" clrIdx="0"/>
  <p:cmAuthor id="1" name=" " initials="" lastIdx="2" clrIdx="1"/>
  <p:cmAuthor id="2" name="Anna Lusher" initials="AL" lastIdx="1" clrIdx="2"/>
  <p:cmAuthor id="3" name="Bobbie Gershman" initials="BG" lastIdx="13" clrIdx="3"/>
  <p:cmAuthor id="4" name="John Abernathy" initials="JA" lastIdx="8" clrIdx="4"/>
  <p:cmAuthor id="5" name="Agate Publishing" initials="KD" lastIdx="2" clrIdx="5"/>
  <p:cmAuthor id="6" name="Elizabeth Pappas" initials="EP" lastIdx="0"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000099"/>
    <a:srgbClr val="202060"/>
    <a:srgbClr val="FFFFFF"/>
    <a:srgbClr val="00FF00"/>
    <a:srgbClr val="663300"/>
    <a:srgbClr val="FF0000"/>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9664" autoAdjust="0"/>
    <p:restoredTop sz="71346" autoAdjust="0"/>
  </p:normalViewPr>
  <p:slideViewPr>
    <p:cSldViewPr>
      <p:cViewPr varScale="1">
        <p:scale>
          <a:sx n="45" d="100"/>
          <a:sy n="45" d="100"/>
        </p:scale>
        <p:origin x="2232" y="64"/>
      </p:cViewPr>
      <p:guideLst>
        <p:guide orient="horz" pos="2160"/>
        <p:guide pos="2880"/>
      </p:guideLst>
    </p:cSldViewPr>
  </p:slideViewPr>
  <p:outlineViewPr>
    <p:cViewPr>
      <p:scale>
        <a:sx n="33" d="100"/>
        <a:sy n="33" d="100"/>
      </p:scale>
      <p:origin x="0" y="19288"/>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50" d="100"/>
          <a:sy n="150" d="100"/>
        </p:scale>
        <p:origin x="-1232" y="352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gs" Target="tags/tag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_rels/viewProps.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slide" Target="slides/slide4.xml"/><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93" name="Rectangle 21"/>
          <p:cNvSpPr>
            <a:spLocks noChangeArrowheads="1"/>
          </p:cNvSpPr>
          <p:nvPr/>
        </p:nvSpPr>
        <p:spPr bwMode="auto">
          <a:xfrm>
            <a:off x="5945188" y="230188"/>
            <a:ext cx="758825" cy="271462"/>
          </a:xfrm>
          <a:prstGeom prst="rect">
            <a:avLst/>
          </a:prstGeom>
          <a:noFill/>
          <a:ln w="12700">
            <a:noFill/>
            <a:miter lim="800000"/>
            <a:headEnd/>
            <a:tailEnd/>
          </a:ln>
          <a:effectLst/>
        </p:spPr>
        <p:txBody>
          <a:bodyPr lIns="90488" tIns="44450" rIns="90488" bIns="44450">
            <a:spAutoFit/>
          </a:bodyPr>
          <a:lstStyle/>
          <a:p>
            <a:pPr algn="ctr" eaLnBrk="0" hangingPunct="0">
              <a:spcBef>
                <a:spcPct val="50000"/>
              </a:spcBef>
              <a:defRPr/>
            </a:pPr>
            <a:r>
              <a:rPr lang="en-US" sz="1200" dirty="0">
                <a:latin typeface="Arial" charset="0"/>
                <a:cs typeface="+mn-cs"/>
              </a:rPr>
              <a:t>1-</a:t>
            </a:r>
            <a:fld id="{DD839299-316D-4C07-8FF6-6E0EA432C62D}" type="slidenum">
              <a:rPr lang="en-US" sz="1200">
                <a:latin typeface="Arial" charset="0"/>
                <a:cs typeface="+mn-cs"/>
              </a:rPr>
              <a:pPr algn="ctr" eaLnBrk="0" hangingPunct="0">
                <a:spcBef>
                  <a:spcPct val="50000"/>
                </a:spcBef>
                <a:defRPr/>
              </a:pPr>
              <a:t>‹#›</a:t>
            </a:fld>
            <a:endParaRPr lang="en-US" sz="1200" dirty="0">
              <a:latin typeface="Arial" charset="0"/>
              <a:cs typeface="+mn-cs"/>
            </a:endParaRPr>
          </a:p>
        </p:txBody>
      </p:sp>
    </p:spTree>
    <p:extLst>
      <p:ext uri="{BB962C8B-B14F-4D97-AF65-F5344CB8AC3E}">
        <p14:creationId xmlns:p14="http://schemas.microsoft.com/office/powerpoint/2010/main" val="10319681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4400" y="4343400"/>
            <a:ext cx="50292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5603" name="Rectangle 3"/>
          <p:cNvSpPr>
            <a:spLocks noGrp="1" noRot="1" noChangeAspect="1" noChangeArrowheads="1" noTextEdit="1"/>
          </p:cNvSpPr>
          <p:nvPr>
            <p:ph type="sldImg" idx="2"/>
          </p:nvPr>
        </p:nvSpPr>
        <p:spPr bwMode="auto">
          <a:xfrm>
            <a:off x="1149350" y="692150"/>
            <a:ext cx="4559300" cy="3416300"/>
          </a:xfrm>
          <a:prstGeom prst="rect">
            <a:avLst/>
          </a:prstGeom>
          <a:noFill/>
          <a:ln w="12700">
            <a:solidFill>
              <a:schemeClr val="tx1"/>
            </a:solidFill>
            <a:miter lim="800000"/>
            <a:headEnd/>
            <a:tailEnd/>
          </a:ln>
        </p:spPr>
      </p:sp>
    </p:spTree>
    <p:extLst>
      <p:ext uri="{BB962C8B-B14F-4D97-AF65-F5344CB8AC3E}">
        <p14:creationId xmlns:p14="http://schemas.microsoft.com/office/powerpoint/2010/main" val="3128149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spect="1" noChangeArrowheads="1" noTextEdit="1"/>
          </p:cNvSpPr>
          <p:nvPr>
            <p:ph type="sldImg"/>
          </p:nvPr>
        </p:nvSpPr>
        <p:spPr>
          <a:xfrm>
            <a:off x="1150938" y="692150"/>
            <a:ext cx="4556125" cy="3416300"/>
          </a:xfrm>
          <a:ln/>
        </p:spPr>
      </p:sp>
      <p:sp>
        <p:nvSpPr>
          <p:cNvPr id="28674" name="Rectangle 3"/>
          <p:cNvSpPr>
            <a:spLocks noGrp="1" noChangeArrowheads="1"/>
          </p:cNvSpPr>
          <p:nvPr>
            <p:ph type="body" idx="1"/>
          </p:nvPr>
        </p:nvSpPr>
        <p:spPr>
          <a:noFill/>
          <a:ln w="9525"/>
        </p:spPr>
        <p:txBody>
          <a:bodyPr/>
          <a:lstStyle/>
          <a:p>
            <a:endParaRPr lang="en-US" dirty="0"/>
          </a:p>
        </p:txBody>
      </p:sp>
    </p:spTree>
    <p:extLst>
      <p:ext uri="{BB962C8B-B14F-4D97-AF65-F5344CB8AC3E}">
        <p14:creationId xmlns:p14="http://schemas.microsoft.com/office/powerpoint/2010/main" val="35111251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ChangeArrowheads="1" noTextEdit="1"/>
          </p:cNvSpPr>
          <p:nvPr>
            <p:ph type="sldImg"/>
          </p:nvPr>
        </p:nvSpPr>
        <p:spPr>
          <a:xfrm>
            <a:off x="1150938" y="692150"/>
            <a:ext cx="4556125" cy="3416300"/>
          </a:xfrm>
          <a:ln/>
        </p:spPr>
      </p:sp>
      <p:sp>
        <p:nvSpPr>
          <p:cNvPr id="41987" name="Rectangle 3"/>
          <p:cNvSpPr>
            <a:spLocks noGrp="1" noChangeArrowheads="1"/>
          </p:cNvSpPr>
          <p:nvPr>
            <p:ph type="body" idx="1"/>
          </p:nvPr>
        </p:nvSpPr>
        <p:spPr>
          <a:ln w="9525"/>
        </p:spPr>
        <p:txBody>
          <a:bodyPr/>
          <a:lstStyle/>
          <a:p>
            <a:r>
              <a:rPr lang="en-US" sz="1200" b="0" i="0" u="none" strike="noStrike" kern="1200" baseline="0" dirty="0">
                <a:solidFill>
                  <a:schemeClr val="tx1"/>
                </a:solidFill>
                <a:latin typeface="Times New Roman" pitchFamily="18" charset="0"/>
                <a:ea typeface="+mn-ea"/>
                <a:cs typeface="+mn-cs"/>
              </a:rPr>
              <a:t>We assume that the liquidation of Morgan and Houseman proceeds in an orderly fashion through the following events: </a:t>
            </a:r>
          </a:p>
          <a:p>
            <a:r>
              <a:rPr lang="en-US" sz="1200" b="1" i="0" u="none" strike="noStrike" kern="1200" baseline="0" dirty="0">
                <a:solidFill>
                  <a:schemeClr val="tx1"/>
                </a:solidFill>
                <a:latin typeface="Times New Roman" pitchFamily="18" charset="0"/>
                <a:ea typeface="+mn-ea"/>
                <a:cs typeface="+mn-cs"/>
              </a:rPr>
              <a:t>2020 </a:t>
            </a:r>
            <a:endParaRPr lang="en-US" sz="1200" b="0" i="0" u="none" strike="noStrike" kern="1200" baseline="0" dirty="0">
              <a:solidFill>
                <a:schemeClr val="tx1"/>
              </a:solidFill>
              <a:latin typeface="Times New Roman" pitchFamily="18" charset="0"/>
              <a:ea typeface="+mn-ea"/>
              <a:cs typeface="+mn-cs"/>
            </a:endParaRPr>
          </a:p>
          <a:p>
            <a:r>
              <a:rPr lang="en-US" sz="1200" b="0" i="0" u="none" strike="noStrike" kern="1200" baseline="0" dirty="0">
                <a:solidFill>
                  <a:schemeClr val="tx1"/>
                </a:solidFill>
                <a:latin typeface="Times New Roman" pitchFamily="18" charset="0"/>
                <a:ea typeface="+mn-ea"/>
                <a:cs typeface="+mn-cs"/>
              </a:rPr>
              <a:t>June 1 	The inventory is sold at auction for $15,000. 	</a:t>
            </a:r>
          </a:p>
          <a:p>
            <a:r>
              <a:rPr lang="en-US" sz="1200" b="0" i="0" u="none" strike="noStrike" kern="1200" baseline="0" dirty="0">
                <a:solidFill>
                  <a:schemeClr val="tx1"/>
                </a:solidFill>
                <a:latin typeface="Times New Roman" pitchFamily="18" charset="0"/>
                <a:ea typeface="+mn-ea"/>
                <a:cs typeface="+mn-cs"/>
              </a:rPr>
              <a:t>July 15 	Of the total accounts receivable, the partnership collected $9,000 and wrote off the remainder as bad debts. 	</a:t>
            </a:r>
          </a:p>
          <a:p>
            <a:r>
              <a:rPr lang="en-US" sz="1200" b="0" i="0" u="none" strike="noStrike" kern="1200" baseline="0" dirty="0">
                <a:solidFill>
                  <a:schemeClr val="tx1"/>
                </a:solidFill>
                <a:latin typeface="Times New Roman" pitchFamily="18" charset="0"/>
                <a:ea typeface="+mn-ea"/>
                <a:cs typeface="+mn-cs"/>
              </a:rPr>
              <a:t>Aug. 20 	The fixed assets are sold for a total of $29,000. 	</a:t>
            </a:r>
          </a:p>
          <a:p>
            <a:r>
              <a:rPr lang="en-US" sz="1200" b="0" i="0" u="none" strike="noStrike" kern="1200" baseline="0" dirty="0">
                <a:solidFill>
                  <a:schemeClr val="tx1"/>
                </a:solidFill>
                <a:latin typeface="Times New Roman" pitchFamily="18" charset="0"/>
                <a:ea typeface="+mn-ea"/>
                <a:cs typeface="+mn-cs"/>
              </a:rPr>
              <a:t>Aug. 25 	All partnership liabilities are paid. 	</a:t>
            </a:r>
          </a:p>
          <a:p>
            <a:r>
              <a:rPr lang="en-US" sz="1200" b="0" i="0" u="none" strike="noStrike" kern="1200" baseline="0" dirty="0">
                <a:solidFill>
                  <a:schemeClr val="tx1"/>
                </a:solidFill>
                <a:latin typeface="Times New Roman" pitchFamily="18" charset="0"/>
                <a:ea typeface="+mn-ea"/>
                <a:cs typeface="+mn-cs"/>
              </a:rPr>
              <a:t>Sept. 10 	A total of $3,000 in liquidation expenses is paid to cover costs such as accounting and legal fees as well as the commissions incurred in disposing of partnership property. </a:t>
            </a:r>
          </a:p>
          <a:p>
            <a:r>
              <a:rPr lang="en-US" sz="1200" b="0" i="0" u="none" strike="noStrike" kern="1200" baseline="0" dirty="0">
                <a:solidFill>
                  <a:schemeClr val="tx1"/>
                </a:solidFill>
                <a:latin typeface="Times New Roman" pitchFamily="18" charset="0"/>
                <a:ea typeface="+mn-ea"/>
                <a:cs typeface="+mn-cs"/>
              </a:rPr>
              <a:t>Oct. 15 	All remaining cash is distributed to the owners based on their final capital account balances. 	</a:t>
            </a:r>
          </a:p>
        </p:txBody>
      </p:sp>
    </p:spTree>
    <p:extLst>
      <p:ext uri="{BB962C8B-B14F-4D97-AF65-F5344CB8AC3E}">
        <p14:creationId xmlns:p14="http://schemas.microsoft.com/office/powerpoint/2010/main" val="1230093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ChangeArrowheads="1" noTextEdit="1"/>
          </p:cNvSpPr>
          <p:nvPr>
            <p:ph type="sldImg"/>
          </p:nvPr>
        </p:nvSpPr>
        <p:spPr>
          <a:xfrm>
            <a:off x="1150938" y="692150"/>
            <a:ext cx="4556125" cy="3416300"/>
          </a:xfrm>
          <a:ln/>
        </p:spPr>
      </p:sp>
      <p:sp>
        <p:nvSpPr>
          <p:cNvPr id="41987" name="Rectangle 3"/>
          <p:cNvSpPr>
            <a:spLocks noGrp="1" noChangeArrowheads="1"/>
          </p:cNvSpPr>
          <p:nvPr>
            <p:ph type="body" idx="1"/>
          </p:nvPr>
        </p:nvSpPr>
        <p:spPr>
          <a:ln w="9525"/>
        </p:spPr>
        <p:txBody>
          <a:bodyPr/>
          <a:lstStyle/>
          <a:p>
            <a:r>
              <a:rPr lang="en-US" sz="1200" b="0" i="0" u="none" strike="noStrike" kern="1200" baseline="0" dirty="0">
                <a:solidFill>
                  <a:schemeClr val="tx1"/>
                </a:solidFill>
                <a:latin typeface="Times New Roman" pitchFamily="18" charset="0"/>
                <a:ea typeface="+mn-ea"/>
                <a:cs typeface="+mn-cs"/>
              </a:rPr>
              <a:t>We assume that the liquidation of Morgan and Houseman proceeds in an orderly fashion through the following events: </a:t>
            </a:r>
          </a:p>
          <a:p>
            <a:r>
              <a:rPr lang="en-US" sz="1200" b="1" i="0" u="none" strike="noStrike" kern="1200" baseline="0" dirty="0">
                <a:solidFill>
                  <a:schemeClr val="tx1"/>
                </a:solidFill>
                <a:latin typeface="Times New Roman" pitchFamily="18" charset="0"/>
                <a:ea typeface="+mn-ea"/>
                <a:cs typeface="+mn-cs"/>
              </a:rPr>
              <a:t>2020 </a:t>
            </a:r>
            <a:endParaRPr lang="en-US" sz="1200" b="0" i="0" u="none" strike="noStrike" kern="1200" baseline="0" dirty="0">
              <a:solidFill>
                <a:schemeClr val="tx1"/>
              </a:solidFill>
              <a:latin typeface="Times New Roman" pitchFamily="18" charset="0"/>
              <a:ea typeface="+mn-ea"/>
              <a:cs typeface="+mn-cs"/>
            </a:endParaRPr>
          </a:p>
          <a:p>
            <a:r>
              <a:rPr lang="en-US" sz="1200" b="0" i="0" u="none" strike="noStrike" kern="1200" baseline="0" dirty="0">
                <a:solidFill>
                  <a:schemeClr val="tx1"/>
                </a:solidFill>
                <a:latin typeface="Times New Roman" pitchFamily="18" charset="0"/>
                <a:ea typeface="+mn-ea"/>
                <a:cs typeface="+mn-cs"/>
              </a:rPr>
              <a:t>June 1 	The inventory is sold at auction for $15,000. 	</a:t>
            </a:r>
          </a:p>
          <a:p>
            <a:r>
              <a:rPr lang="en-US" sz="1200" b="0" i="0" u="none" strike="noStrike" kern="1200" baseline="0" dirty="0">
                <a:solidFill>
                  <a:schemeClr val="tx1"/>
                </a:solidFill>
                <a:latin typeface="Times New Roman" pitchFamily="18" charset="0"/>
                <a:ea typeface="+mn-ea"/>
                <a:cs typeface="+mn-cs"/>
              </a:rPr>
              <a:t>July 15 	Of the total accounts receivable, the partnership collected $9,000 and wrote off the remainder as bad debts. 	</a:t>
            </a:r>
          </a:p>
          <a:p>
            <a:r>
              <a:rPr lang="en-US" sz="1200" b="0" i="0" u="none" strike="noStrike" kern="1200" baseline="0" dirty="0">
                <a:solidFill>
                  <a:schemeClr val="tx1"/>
                </a:solidFill>
                <a:latin typeface="Times New Roman" pitchFamily="18" charset="0"/>
                <a:ea typeface="+mn-ea"/>
                <a:cs typeface="+mn-cs"/>
              </a:rPr>
              <a:t>Aug. 20 	The fixed assets are sold for a total of $29,000. 	</a:t>
            </a:r>
          </a:p>
          <a:p>
            <a:r>
              <a:rPr lang="en-US" sz="1200" b="0" i="0" u="none" strike="noStrike" kern="1200" baseline="0" dirty="0">
                <a:solidFill>
                  <a:schemeClr val="tx1"/>
                </a:solidFill>
                <a:latin typeface="Times New Roman" pitchFamily="18" charset="0"/>
                <a:ea typeface="+mn-ea"/>
                <a:cs typeface="+mn-cs"/>
              </a:rPr>
              <a:t>Aug. 25 	All partnership liabilities are paid. 	</a:t>
            </a:r>
          </a:p>
          <a:p>
            <a:r>
              <a:rPr lang="en-US" sz="1200" b="0" i="0" u="none" strike="noStrike" kern="1200" baseline="0" dirty="0">
                <a:solidFill>
                  <a:schemeClr val="tx1"/>
                </a:solidFill>
                <a:latin typeface="Times New Roman" pitchFamily="18" charset="0"/>
                <a:ea typeface="+mn-ea"/>
                <a:cs typeface="+mn-cs"/>
              </a:rPr>
              <a:t>Sept. 10 	A total of $3,000 in liquidation expenses is paid to cover costs such as accounting and legal fees as well as the commissions incurred in disposing of partnership property. </a:t>
            </a:r>
          </a:p>
          <a:p>
            <a:r>
              <a:rPr lang="en-US" sz="1200" b="0" i="0" u="none" strike="noStrike" kern="1200" baseline="0" dirty="0">
                <a:solidFill>
                  <a:schemeClr val="tx1"/>
                </a:solidFill>
                <a:latin typeface="Times New Roman" pitchFamily="18" charset="0"/>
                <a:ea typeface="+mn-ea"/>
                <a:cs typeface="+mn-cs"/>
              </a:rPr>
              <a:t>Oct. 15 	All remaining cash is distributed to the owners based on their final capital account balances. 	</a:t>
            </a:r>
          </a:p>
        </p:txBody>
      </p:sp>
    </p:spTree>
    <p:extLst>
      <p:ext uri="{BB962C8B-B14F-4D97-AF65-F5344CB8AC3E}">
        <p14:creationId xmlns:p14="http://schemas.microsoft.com/office/powerpoint/2010/main" val="26288770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Rot="1" noChangeAspect="1" noChangeArrowheads="1" noTextEdit="1"/>
          </p:cNvSpPr>
          <p:nvPr>
            <p:ph type="sldImg"/>
          </p:nvPr>
        </p:nvSpPr>
        <p:spPr>
          <a:xfrm>
            <a:off x="1150938" y="692150"/>
            <a:ext cx="4556125" cy="3416300"/>
          </a:xfrm>
          <a:ln/>
        </p:spPr>
      </p:sp>
      <p:sp>
        <p:nvSpPr>
          <p:cNvPr id="44035" name="Rectangle 3"/>
          <p:cNvSpPr>
            <a:spLocks noGrp="1" noChangeArrowheads="1"/>
          </p:cNvSpPr>
          <p:nvPr>
            <p:ph type="body" idx="1"/>
          </p:nvPr>
        </p:nvSpPr>
        <p:spPr>
          <a:ln w="9525"/>
        </p:spPr>
        <p:txBody>
          <a:bodyPr/>
          <a:lstStyle/>
          <a:p>
            <a:pPr>
              <a:lnSpc>
                <a:spcPct val="90000"/>
              </a:lnSpc>
              <a:spcBef>
                <a:spcPct val="20000"/>
              </a:spcBef>
              <a:buClr>
                <a:srgbClr val="002060"/>
              </a:buClr>
              <a:buSzPct val="80000"/>
              <a:defRPr/>
            </a:pPr>
            <a:r>
              <a:rPr lang="en-US" sz="1200" b="0" i="0" u="none" strike="noStrike" kern="1200" baseline="0" dirty="0">
                <a:solidFill>
                  <a:schemeClr val="tx1"/>
                </a:solidFill>
                <a:latin typeface="Times New Roman" pitchFamily="18" charset="0"/>
                <a:ea typeface="+mn-ea"/>
                <a:cs typeface="+mn-cs"/>
              </a:rPr>
              <a:t>To record the liquidation of Morgan and Houseman, the following journal entries would be made. Rather than report specific income and expense balances, gains and losses are traditionally recorded directly to the partners’ capital accounts. Because operations have ceased, determination of a separate net income figure for this period would provide little informational value. </a:t>
            </a:r>
            <a:r>
              <a:rPr lang="en-US" sz="1200" b="0" i="1" u="none" strike="noStrike" kern="1200" baseline="0" dirty="0">
                <a:solidFill>
                  <a:schemeClr val="tx1"/>
                </a:solidFill>
                <a:latin typeface="Times New Roman" pitchFamily="18" charset="0"/>
                <a:ea typeface="+mn-ea"/>
                <a:cs typeface="+mn-cs"/>
              </a:rPr>
              <a:t>Instead, a primary concern of the parties involved in any liquidation is keeping track of the continuing changes in each partner’s capital balance</a:t>
            </a:r>
            <a:r>
              <a:rPr lang="en-US" sz="1200" b="0" i="0" u="none" strike="noStrike" kern="1200" baseline="0" dirty="0">
                <a:solidFill>
                  <a:schemeClr val="tx1"/>
                </a:solidFill>
                <a:latin typeface="Times New Roman" pitchFamily="18" charset="0"/>
                <a:ea typeface="+mn-ea"/>
                <a:cs typeface="+mn-cs"/>
              </a:rPr>
              <a:t>. </a:t>
            </a:r>
          </a:p>
          <a:p>
            <a:pPr>
              <a:lnSpc>
                <a:spcPct val="90000"/>
              </a:lnSpc>
              <a:spcBef>
                <a:spcPct val="20000"/>
              </a:spcBef>
              <a:buClr>
                <a:srgbClr val="002060"/>
              </a:buClr>
              <a:buSzPct val="80000"/>
              <a:defRPr/>
            </a:pPr>
            <a:r>
              <a:rPr lang="en-US" sz="1200" b="0" i="0" u="none" strike="noStrike" kern="1200" baseline="0" dirty="0">
                <a:solidFill>
                  <a:schemeClr val="tx1"/>
                </a:solidFill>
                <a:latin typeface="Times New Roman" pitchFamily="18" charset="0"/>
                <a:ea typeface="+mn-ea"/>
                <a:cs typeface="+mn-cs"/>
              </a:rPr>
              <a:t>After liquidating the partnership assets and paying off all obligations, the $63,000 cash that remains can be distributed to Morgan and Houseman on the basis of their capital balances. The following schedule determines the partners’ ending capital account balances and, thus, the appropriate distribution of the final cash balance. </a:t>
            </a:r>
            <a:endParaRPr lang="en-US" dirty="0"/>
          </a:p>
        </p:txBody>
      </p:sp>
    </p:spTree>
    <p:extLst>
      <p:ext uri="{BB962C8B-B14F-4D97-AF65-F5344CB8AC3E}">
        <p14:creationId xmlns:p14="http://schemas.microsoft.com/office/powerpoint/2010/main" val="37435377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ChangeArrowheads="1" noTextEdit="1"/>
          </p:cNvSpPr>
          <p:nvPr>
            <p:ph type="sldImg"/>
          </p:nvPr>
        </p:nvSpPr>
        <p:spPr>
          <a:xfrm>
            <a:off x="1150938" y="692150"/>
            <a:ext cx="4556125" cy="3416300"/>
          </a:xfrm>
          <a:ln/>
        </p:spPr>
      </p:sp>
      <p:sp>
        <p:nvSpPr>
          <p:cNvPr id="45059" name="Rectangle 3"/>
          <p:cNvSpPr>
            <a:spLocks noGrp="1" noChangeArrowheads="1"/>
          </p:cNvSpPr>
          <p:nvPr>
            <p:ph type="body" idx="1"/>
          </p:nvPr>
        </p:nvSpPr>
        <p:spPr>
          <a:ln w="9525"/>
        </p:spPr>
        <p:txBody>
          <a:bodyPr/>
          <a:lstStyle/>
          <a:p>
            <a:pPr>
              <a:spcBef>
                <a:spcPct val="20000"/>
              </a:spcBef>
              <a:buClr>
                <a:schemeClr val="accent2"/>
              </a:buClr>
              <a:buSzPct val="80000"/>
              <a:defRPr/>
            </a:pPr>
            <a:r>
              <a:rPr lang="en-US" sz="1200" b="0" i="0" u="none" strike="noStrike" kern="1200" baseline="0" dirty="0">
                <a:solidFill>
                  <a:schemeClr val="tx1"/>
                </a:solidFill>
                <a:latin typeface="Times New Roman" pitchFamily="18" charset="0"/>
                <a:ea typeface="+mn-ea"/>
                <a:cs typeface="+mn-cs"/>
              </a:rPr>
              <a:t>After the ending capital balances have been calculated, the remaining cash can be distributed to the partners to close out the financial records of the partnership. </a:t>
            </a:r>
            <a:endParaRPr lang="en-US" b="1" kern="0" dirty="0">
              <a:solidFill>
                <a:srgbClr val="002060"/>
              </a:solidFill>
              <a:cs typeface="Times New Roman" pitchFamily="18" charset="0"/>
            </a:endParaRPr>
          </a:p>
        </p:txBody>
      </p:sp>
    </p:spTree>
    <p:extLst>
      <p:ext uri="{BB962C8B-B14F-4D97-AF65-F5344CB8AC3E}">
        <p14:creationId xmlns:p14="http://schemas.microsoft.com/office/powerpoint/2010/main" val="7780911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ChangeArrowheads="1" noTextEdit="1"/>
          </p:cNvSpPr>
          <p:nvPr>
            <p:ph type="sldImg"/>
          </p:nvPr>
        </p:nvSpPr>
        <p:spPr>
          <a:xfrm>
            <a:off x="1150938" y="692150"/>
            <a:ext cx="4556125" cy="3416300"/>
          </a:xfrm>
          <a:ln/>
        </p:spPr>
      </p:sp>
      <p:sp>
        <p:nvSpPr>
          <p:cNvPr id="59394"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LO 15-3: Determine the distribution of available cash when one or more partners has a deficit capital balance or becomes personally insolvent. </a:t>
            </a:r>
            <a:endParaRPr lang="en-US" dirty="0"/>
          </a:p>
        </p:txBody>
      </p:sp>
    </p:spTree>
    <p:extLst>
      <p:ext uri="{BB962C8B-B14F-4D97-AF65-F5344CB8AC3E}">
        <p14:creationId xmlns:p14="http://schemas.microsoft.com/office/powerpoint/2010/main" val="34338138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ChangeArrowheads="1" noTextEdit="1"/>
          </p:cNvSpPr>
          <p:nvPr>
            <p:ph type="sldImg"/>
          </p:nvPr>
        </p:nvSpPr>
        <p:spPr>
          <a:xfrm>
            <a:off x="1150938" y="692150"/>
            <a:ext cx="4556125" cy="3416300"/>
          </a:xfrm>
          <a:ln/>
        </p:spPr>
      </p:sp>
      <p:sp>
        <p:nvSpPr>
          <p:cNvPr id="55298"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Liquidation can take a considerable length of time to complete. Because the various parties involved seek continually updated financial information, the accountant should produce frequent reports summarizing transactions as they occur. Consequently, a statement (often referred to as the </a:t>
            </a:r>
            <a:r>
              <a:rPr lang="en-US" sz="1200" b="0" i="1" u="none" strike="noStrike" kern="1200" baseline="0" dirty="0">
                <a:solidFill>
                  <a:schemeClr val="tx1"/>
                </a:solidFill>
                <a:latin typeface="Times New Roman" pitchFamily="18" charset="0"/>
                <a:ea typeface="+mn-ea"/>
                <a:cs typeface="+mn-cs"/>
              </a:rPr>
              <a:t>statement of liquidation) </a:t>
            </a:r>
            <a:r>
              <a:rPr lang="en-US" sz="1200" b="0" i="0" u="none" strike="noStrike" kern="1200" baseline="0" dirty="0">
                <a:solidFill>
                  <a:schemeClr val="tx1"/>
                </a:solidFill>
                <a:latin typeface="Times New Roman" pitchFamily="18" charset="0"/>
                <a:ea typeface="+mn-ea"/>
                <a:cs typeface="+mn-cs"/>
              </a:rPr>
              <a:t>can be prepared at periodic intervals to disclose </a:t>
            </a:r>
          </a:p>
          <a:p>
            <a:pPr marL="171450" indent="-171450">
              <a:buFont typeface="Arial"/>
              <a:buChar char="•"/>
            </a:pPr>
            <a:r>
              <a:rPr lang="en-US" sz="1200" b="0" i="0" u="none" strike="noStrike" kern="1200" baseline="0" dirty="0">
                <a:solidFill>
                  <a:schemeClr val="tx1"/>
                </a:solidFill>
                <a:latin typeface="Times New Roman" pitchFamily="18" charset="0"/>
                <a:ea typeface="+mn-ea"/>
                <a:cs typeface="+mn-cs"/>
              </a:rPr>
              <a:t>Transactions to date. </a:t>
            </a:r>
          </a:p>
          <a:p>
            <a:pPr marL="171450" indent="-171450">
              <a:buFont typeface="Arial"/>
              <a:buChar char="•"/>
            </a:pPr>
            <a:r>
              <a:rPr lang="en-US" sz="1200" b="0" i="0" u="none" strike="noStrike" kern="1200" baseline="0" dirty="0">
                <a:solidFill>
                  <a:schemeClr val="tx1"/>
                </a:solidFill>
                <a:latin typeface="Times New Roman" pitchFamily="18" charset="0"/>
                <a:ea typeface="+mn-ea"/>
                <a:cs typeface="+mn-cs"/>
              </a:rPr>
              <a:t>Assets still held by the partnership. </a:t>
            </a:r>
          </a:p>
          <a:p>
            <a:pPr marL="171450" indent="-171450">
              <a:buFont typeface="Arial"/>
              <a:buChar char="•"/>
            </a:pPr>
            <a:r>
              <a:rPr lang="en-US" sz="1200" b="0" i="0" u="none" strike="noStrike" kern="1200" baseline="0" dirty="0">
                <a:solidFill>
                  <a:schemeClr val="tx1"/>
                </a:solidFill>
                <a:latin typeface="Times New Roman" pitchFamily="18" charset="0"/>
                <a:ea typeface="+mn-ea"/>
                <a:cs typeface="+mn-cs"/>
              </a:rPr>
              <a:t>Liabilities remaining to be paid. </a:t>
            </a:r>
          </a:p>
          <a:p>
            <a:pPr marL="171450" indent="-171450">
              <a:buFont typeface="Arial"/>
              <a:buChar char="•"/>
            </a:pPr>
            <a:r>
              <a:rPr lang="en-US" sz="1200" b="0" i="0" u="none" strike="noStrike" kern="1200" baseline="0" dirty="0">
                <a:solidFill>
                  <a:schemeClr val="tx1"/>
                </a:solidFill>
                <a:latin typeface="Times New Roman" pitchFamily="18" charset="0"/>
                <a:ea typeface="+mn-ea"/>
                <a:cs typeface="+mn-cs"/>
              </a:rPr>
              <a:t>Current cash and capital balances.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Times New Roman" pitchFamily="18" charset="0"/>
                <a:ea typeface="+mn-ea"/>
                <a:cs typeface="+mn-cs"/>
              </a:rPr>
              <a:t>Although the preceding Morgan and Houseman example has been condensed into a few events occurring during a relatively brief period of time, partnership liquidations usually require numerous transactions that transpire over months and, perhaps, even years. By receiving frequent statements of liquidation, both the creditors and the partners are able to stay apprised of the results of this lengthy process. </a:t>
            </a:r>
            <a:endParaRPr lang="en-US" dirty="0"/>
          </a:p>
          <a:p>
            <a:endParaRPr lang="en-US" dirty="0"/>
          </a:p>
        </p:txBody>
      </p:sp>
    </p:spTree>
    <p:extLst>
      <p:ext uri="{BB962C8B-B14F-4D97-AF65-F5344CB8AC3E}">
        <p14:creationId xmlns:p14="http://schemas.microsoft.com/office/powerpoint/2010/main" val="37229644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92150"/>
            <a:ext cx="4556125" cy="3416300"/>
          </a:xfrm>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Times New Roman" pitchFamily="18" charset="0"/>
                <a:ea typeface="+mn-ea"/>
                <a:cs typeface="+mn-cs"/>
              </a:rPr>
              <a:t>In Exhibit 15.1, the liquidation process ended with both partners having positive capital balances. Thus, each partner was able to share in the remaining $63,000 cash.</a:t>
            </a:r>
            <a:endParaRPr lang="en-US" dirty="0"/>
          </a:p>
        </p:txBody>
      </p:sp>
    </p:spTree>
    <p:extLst>
      <p:ext uri="{BB962C8B-B14F-4D97-AF65-F5344CB8AC3E}">
        <p14:creationId xmlns:p14="http://schemas.microsoft.com/office/powerpoint/2010/main" val="2495497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ChangeArrowheads="1" noTextEdit="1"/>
          </p:cNvSpPr>
          <p:nvPr>
            <p:ph type="sldImg"/>
          </p:nvPr>
        </p:nvSpPr>
        <p:spPr>
          <a:xfrm>
            <a:off x="1150938" y="692150"/>
            <a:ext cx="4556125" cy="3416300"/>
          </a:xfrm>
          <a:ln/>
        </p:spPr>
      </p:sp>
      <p:sp>
        <p:nvSpPr>
          <p:cNvPr id="59394"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LO 15-3: Determine the distribution of available cash when one or more partners has a deficit capital balance or becomes personally insolvent. </a:t>
            </a:r>
            <a:endParaRPr lang="en-US" dirty="0"/>
          </a:p>
        </p:txBody>
      </p:sp>
    </p:spTree>
    <p:extLst>
      <p:ext uri="{BB962C8B-B14F-4D97-AF65-F5344CB8AC3E}">
        <p14:creationId xmlns:p14="http://schemas.microsoft.com/office/powerpoint/2010/main" val="10529130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ChangeArrowheads="1" noTextEdit="1"/>
          </p:cNvSpPr>
          <p:nvPr>
            <p:ph type="sldImg"/>
          </p:nvPr>
        </p:nvSpPr>
        <p:spPr>
          <a:xfrm>
            <a:off x="1150938" y="692150"/>
            <a:ext cx="4556125" cy="3416300"/>
          </a:xfrm>
          <a:ln/>
        </p:spPr>
      </p:sp>
      <p:sp>
        <p:nvSpPr>
          <p:cNvPr id="61442"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At the end of a liquidation, one or more partners could have a negative capital account, or the partnership could be unable to generate even enough cash to satisfy all of its creditors’ claims. Such deficits are most likely to occur when the partnership is already insolvent at the start of the liquidation or when the disposal of noncash assets results in material losses. Under these circumstances, the accounting procedures to be applied depend on legal regulations as well as the individual actions of the partners. </a:t>
            </a:r>
            <a:endParaRPr lang="en-US" dirty="0"/>
          </a:p>
        </p:txBody>
      </p:sp>
    </p:spTree>
    <p:extLst>
      <p:ext uri="{BB962C8B-B14F-4D97-AF65-F5344CB8AC3E}">
        <p14:creationId xmlns:p14="http://schemas.microsoft.com/office/powerpoint/2010/main" val="7165543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ChangeArrowheads="1" noTextEdit="1"/>
          </p:cNvSpPr>
          <p:nvPr>
            <p:ph type="sldImg"/>
          </p:nvPr>
        </p:nvSpPr>
        <p:spPr>
          <a:xfrm>
            <a:off x="1150938" y="692150"/>
            <a:ext cx="4556125" cy="3416300"/>
          </a:xfrm>
          <a:ln/>
        </p:spPr>
      </p:sp>
      <p:sp>
        <p:nvSpPr>
          <p:cNvPr id="61442"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To illustrate, assume that the partnership of Holland, Dozier, and Ross was terminated at the beginning of the current year. Business activities ceased and all noncash assets were subsequently converted into cash. During the liquidation process, the partnership incurred a number of large losses that have been allocated to the partners’ capital accounts on a 4:4:2 basis, respectively. A portion of the resulting cash is then used to pay all partnership liabilities and liquidation expenses. </a:t>
            </a:r>
          </a:p>
        </p:txBody>
      </p:sp>
    </p:spTree>
    <p:extLst>
      <p:ext uri="{BB962C8B-B14F-4D97-AF65-F5344CB8AC3E}">
        <p14:creationId xmlns:p14="http://schemas.microsoft.com/office/powerpoint/2010/main" val="2392120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ChangeArrowheads="1" noTextEdit="1"/>
          </p:cNvSpPr>
          <p:nvPr>
            <p:ph type="sldImg"/>
          </p:nvPr>
        </p:nvSpPr>
        <p:spPr>
          <a:xfrm>
            <a:off x="1150938" y="692150"/>
            <a:ext cx="4556125" cy="3416300"/>
          </a:xfrm>
          <a:ln/>
        </p:spPr>
      </p:sp>
      <p:sp>
        <p:nvSpPr>
          <p:cNvPr id="30722"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Although a business organized as a partnership can exist indefinitely through periodic changes within the ownership, the actual cessation of operations is not an uncommon occurrence. “Sooner or later, all partnerships end, whether a partner dies, moves to Hawaii, or gets into a different line of business.” The partners simply might become incompatible and choose to cease operations. The same decision could be made if profits fail to reach projected levels.</a:t>
            </a:r>
          </a:p>
          <a:p>
            <a:r>
              <a:rPr lang="en-US" sz="1200" b="0" i="0" u="none" strike="noStrike" kern="1200" baseline="0" dirty="0">
                <a:solidFill>
                  <a:schemeClr val="tx1"/>
                </a:solidFill>
                <a:latin typeface="Times New Roman" pitchFamily="18" charset="0"/>
                <a:ea typeface="+mn-ea"/>
                <a:cs typeface="+mn-cs"/>
              </a:rPr>
              <a:t>The liquidation of a partnership generally involves three important steps: </a:t>
            </a:r>
          </a:p>
          <a:p>
            <a:pPr marL="228600" indent="-228600">
              <a:buFont typeface="+mj-lt"/>
              <a:buAutoNum type="arabicPeriod"/>
            </a:pPr>
            <a:r>
              <a:rPr lang="en-US" sz="1200" b="0" i="0" u="none" strike="noStrike" kern="1200" baseline="0" dirty="0">
                <a:solidFill>
                  <a:schemeClr val="tx1"/>
                </a:solidFill>
                <a:latin typeface="Times New Roman" pitchFamily="18" charset="0"/>
                <a:ea typeface="+mn-ea"/>
                <a:cs typeface="+mn-cs"/>
              </a:rPr>
              <a:t>Noncash partnership assets are sold for cash, and gains and losses on the sales are allocated to the capital accounts of individual partners on the basis of their profit and loss ratios. </a:t>
            </a:r>
          </a:p>
          <a:p>
            <a:pPr marL="228600" indent="-228600">
              <a:buFont typeface="+mj-lt"/>
              <a:buAutoNum type="arabicPeriod"/>
            </a:pPr>
            <a:r>
              <a:rPr lang="en-US" sz="1200" b="0" i="0" u="none" strike="noStrike" kern="1200" baseline="0" dirty="0">
                <a:solidFill>
                  <a:schemeClr val="tx1"/>
                </a:solidFill>
                <a:latin typeface="Times New Roman" pitchFamily="18" charset="0"/>
                <a:ea typeface="+mn-ea"/>
                <a:cs typeface="+mn-cs"/>
              </a:rPr>
              <a:t>Partnership liabilities and expenses incurred during the liquidation are paid from the partnership’s available cash. Liquidation expenses are allocated to partners’ capital accounts on the basis of profit and loss ratios. </a:t>
            </a:r>
          </a:p>
          <a:p>
            <a:pPr marL="228600" indent="-228600">
              <a:buFont typeface="+mj-lt"/>
              <a:buAutoNum type="arabicPeriod"/>
            </a:pPr>
            <a:r>
              <a:rPr lang="en-US" sz="1200" b="0" i="0" u="none" strike="noStrike" kern="1200" baseline="0" dirty="0">
                <a:solidFill>
                  <a:schemeClr val="tx1"/>
                </a:solidFill>
                <a:latin typeface="Times New Roman" pitchFamily="18" charset="0"/>
                <a:ea typeface="+mn-ea"/>
                <a:cs typeface="+mn-cs"/>
              </a:rPr>
              <a:t>Any partnership cash remaining after paying liabilities and liquidation expenses is distributed to the individual partners on the basis of their respective capital balances. </a:t>
            </a:r>
          </a:p>
        </p:txBody>
      </p:sp>
    </p:spTree>
    <p:extLst>
      <p:ext uri="{BB962C8B-B14F-4D97-AF65-F5344CB8AC3E}">
        <p14:creationId xmlns:p14="http://schemas.microsoft.com/office/powerpoint/2010/main" val="26926459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ChangeArrowheads="1" noTextEdit="1"/>
          </p:cNvSpPr>
          <p:nvPr>
            <p:ph type="sldImg"/>
          </p:nvPr>
        </p:nvSpPr>
        <p:spPr>
          <a:xfrm>
            <a:off x="1150938" y="692150"/>
            <a:ext cx="4556125" cy="3416300"/>
          </a:xfrm>
          <a:ln/>
        </p:spPr>
      </p:sp>
      <p:sp>
        <p:nvSpPr>
          <p:cNvPr id="61442"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Following these transactions, assume that only these four account balances remain open within the partnership’s records.</a:t>
            </a:r>
          </a:p>
          <a:p>
            <a:r>
              <a:rPr lang="en-US" sz="1200" b="0" i="0" u="none" strike="noStrike" kern="1200" baseline="0" dirty="0">
                <a:solidFill>
                  <a:schemeClr val="tx1"/>
                </a:solidFill>
                <a:latin typeface="Times New Roman" pitchFamily="18" charset="0"/>
                <a:ea typeface="+mn-ea"/>
                <a:cs typeface="+mn-cs"/>
              </a:rPr>
              <a:t>Holland has a negative capital balance of $6,000; the assigned share of partnership losses has exceeded this partner’s capital balance at the date the partnership terminated. </a:t>
            </a:r>
            <a:endParaRPr lang="en-US" dirty="0"/>
          </a:p>
        </p:txBody>
      </p:sp>
    </p:spTree>
    <p:extLst>
      <p:ext uri="{BB962C8B-B14F-4D97-AF65-F5344CB8AC3E}">
        <p14:creationId xmlns:p14="http://schemas.microsoft.com/office/powerpoint/2010/main" val="36459399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ChangeArrowheads="1" noTextEdit="1"/>
          </p:cNvSpPr>
          <p:nvPr>
            <p:ph type="sldImg"/>
          </p:nvPr>
        </p:nvSpPr>
        <p:spPr>
          <a:xfrm>
            <a:off x="1150938" y="692150"/>
            <a:ext cx="4556125" cy="3416300"/>
          </a:xfrm>
          <a:ln/>
        </p:spPr>
      </p:sp>
      <p:sp>
        <p:nvSpPr>
          <p:cNvPr id="61442"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In such cases, the Uniform Partnership Act (Section 807[b]) stipulates that the partner “shall contribute to the partnership an amount equal to any excess charges over the credits in the partner’s account . . .” Therefore, Holland legally is required to convey an additional $6,000 to the partnership to eliminate the deficit balance. This contribution raises the cash balance to $26,000, which allows a complete distribution to be made to Dozier ($15,000) and Ross ($11,000) based on their capital account balances. </a:t>
            </a:r>
            <a:endParaRPr lang="en-US" dirty="0"/>
          </a:p>
        </p:txBody>
      </p:sp>
    </p:spTree>
    <p:extLst>
      <p:ext uri="{BB962C8B-B14F-4D97-AF65-F5344CB8AC3E}">
        <p14:creationId xmlns:p14="http://schemas.microsoft.com/office/powerpoint/2010/main" val="1938991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ChangeArrowheads="1" noTextEdit="1"/>
          </p:cNvSpPr>
          <p:nvPr>
            <p:ph type="sldImg"/>
          </p:nvPr>
        </p:nvSpPr>
        <p:spPr>
          <a:xfrm>
            <a:off x="1150938" y="692150"/>
            <a:ext cx="4556125" cy="3416300"/>
          </a:xfrm>
          <a:ln/>
        </p:spPr>
      </p:sp>
      <p:sp>
        <p:nvSpPr>
          <p:cNvPr id="63490"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The journal entry for this final payment closes out the partnership records: </a:t>
            </a:r>
          </a:p>
          <a:p>
            <a:r>
              <a:rPr lang="en-US" sz="1200" b="0" i="0" u="none" strike="noStrike" kern="1200" baseline="0" dirty="0">
                <a:solidFill>
                  <a:schemeClr val="tx1"/>
                </a:solidFill>
                <a:latin typeface="Times New Roman" pitchFamily="18" charset="0"/>
                <a:ea typeface="+mn-ea"/>
                <a:cs typeface="+mn-cs"/>
              </a:rPr>
              <a:t>Unfortunately, an alternative scenario could easily arise for the previous partnership liquidation. Although Holland’s capital account shows a $6,000 deficit balance, this partner could resist any attempt to force an additional investment, especially because the business is in the process of being terminated. The possibility of such recalcitrance is enhanced if the individual is having personal financial difficulties. Thus, the remaining partners may eventually have to resort to formal litigation to gain Holland’s contribution. Until that legal action is concluded, the partnership records remain open although inactive. </a:t>
            </a:r>
            <a:endParaRPr lang="en-US" dirty="0"/>
          </a:p>
        </p:txBody>
      </p:sp>
    </p:spTree>
    <p:extLst>
      <p:ext uri="{BB962C8B-B14F-4D97-AF65-F5344CB8AC3E}">
        <p14:creationId xmlns:p14="http://schemas.microsoft.com/office/powerpoint/2010/main" val="3902137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ChangeArrowheads="1" noTextEdit="1"/>
          </p:cNvSpPr>
          <p:nvPr>
            <p:ph type="sldImg"/>
          </p:nvPr>
        </p:nvSpPr>
        <p:spPr>
          <a:xfrm>
            <a:off x="1150938" y="692150"/>
            <a:ext cx="4556125" cy="3416300"/>
          </a:xfrm>
          <a:ln/>
        </p:spPr>
      </p:sp>
      <p:sp>
        <p:nvSpPr>
          <p:cNvPr id="59394" name="Rectangle 3"/>
          <p:cNvSpPr>
            <a:spLocks noGrp="1" noChangeArrowheads="1"/>
          </p:cNvSpPr>
          <p:nvPr>
            <p:ph type="body" idx="1"/>
          </p:nvPr>
        </p:nvSpPr>
        <p:spPr>
          <a:noFill/>
          <a:ln w="9525"/>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Times New Roman" pitchFamily="18" charset="0"/>
                <a:ea typeface="+mn-ea"/>
                <a:cs typeface="+mn-cs"/>
              </a:rPr>
              <a:t>LO 15-5: </a:t>
            </a:r>
            <a:r>
              <a:rPr lang="en-US" dirty="0"/>
              <a:t>Calculate the safe payments that can be made to individual partners from cash that becomes available prior to final liquidation. </a:t>
            </a:r>
          </a:p>
          <a:p>
            <a:endParaRPr lang="en-US" dirty="0"/>
          </a:p>
        </p:txBody>
      </p:sp>
    </p:spTree>
    <p:extLst>
      <p:ext uri="{BB962C8B-B14F-4D97-AF65-F5344CB8AC3E}">
        <p14:creationId xmlns:p14="http://schemas.microsoft.com/office/powerpoint/2010/main" val="7272461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ChangeArrowheads="1" noTextEdit="1"/>
          </p:cNvSpPr>
          <p:nvPr>
            <p:ph type="sldImg"/>
          </p:nvPr>
        </p:nvSpPr>
        <p:spPr>
          <a:xfrm>
            <a:off x="1150938" y="692150"/>
            <a:ext cx="4556125" cy="3416300"/>
          </a:xfrm>
          <a:ln/>
        </p:spPr>
      </p:sp>
      <p:sp>
        <p:nvSpPr>
          <p:cNvPr id="63490" name="Rectangle 3"/>
          <p:cNvSpPr>
            <a:spLocks noGrp="1" noChangeArrowheads="1"/>
          </p:cNvSpPr>
          <p:nvPr>
            <p:ph type="body" idx="1"/>
          </p:nvPr>
        </p:nvSpPr>
        <p:spPr>
          <a:noFill/>
          <a:ln w="9525"/>
        </p:spPr>
        <p:txBody>
          <a:bodyPr/>
          <a:lstStyle/>
          <a:p>
            <a:r>
              <a:rPr lang="en-US" sz="1200" b="1" i="1" u="none" strike="noStrike" kern="1200" baseline="0" dirty="0">
                <a:solidFill>
                  <a:schemeClr val="tx1"/>
                </a:solidFill>
                <a:latin typeface="Times New Roman" pitchFamily="18" charset="0"/>
                <a:ea typeface="+mn-ea"/>
                <a:cs typeface="+mn-cs"/>
              </a:rPr>
              <a:t>Distribution of Safe Payments </a:t>
            </a:r>
            <a:endParaRPr lang="en-US" sz="1200" b="0" i="0" u="none" strike="noStrike" kern="1200" baseline="0" dirty="0">
              <a:solidFill>
                <a:schemeClr val="tx1"/>
              </a:solidFill>
              <a:latin typeface="Times New Roman" pitchFamily="18" charset="0"/>
              <a:ea typeface="+mn-ea"/>
              <a:cs typeface="+mn-cs"/>
            </a:endParaRPr>
          </a:p>
          <a:p>
            <a:r>
              <a:rPr lang="en-US" sz="1200" b="0" i="0" u="none" strike="noStrike" kern="1200" baseline="0" dirty="0">
                <a:solidFill>
                  <a:schemeClr val="tx1"/>
                </a:solidFill>
                <a:latin typeface="Times New Roman" pitchFamily="18" charset="0"/>
                <a:ea typeface="+mn-ea"/>
                <a:cs typeface="+mn-cs"/>
              </a:rPr>
              <a:t>While awaiting the final resolution of this matter, no compelling reason exists for the partnership to continue holding $20,000 in cash. These funds will eventually be paid to Dozier and Ross regardless of any action that Holland takes. An immediate transfer should be made to these two partners to allow them the use of their money. However, because Dozier has a $15,000 capital account balance and Ross currently reports $11,000, a complete distribution is not possible. A method must be devised, therefore, to allow for a fair allocation of the available $20,000.</a:t>
            </a:r>
            <a:endParaRPr lang="en-US" dirty="0"/>
          </a:p>
        </p:txBody>
      </p:sp>
    </p:spTree>
    <p:extLst>
      <p:ext uri="{BB962C8B-B14F-4D97-AF65-F5344CB8AC3E}">
        <p14:creationId xmlns:p14="http://schemas.microsoft.com/office/powerpoint/2010/main" val="11844813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ChangeArrowheads="1" noTextEdit="1"/>
          </p:cNvSpPr>
          <p:nvPr>
            <p:ph type="sldImg"/>
          </p:nvPr>
        </p:nvSpPr>
        <p:spPr>
          <a:xfrm>
            <a:off x="1150938" y="692150"/>
            <a:ext cx="4556125" cy="3416300"/>
          </a:xfrm>
          <a:ln/>
        </p:spPr>
      </p:sp>
      <p:sp>
        <p:nvSpPr>
          <p:cNvPr id="63490" name="Rectangle 3"/>
          <p:cNvSpPr>
            <a:spLocks noGrp="1" noChangeArrowheads="1"/>
          </p:cNvSpPr>
          <p:nvPr>
            <p:ph type="body" idx="1"/>
          </p:nvPr>
        </p:nvSpPr>
        <p:spPr>
          <a:noFill/>
          <a:ln w="9525"/>
        </p:spPr>
        <p:txBody>
          <a:bodyPr/>
          <a:lstStyle/>
          <a:p>
            <a:r>
              <a:rPr lang="en-US" sz="1200" b="0" i="1" u="none" strike="noStrike" kern="1200" baseline="0" dirty="0">
                <a:solidFill>
                  <a:schemeClr val="tx1"/>
                </a:solidFill>
                <a:latin typeface="Times New Roman" pitchFamily="18" charset="0"/>
                <a:ea typeface="+mn-ea"/>
                <a:cs typeface="+mn-cs"/>
              </a:rPr>
              <a:t>To ensure the equitable treatment of all parties, this initial distribution is based on the assumption that the $6,000 capital deficit will prove to be a total loss to the partnership</a:t>
            </a:r>
            <a:r>
              <a:rPr lang="en-US" sz="1200" b="0" i="0" u="none" strike="noStrike" kern="1200" baseline="0" dirty="0">
                <a:solidFill>
                  <a:schemeClr val="tx1"/>
                </a:solidFill>
                <a:latin typeface="Times New Roman" pitchFamily="18" charset="0"/>
                <a:ea typeface="+mn-ea"/>
                <a:cs typeface="+mn-cs"/>
              </a:rPr>
              <a:t>. Holland may, for example, be completely insolvent so that no additional payment will ever be forthcoming. By making this conservative presumption, the accountant is able to calculate the lowest possible amounts (or </a:t>
            </a:r>
            <a:r>
              <a:rPr lang="en-US" sz="1200" b="0" i="1" u="none" strike="noStrike" kern="1200" baseline="0" dirty="0">
                <a:solidFill>
                  <a:schemeClr val="tx1"/>
                </a:solidFill>
                <a:latin typeface="Times New Roman" pitchFamily="18" charset="0"/>
                <a:ea typeface="+mn-ea"/>
                <a:cs typeface="+mn-cs"/>
              </a:rPr>
              <a:t>safe balances) </a:t>
            </a:r>
            <a:r>
              <a:rPr lang="en-US" sz="1200" b="0" i="0" u="none" strike="noStrike" kern="1200" baseline="0" dirty="0">
                <a:solidFill>
                  <a:schemeClr val="tx1"/>
                </a:solidFill>
                <a:latin typeface="Times New Roman" pitchFamily="18" charset="0"/>
                <a:ea typeface="+mn-ea"/>
                <a:cs typeface="+mn-cs"/>
              </a:rPr>
              <a:t>that Dozier and Ross must retain in their capital accounts to be able to absorb all future losses. Based upon these safe capital balances, the accountant can determine the amount of </a:t>
            </a:r>
            <a:r>
              <a:rPr lang="en-US" sz="1200" b="0" i="1" u="none" strike="noStrike" kern="1200" baseline="0" dirty="0">
                <a:solidFill>
                  <a:schemeClr val="tx1"/>
                </a:solidFill>
                <a:latin typeface="Times New Roman" pitchFamily="18" charset="0"/>
                <a:ea typeface="+mn-ea"/>
                <a:cs typeface="+mn-cs"/>
              </a:rPr>
              <a:t>safe payments </a:t>
            </a:r>
            <a:r>
              <a:rPr lang="en-US" sz="1200" b="0" i="0" u="none" strike="noStrike" kern="1200" baseline="0" dirty="0">
                <a:solidFill>
                  <a:schemeClr val="tx1"/>
                </a:solidFill>
                <a:latin typeface="Times New Roman" pitchFamily="18" charset="0"/>
                <a:ea typeface="+mn-ea"/>
                <a:cs typeface="+mn-cs"/>
              </a:rPr>
              <a:t>that can be made to Dozier and Ross without running the risk that future losses will cause either of these partners to have a deficit capital balance. </a:t>
            </a:r>
            <a:endParaRPr lang="en-US" dirty="0"/>
          </a:p>
        </p:txBody>
      </p:sp>
    </p:spTree>
    <p:extLst>
      <p:ext uri="{BB962C8B-B14F-4D97-AF65-F5344CB8AC3E}">
        <p14:creationId xmlns:p14="http://schemas.microsoft.com/office/powerpoint/2010/main" val="31064056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Rot="1" noChangeAspect="1" noChangeArrowheads="1" noTextEdit="1"/>
          </p:cNvSpPr>
          <p:nvPr>
            <p:ph type="sldImg"/>
          </p:nvPr>
        </p:nvSpPr>
        <p:spPr>
          <a:xfrm>
            <a:off x="1150938" y="692150"/>
            <a:ext cx="4556125" cy="3416300"/>
          </a:xfrm>
          <a:ln/>
        </p:spPr>
      </p:sp>
      <p:sp>
        <p:nvSpPr>
          <p:cNvPr id="65538"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Should Holland’s $6,000 deficit (or any portion of it) prove uncollectible, the loss will be written off against the capital accounts of Dozier and Ross. Allocation of this potential loss is based on the relative profit and loss ratio specified in the articles of partnership. According to the information provided, Dozier and Ross are credited with 40 percent and 20 percent of all partnership income, respectively. This 40:20 ratio equates to a 2:1 relationship (or 2⁄3:1⁄3) between the two. Thus, if no part of the $6,000 deficit balance is ever recovered from Holland, $4,000 (two-thirds) of the loss will be assigned to Dozier and $2,000 (one-third) to Ross</a:t>
            </a:r>
            <a:r>
              <a:rPr lang="en-US" dirty="0"/>
              <a:t>.</a:t>
            </a:r>
          </a:p>
        </p:txBody>
      </p:sp>
    </p:spTree>
    <p:extLst>
      <p:ext uri="{BB962C8B-B14F-4D97-AF65-F5344CB8AC3E}">
        <p14:creationId xmlns:p14="http://schemas.microsoft.com/office/powerpoint/2010/main" val="13473920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Rot="1" noChangeAspect="1" noChangeArrowheads="1" noTextEdit="1"/>
          </p:cNvSpPr>
          <p:nvPr>
            <p:ph type="sldImg"/>
          </p:nvPr>
        </p:nvSpPr>
        <p:spPr>
          <a:xfrm>
            <a:off x="1150938" y="692150"/>
            <a:ext cx="4556125" cy="3416300"/>
          </a:xfrm>
          <a:ln/>
        </p:spPr>
      </p:sp>
      <p:sp>
        <p:nvSpPr>
          <p:cNvPr id="67586"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Depending on Holland’s actions, Dozier could be forced to absorb an additional $4,000 loss, and Ross’s capital account could decrease by as much as $2,000. These balances must therefore remain in the respective capital accounts until the issue is resolved. Hence, a safe payment of $11,000 may be made to Dozier at the present time; this distribution reduces that partner’s capital account from $15,000 to the minimum $4,000 level. Likewise, a $9,000 payment to Ross decreases the $11,000 capital balance to the $2,000 limit. Thus, $11,000 and $9,000 are the safe payments that can be distributed to the partners without fear of creating new deficits in the future. </a:t>
            </a:r>
            <a:endParaRPr lang="en-US" dirty="0"/>
          </a:p>
        </p:txBody>
      </p:sp>
    </p:spTree>
    <p:extLst>
      <p:ext uri="{BB962C8B-B14F-4D97-AF65-F5344CB8AC3E}">
        <p14:creationId xmlns:p14="http://schemas.microsoft.com/office/powerpoint/2010/main" val="24905587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ChangeArrowheads="1" noTextEdit="1"/>
          </p:cNvSpPr>
          <p:nvPr>
            <p:ph type="sldImg"/>
          </p:nvPr>
        </p:nvSpPr>
        <p:spPr>
          <a:xfrm>
            <a:off x="1150938" y="692150"/>
            <a:ext cx="4556125" cy="3416300"/>
          </a:xfrm>
          <a:ln/>
        </p:spPr>
      </p:sp>
      <p:sp>
        <p:nvSpPr>
          <p:cNvPr id="73730" name="Rectangle 3"/>
          <p:cNvSpPr>
            <a:spLocks noGrp="1" noChangeArrowheads="1"/>
          </p:cNvSpPr>
          <p:nvPr>
            <p:ph type="body" idx="1"/>
          </p:nvPr>
        </p:nvSpPr>
        <p:spPr>
          <a:noFill/>
          <a:ln w="9525"/>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Times New Roman" pitchFamily="18" charset="0"/>
                <a:ea typeface="+mn-ea"/>
                <a:cs typeface="+mn-cs"/>
              </a:rPr>
              <a:t>LO 15-6: </a:t>
            </a:r>
            <a:r>
              <a:rPr lang="en-US" dirty="0"/>
              <a:t>Prepare a proposed schedule of liquidation to determine an equitable preliminary distribution of available partnership assets.</a:t>
            </a:r>
          </a:p>
          <a:p>
            <a:endParaRPr lang="en-US" dirty="0"/>
          </a:p>
        </p:txBody>
      </p:sp>
    </p:spTree>
    <p:extLst>
      <p:ext uri="{BB962C8B-B14F-4D97-AF65-F5344CB8AC3E}">
        <p14:creationId xmlns:p14="http://schemas.microsoft.com/office/powerpoint/2010/main" val="22047142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ChangeArrowheads="1" noTextEdit="1"/>
          </p:cNvSpPr>
          <p:nvPr>
            <p:ph type="sldImg"/>
          </p:nvPr>
        </p:nvSpPr>
        <p:spPr>
          <a:xfrm>
            <a:off x="1150938" y="692150"/>
            <a:ext cx="4556125" cy="3416300"/>
          </a:xfrm>
          <a:ln/>
        </p:spPr>
      </p:sp>
      <p:sp>
        <p:nvSpPr>
          <p:cNvPr id="71682"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Partnerships often have a sufficient cash balance at the date of termination that some amount of cash can be paid out to individual partners even before noncash assets are sold. The accountant can determine a </a:t>
            </a:r>
            <a:r>
              <a:rPr lang="en-US" sz="1200" b="0" i="1" u="none" strike="noStrike" kern="1200" baseline="0" dirty="0">
                <a:solidFill>
                  <a:schemeClr val="tx1"/>
                </a:solidFill>
                <a:latin typeface="Times New Roman" pitchFamily="18" charset="0"/>
                <a:ea typeface="+mn-ea"/>
                <a:cs typeface="+mn-cs"/>
              </a:rPr>
              <a:t>preliminary distribution of partnership assets </a:t>
            </a:r>
            <a:r>
              <a:rPr lang="en-US" sz="1200" b="0" i="0" u="none" strike="noStrike" kern="1200" baseline="0" dirty="0">
                <a:solidFill>
                  <a:schemeClr val="tx1"/>
                </a:solidFill>
                <a:latin typeface="Times New Roman" pitchFamily="18" charset="0"/>
                <a:ea typeface="+mn-ea"/>
                <a:cs typeface="+mn-cs"/>
              </a:rPr>
              <a:t>at the beginning of the liquidation process. </a:t>
            </a:r>
          </a:p>
          <a:p>
            <a:r>
              <a:rPr lang="en-US" sz="1200" b="0" i="1" u="none" strike="noStrike" kern="1200" baseline="0" dirty="0">
                <a:solidFill>
                  <a:schemeClr val="tx1"/>
                </a:solidFill>
                <a:latin typeface="Times New Roman" pitchFamily="18" charset="0"/>
                <a:ea typeface="+mn-ea"/>
                <a:cs typeface="+mn-cs"/>
              </a:rPr>
              <a:t>The objective in making any type of preliminary distribution is to ensure that the partnership maintains enough capital to absorb all future losses</a:t>
            </a:r>
            <a:r>
              <a:rPr lang="en-US" sz="1200" b="0" i="0" u="none" strike="noStrike" kern="1200" baseline="0" dirty="0">
                <a:solidFill>
                  <a:schemeClr val="tx1"/>
                </a:solidFill>
                <a:latin typeface="Times New Roman" pitchFamily="18" charset="0"/>
                <a:ea typeface="+mn-ea"/>
                <a:cs typeface="+mn-cs"/>
              </a:rPr>
              <a:t>. Any capital in excess of this maximum requirement is a safe balance, an amount that can be immediately conveyed to the partner. </a:t>
            </a:r>
            <a:endParaRPr lang="en-US" dirty="0"/>
          </a:p>
        </p:txBody>
      </p:sp>
    </p:spTree>
    <p:extLst>
      <p:ext uri="{BB962C8B-B14F-4D97-AF65-F5344CB8AC3E}">
        <p14:creationId xmlns:p14="http://schemas.microsoft.com/office/powerpoint/2010/main" val="1529355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ChangeArrowheads="1" noTextEdit="1"/>
          </p:cNvSpPr>
          <p:nvPr>
            <p:ph type="sldImg"/>
          </p:nvPr>
        </p:nvSpPr>
        <p:spPr>
          <a:xfrm>
            <a:off x="1150938" y="692150"/>
            <a:ext cx="4556125" cy="3416300"/>
          </a:xfrm>
          <a:ln/>
        </p:spPr>
      </p:sp>
      <p:sp>
        <p:nvSpPr>
          <p:cNvPr id="32770" name="Rectangle 3"/>
          <p:cNvSpPr>
            <a:spLocks noGrp="1" noChangeArrowheads="1"/>
          </p:cNvSpPr>
          <p:nvPr>
            <p:ph type="body" idx="1"/>
          </p:nvPr>
        </p:nvSpPr>
        <p:spPr>
          <a:noFill/>
          <a:ln w="9525"/>
        </p:spPr>
        <p:txBody>
          <a:bodyPr/>
          <a:lstStyle/>
          <a:p>
            <a:r>
              <a:rPr lang="en-US" dirty="0"/>
              <a:t>The accountant can summarize and keep track of these steps in a </a:t>
            </a:r>
            <a:r>
              <a:rPr lang="en-US" i="1" dirty="0"/>
              <a:t>statement of partnership liquidation</a:t>
            </a:r>
            <a:r>
              <a:rPr lang="en-US" dirty="0"/>
              <a:t>.</a:t>
            </a:r>
            <a:r>
              <a:rPr lang="en-US" sz="1200" b="0" i="0" u="none" strike="noStrike" kern="1200" baseline="0" dirty="0">
                <a:solidFill>
                  <a:schemeClr val="tx1"/>
                </a:solidFill>
                <a:latin typeface="Times New Roman" pitchFamily="18" charset="0"/>
                <a:ea typeface="+mn-ea"/>
                <a:cs typeface="+mn-cs"/>
              </a:rPr>
              <a:t> The liquidation of a partnership becomes more complicated when: </a:t>
            </a:r>
          </a:p>
          <a:p>
            <a:pPr marL="171450" indent="-171450">
              <a:buFont typeface="Arial"/>
              <a:buChar char="•"/>
            </a:pPr>
            <a:r>
              <a:rPr lang="en-US" sz="1200" b="0" i="0" u="none" strike="noStrike" kern="1200" baseline="0" dirty="0">
                <a:solidFill>
                  <a:schemeClr val="tx1"/>
                </a:solidFill>
                <a:latin typeface="Times New Roman" pitchFamily="18" charset="0"/>
                <a:ea typeface="+mn-ea"/>
                <a:cs typeface="+mn-cs"/>
              </a:rPr>
              <a:t>One or more partners have a negative (deficit) capital balance. A deficit (debit) capital balance can exist either at the beginning of the liquidation process or can arise during the liquidation as partners’ capital balances absorb losses from noncash asset sales and liquidation expenses. In some cases, a partner with a deficit capital balance will have sufficient personal assets to be able to make a contribution to the partnership to eliminate the deficit. In other cases, a partner will be personally insolvent and the other partners will have to absorb the deficit through reductions in their capital accounts. </a:t>
            </a:r>
          </a:p>
          <a:p>
            <a:pPr marL="171450" indent="-171450">
              <a:buFont typeface="Arial"/>
              <a:buChar char="•"/>
            </a:pPr>
            <a:r>
              <a:rPr lang="en-US" sz="1200" b="0" i="0" u="none" strike="noStrike" kern="1200" baseline="0" dirty="0">
                <a:solidFill>
                  <a:schemeClr val="tx1"/>
                </a:solidFill>
                <a:latin typeface="Times New Roman" pitchFamily="18" charset="0"/>
                <a:ea typeface="+mn-ea"/>
                <a:cs typeface="+mn-cs"/>
              </a:rPr>
              <a:t>The liquidation takes place over an extended period of time. In this case, the partners are likely to request that cash be distributed to them as it becomes available through the liquidation of partnership assets. The accountant can facilitate the distribution of cash in installments by calculating the </a:t>
            </a:r>
            <a:r>
              <a:rPr lang="en-US" sz="1200" b="0" i="1" u="none" strike="noStrike" kern="1200" baseline="0" dirty="0">
                <a:solidFill>
                  <a:schemeClr val="tx1"/>
                </a:solidFill>
                <a:latin typeface="Times New Roman" pitchFamily="18" charset="0"/>
                <a:ea typeface="+mn-ea"/>
                <a:cs typeface="+mn-cs"/>
              </a:rPr>
              <a:t>safe payments </a:t>
            </a:r>
            <a:r>
              <a:rPr lang="en-US" sz="1200" b="0" i="0" u="none" strike="noStrike" kern="1200" baseline="0" dirty="0">
                <a:solidFill>
                  <a:schemeClr val="tx1"/>
                </a:solidFill>
                <a:latin typeface="Times New Roman" pitchFamily="18" charset="0"/>
                <a:ea typeface="+mn-ea"/>
                <a:cs typeface="+mn-cs"/>
              </a:rPr>
              <a:t>that can be made without running the risk that an individual partner will incur a deficit capital balance. The accountant might choose to prepare a cash </a:t>
            </a:r>
            <a:r>
              <a:rPr lang="en-US" sz="1200" b="0" i="1" u="none" strike="noStrike" kern="1200" baseline="0" dirty="0">
                <a:solidFill>
                  <a:schemeClr val="tx1"/>
                </a:solidFill>
                <a:latin typeface="Times New Roman" pitchFamily="18" charset="0"/>
                <a:ea typeface="+mn-ea"/>
                <a:cs typeface="+mn-cs"/>
              </a:rPr>
              <a:t>predistribution plan </a:t>
            </a:r>
            <a:r>
              <a:rPr lang="en-US" sz="1200" b="0" i="0" u="none" strike="noStrike" kern="1200" baseline="0" dirty="0">
                <a:solidFill>
                  <a:schemeClr val="tx1"/>
                </a:solidFill>
                <a:latin typeface="Times New Roman" pitchFamily="18" charset="0"/>
                <a:ea typeface="+mn-ea"/>
                <a:cs typeface="+mn-cs"/>
              </a:rPr>
              <a:t>in advance of any sales of noncash assets to guide the distribution of installment payments during the course of the partnership liquidation. </a:t>
            </a:r>
            <a:endParaRPr lang="en-US" dirty="0"/>
          </a:p>
        </p:txBody>
      </p:sp>
    </p:spTree>
    <p:extLst>
      <p:ext uri="{BB962C8B-B14F-4D97-AF65-F5344CB8AC3E}">
        <p14:creationId xmlns:p14="http://schemas.microsoft.com/office/powerpoint/2010/main" val="21043379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ChangeArrowheads="1" noTextEdit="1"/>
          </p:cNvSpPr>
          <p:nvPr>
            <p:ph type="sldImg"/>
          </p:nvPr>
        </p:nvSpPr>
        <p:spPr>
          <a:xfrm>
            <a:off x="1150938" y="692150"/>
            <a:ext cx="4556125" cy="3416300"/>
          </a:xfrm>
          <a:ln/>
        </p:spPr>
      </p:sp>
      <p:sp>
        <p:nvSpPr>
          <p:cNvPr id="71682"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To determine safe payments that can be made to partners at any time, the accountant </a:t>
            </a:r>
            <a:r>
              <a:rPr lang="en-US" sz="1200" b="0" i="1" u="none" strike="noStrike" kern="1200" baseline="0" dirty="0">
                <a:solidFill>
                  <a:schemeClr val="tx1"/>
                </a:solidFill>
                <a:latin typeface="Times New Roman" pitchFamily="18" charset="0"/>
                <a:ea typeface="+mn-ea"/>
                <a:cs typeface="+mn-cs"/>
              </a:rPr>
              <a:t>assumes </a:t>
            </a:r>
            <a:r>
              <a:rPr lang="en-US" sz="1200" b="0" i="0" u="none" strike="noStrike" kern="1200" baseline="0" dirty="0">
                <a:solidFill>
                  <a:schemeClr val="tx1"/>
                </a:solidFill>
                <a:latin typeface="Times New Roman" pitchFamily="18" charset="0"/>
                <a:ea typeface="+mn-ea"/>
                <a:cs typeface="+mn-cs"/>
              </a:rPr>
              <a:t>that all subsequent events will result in maximum losses: No cash will be received in liquidating remaining noncash assets and each partner is personally insolvent. Any positive capital balance that remains even after the inclusion of all potential losses can be paid to the partner without delay. Although the assumption that no further funds will be generated could be unrealistic, it does ensure that negative capital balances cannot arise as a result of premature payments being made to any of the partners. </a:t>
            </a:r>
            <a:endParaRPr lang="en-US" dirty="0"/>
          </a:p>
        </p:txBody>
      </p:sp>
    </p:spTree>
    <p:extLst>
      <p:ext uri="{BB962C8B-B14F-4D97-AF65-F5344CB8AC3E}">
        <p14:creationId xmlns:p14="http://schemas.microsoft.com/office/powerpoint/2010/main" val="14329684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ChangeArrowheads="1" noTextEdit="1"/>
          </p:cNvSpPr>
          <p:nvPr>
            <p:ph type="sldImg"/>
          </p:nvPr>
        </p:nvSpPr>
        <p:spPr>
          <a:xfrm>
            <a:off x="1150938" y="692150"/>
            <a:ext cx="4556125" cy="3416300"/>
          </a:xfrm>
          <a:ln/>
        </p:spPr>
      </p:sp>
      <p:sp>
        <p:nvSpPr>
          <p:cNvPr id="71682"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Assume also that the partners estimate that $6,000 will be the maximum expense incurred in carrying out this liquidation. Consequently, the partnership needs $46,000 to meet all obligations: $40,000 to satisfy partnership liabilities and $6,000 for liquidation expenses. </a:t>
            </a:r>
            <a:endParaRPr lang="en-US" dirty="0"/>
          </a:p>
        </p:txBody>
      </p:sp>
    </p:spTree>
    <p:extLst>
      <p:ext uri="{BB962C8B-B14F-4D97-AF65-F5344CB8AC3E}">
        <p14:creationId xmlns:p14="http://schemas.microsoft.com/office/powerpoint/2010/main" val="33677793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ChangeArrowheads="1" noTextEdit="1"/>
          </p:cNvSpPr>
          <p:nvPr>
            <p:ph type="sldImg"/>
          </p:nvPr>
        </p:nvSpPr>
        <p:spPr>
          <a:xfrm>
            <a:off x="1150938" y="692150"/>
            <a:ext cx="4556125" cy="3416300"/>
          </a:xfrm>
          <a:ln/>
        </p:spPr>
      </p:sp>
      <p:sp>
        <p:nvSpPr>
          <p:cNvPr id="71682"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Because the partnership holds $60,000 in cash, it can transfer the extra $14,000 to the partners immediately without fear of injuring any participants in the liquidation. However, the appropriate allocation of this money is not readily apparent; safe capital balances must be computed to guide the actual distribution. </a:t>
            </a:r>
          </a:p>
          <a:p>
            <a:r>
              <a:rPr lang="en-US" sz="1200" b="0" i="0" u="none" strike="noStrike" kern="1200" baseline="0" dirty="0">
                <a:solidFill>
                  <a:schemeClr val="tx1"/>
                </a:solidFill>
                <a:latin typeface="Times New Roman" pitchFamily="18" charset="0"/>
                <a:ea typeface="+mn-ea"/>
                <a:cs typeface="+mn-cs"/>
              </a:rPr>
              <a:t>According to the balance sheet, Mason has conveyed $20,000 to the business at some point in the past, an amount that was considered a loan rather than additional capital. Perhaps the partnership was in desperate need of funds and Mason was willing to contribute only if the contribution was structured as a loan. Regardless of the reason, the question as to the status of this account remains: Is the $20,000 to be viewed as a liability to the partnership or as a part of the partner’s capital balance? The answer becomes especially significant during the liquidation process because available funds often are limited. “In preparing predistribution schedules, accountants typically offset partners’ loans with the partners’ capital accounts and then distribute funds accordingly.”</a:t>
            </a:r>
            <a:r>
              <a:rPr lang="en-US" sz="1200" b="0" i="0" u="none" strike="noStrike" kern="1200" baseline="30000" dirty="0">
                <a:solidFill>
                  <a:schemeClr val="tx1"/>
                </a:solidFill>
                <a:latin typeface="Times New Roman" pitchFamily="18" charset="0"/>
                <a:ea typeface="+mn-ea"/>
                <a:cs typeface="+mn-cs"/>
              </a:rPr>
              <a:t>4 </a:t>
            </a:r>
            <a:r>
              <a:rPr lang="en-US" sz="1200" b="0" i="0" u="none" strike="noStrike" kern="1200" baseline="0" dirty="0">
                <a:solidFill>
                  <a:schemeClr val="tx1"/>
                </a:solidFill>
                <a:latin typeface="Times New Roman" pitchFamily="18" charset="0"/>
                <a:ea typeface="+mn-ea"/>
                <a:cs typeface="+mn-cs"/>
              </a:rPr>
              <a:t>In other words, the loan is merged with the partner’s capital account balance at the beginning of liquidation. </a:t>
            </a:r>
            <a:endParaRPr lang="en-US" dirty="0"/>
          </a:p>
        </p:txBody>
      </p:sp>
    </p:spTree>
    <p:extLst>
      <p:ext uri="{BB962C8B-B14F-4D97-AF65-F5344CB8AC3E}">
        <p14:creationId xmlns:p14="http://schemas.microsoft.com/office/powerpoint/2010/main" val="26987988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ChangeArrowheads="1" noTextEdit="1"/>
          </p:cNvSpPr>
          <p:nvPr>
            <p:ph type="sldImg"/>
          </p:nvPr>
        </p:nvSpPr>
        <p:spPr>
          <a:xfrm>
            <a:off x="1150938" y="692150"/>
            <a:ext cx="4556125" cy="3416300"/>
          </a:xfrm>
          <a:ln/>
        </p:spPr>
      </p:sp>
      <p:sp>
        <p:nvSpPr>
          <p:cNvPr id="71682"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Returning to the current illustration, the accountant needs to determine an equitable distribution for the $14,000 cash presently available. To structure this computation, a proposed schedule of liquidation is developed </a:t>
            </a:r>
            <a:r>
              <a:rPr lang="en-US" sz="1200" b="0" i="1" u="none" strike="noStrike" kern="1200" baseline="0" dirty="0">
                <a:solidFill>
                  <a:schemeClr val="tx1"/>
                </a:solidFill>
                <a:latin typeface="Times New Roman" pitchFamily="18" charset="0"/>
                <a:ea typeface="+mn-ea"/>
                <a:cs typeface="+mn-cs"/>
              </a:rPr>
              <a:t>based on the underlying assumption that all future events will result in total losses</a:t>
            </a:r>
            <a:r>
              <a:rPr lang="en-US" sz="1200" b="0" i="0" u="none" strike="noStrike" kern="1200" baseline="0" dirty="0">
                <a:solidFill>
                  <a:schemeClr val="tx1"/>
                </a:solidFill>
                <a:latin typeface="Times New Roman" pitchFamily="18" charset="0"/>
                <a:ea typeface="+mn-ea"/>
                <a:cs typeface="+mn-cs"/>
              </a:rPr>
              <a:t>. Exhibit 15.3 presents this statement for the Mason, Lee, and Dixon partnership. </a:t>
            </a:r>
            <a:endParaRPr lang="en-US" dirty="0"/>
          </a:p>
        </p:txBody>
      </p:sp>
    </p:spTree>
    <p:extLst>
      <p:ext uri="{BB962C8B-B14F-4D97-AF65-F5344CB8AC3E}">
        <p14:creationId xmlns:p14="http://schemas.microsoft.com/office/powerpoint/2010/main" val="6417455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ChangeArrowheads="1" noTextEdit="1"/>
          </p:cNvSpPr>
          <p:nvPr>
            <p:ph type="sldImg"/>
          </p:nvPr>
        </p:nvSpPr>
        <p:spPr>
          <a:xfrm>
            <a:off x="1150938" y="692150"/>
            <a:ext cx="4556125" cy="3416300"/>
          </a:xfrm>
          <a:ln/>
        </p:spPr>
      </p:sp>
      <p:sp>
        <p:nvSpPr>
          <p:cNvPr id="79874" name="Rectangle 3"/>
          <p:cNvSpPr>
            <a:spLocks noGrp="1" noChangeArrowheads="1"/>
          </p:cNvSpPr>
          <p:nvPr>
            <p:ph type="body" idx="1"/>
          </p:nvPr>
        </p:nvSpPr>
        <p:spPr>
          <a:noFill/>
          <a:ln w="9525"/>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Times New Roman" pitchFamily="18" charset="0"/>
                <a:ea typeface="+mn-ea"/>
                <a:cs typeface="+mn-cs"/>
              </a:rPr>
              <a:t>LO 15-7: </a:t>
            </a:r>
            <a:r>
              <a:rPr lang="en-US" dirty="0"/>
              <a:t>Develop a predistribution plan to guide the distribution of cash in a partnership liquidation. </a:t>
            </a:r>
          </a:p>
          <a:p>
            <a:endParaRPr lang="en-US" dirty="0"/>
          </a:p>
        </p:txBody>
      </p:sp>
    </p:spTree>
    <p:extLst>
      <p:ext uri="{BB962C8B-B14F-4D97-AF65-F5344CB8AC3E}">
        <p14:creationId xmlns:p14="http://schemas.microsoft.com/office/powerpoint/2010/main" val="1121375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ChangeArrowheads="1" noTextEdit="1"/>
          </p:cNvSpPr>
          <p:nvPr>
            <p:ph type="sldImg"/>
          </p:nvPr>
        </p:nvSpPr>
        <p:spPr>
          <a:xfrm>
            <a:off x="1150938" y="692150"/>
            <a:ext cx="4556125" cy="3416300"/>
          </a:xfrm>
          <a:ln/>
        </p:spPr>
      </p:sp>
      <p:sp>
        <p:nvSpPr>
          <p:cNvPr id="81922" name="Rectangle 3"/>
          <p:cNvSpPr>
            <a:spLocks noGrp="1" noChangeArrowheads="1"/>
          </p:cNvSpPr>
          <p:nvPr>
            <p:ph type="body" idx="1"/>
          </p:nvPr>
        </p:nvSpPr>
        <p:spPr>
          <a:noFill/>
          <a:ln w="9525"/>
        </p:spPr>
        <p:txBody>
          <a:bodyPr/>
          <a:lstStyle/>
          <a:p>
            <a:pPr>
              <a:spcBef>
                <a:spcPts val="600"/>
              </a:spcBef>
              <a:spcAft>
                <a:spcPts val="600"/>
              </a:spcAft>
            </a:pPr>
            <a:r>
              <a:rPr lang="en-US" b="0" dirty="0"/>
              <a:t>At the start of a liquidation, accountants produce a single predistribution plan to serve as a guide for all future payments.  </a:t>
            </a:r>
          </a:p>
          <a:p>
            <a:pPr>
              <a:spcBef>
                <a:spcPts val="600"/>
              </a:spcBef>
              <a:spcAft>
                <a:spcPts val="600"/>
              </a:spcAft>
            </a:pPr>
            <a:r>
              <a:rPr lang="en-US" b="0" dirty="0"/>
              <a:t>Whenever cash becomes available, the plan indicates the appropriate recipient(s) without drawing up ever-changing proposed schedules of liquidation. </a:t>
            </a:r>
          </a:p>
          <a:p>
            <a:pPr>
              <a:spcBef>
                <a:spcPts val="600"/>
              </a:spcBef>
              <a:spcAft>
                <a:spcPts val="600"/>
              </a:spcAft>
            </a:pPr>
            <a:r>
              <a:rPr lang="en-US" b="0" dirty="0"/>
              <a:t>The plan is developed by simulating a series of losses, each of which is just large enough to eliminate, one at a time, all of the partners’ claims to partnership property.</a:t>
            </a:r>
          </a:p>
        </p:txBody>
      </p:sp>
    </p:spTree>
    <p:extLst>
      <p:ext uri="{BB962C8B-B14F-4D97-AF65-F5344CB8AC3E}">
        <p14:creationId xmlns:p14="http://schemas.microsoft.com/office/powerpoint/2010/main" val="33141681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Rot="1" noChangeAspect="1" noChangeArrowheads="1" noTextEdit="1"/>
          </p:cNvSpPr>
          <p:nvPr>
            <p:ph type="sldImg"/>
          </p:nvPr>
        </p:nvSpPr>
        <p:spPr>
          <a:xfrm>
            <a:off x="1150938" y="692150"/>
            <a:ext cx="4556125" cy="3416300"/>
          </a:xfrm>
          <a:ln/>
        </p:spPr>
      </p:sp>
      <p:sp>
        <p:nvSpPr>
          <p:cNvPr id="83970" name="Rectangle 3"/>
          <p:cNvSpPr>
            <a:spLocks noGrp="1" noChangeArrowheads="1"/>
          </p:cNvSpPr>
          <p:nvPr>
            <p:ph type="body" idx="1"/>
          </p:nvPr>
        </p:nvSpPr>
        <p:spPr>
          <a:noFill/>
          <a:ln w="9525"/>
        </p:spPr>
        <p:txBody>
          <a:bodyPr/>
          <a:lstStyle/>
          <a:p>
            <a:r>
              <a:rPr lang="en-US" b="0" dirty="0">
                <a:solidFill>
                  <a:srgbClr val="000000"/>
                </a:solidFill>
                <a:cs typeface="Times New Roman" pitchFamily="18" charset="0"/>
              </a:rPr>
              <a:t>Assume the following partnership is to be liquidated. Assume the income sharing percentage is Rubens 50%, Smith 20%, and Trice 30%. </a:t>
            </a:r>
          </a:p>
          <a:p>
            <a:r>
              <a:rPr lang="en-US" b="0" dirty="0">
                <a:solidFill>
                  <a:srgbClr val="000000"/>
                </a:solidFill>
                <a:cs typeface="Times New Roman" pitchFamily="18" charset="0"/>
              </a:rPr>
              <a:t>The partnership capital reported by this organization totals $121,000. However, the individual balances for the partners range from $30,000 to $51,000, and profits and losses are assigned according to three different </a:t>
            </a:r>
            <a:r>
              <a:rPr lang="en-US" dirty="0">
                <a:solidFill>
                  <a:srgbClr val="000000"/>
                </a:solidFill>
                <a:cs typeface="Times New Roman" pitchFamily="18" charset="0"/>
              </a:rPr>
              <a:t>percentages (50%, 20%, and 30%). </a:t>
            </a:r>
            <a:r>
              <a:rPr lang="en-US" b="0" dirty="0">
                <a:solidFill>
                  <a:srgbClr val="000000"/>
                </a:solidFill>
                <a:cs typeface="Times New Roman" pitchFamily="18" charset="0"/>
              </a:rPr>
              <a:t>Thus, differing losses would reduce each partner’s current capital balance to zero. </a:t>
            </a:r>
            <a:r>
              <a:rPr lang="en-US" b="0" i="1" dirty="0">
                <a:solidFill>
                  <a:srgbClr val="000000"/>
                </a:solidFill>
                <a:cs typeface="Times New Roman" pitchFamily="18" charset="0"/>
              </a:rPr>
              <a:t>As a prerequisite to developing a predistribution plan, the sensitivity to losses exhibited by each of these capital accounts must be measured.</a:t>
            </a:r>
            <a:r>
              <a:rPr lang="en-US" b="0" dirty="0">
                <a:solidFill>
                  <a:srgbClr val="000000"/>
                </a:solidFill>
                <a:cs typeface="Times New Roman" pitchFamily="18" charset="0"/>
              </a:rPr>
              <a:t> </a:t>
            </a:r>
            <a:endParaRPr lang="en-US" b="0" dirty="0">
              <a:solidFill>
                <a:srgbClr val="000000"/>
              </a:solidFill>
            </a:endParaRPr>
          </a:p>
        </p:txBody>
      </p:sp>
    </p:spTree>
    <p:extLst>
      <p:ext uri="{BB962C8B-B14F-4D97-AF65-F5344CB8AC3E}">
        <p14:creationId xmlns:p14="http://schemas.microsoft.com/office/powerpoint/2010/main" val="37381984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Rot="1" noChangeAspect="1" noChangeArrowheads="1" noTextEdit="1"/>
          </p:cNvSpPr>
          <p:nvPr>
            <p:ph type="sldImg"/>
          </p:nvPr>
        </p:nvSpPr>
        <p:spPr>
          <a:xfrm>
            <a:off x="1150938" y="692150"/>
            <a:ext cx="4556125" cy="3416300"/>
          </a:xfrm>
          <a:ln/>
        </p:spPr>
      </p:sp>
      <p:sp>
        <p:nvSpPr>
          <p:cNvPr id="86018" name="Rectangle 3"/>
          <p:cNvSpPr>
            <a:spLocks noGrp="1" noChangeArrowheads="1"/>
          </p:cNvSpPr>
          <p:nvPr>
            <p:ph type="body" idx="1"/>
          </p:nvPr>
        </p:nvSpPr>
        <p:spPr>
          <a:noFill/>
          <a:ln w="9525"/>
        </p:spPr>
        <p:txBody>
          <a:bodyPr/>
          <a:lstStyle/>
          <a:p>
            <a:r>
              <a:rPr lang="en-US" b="0" dirty="0">
                <a:solidFill>
                  <a:srgbClr val="000000"/>
                </a:solidFill>
                <a:cs typeface="Times New Roman" pitchFamily="18" charset="0"/>
              </a:rPr>
              <a:t>First, determine the maximum loss that each partner can absorb. Divide each partner’s capital balance by their respective income sharing percent.</a:t>
            </a:r>
          </a:p>
          <a:p>
            <a:r>
              <a:rPr lang="en-US" b="0" dirty="0">
                <a:solidFill>
                  <a:srgbClr val="000000"/>
                </a:solidFill>
                <a:cs typeface="Times New Roman" pitchFamily="18" charset="0"/>
              </a:rPr>
              <a:t>According to this initial computation, Rubens is the partner in the most vulnerable position at the present time. Based on a 50 percent share of income, a loss of only $60,000 would reduce this partner’s capital account to a zero balance. If the partnership does incur a loss of this amount, Rubens can no longer hope to recover any funds from the liquidation process. </a:t>
            </a:r>
            <a:endParaRPr lang="en-US" b="0" dirty="0">
              <a:solidFill>
                <a:srgbClr val="000000"/>
              </a:solidFill>
            </a:endParaRPr>
          </a:p>
        </p:txBody>
      </p:sp>
    </p:spTree>
    <p:extLst>
      <p:ext uri="{BB962C8B-B14F-4D97-AF65-F5344CB8AC3E}">
        <p14:creationId xmlns:p14="http://schemas.microsoft.com/office/powerpoint/2010/main" val="36374499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Rot="1" noChangeAspect="1" noChangeArrowheads="1" noTextEdit="1"/>
          </p:cNvSpPr>
          <p:nvPr>
            <p:ph type="sldImg"/>
          </p:nvPr>
        </p:nvSpPr>
        <p:spPr>
          <a:xfrm>
            <a:off x="1150938" y="692150"/>
            <a:ext cx="4556125" cy="3416300"/>
          </a:xfrm>
          <a:ln/>
        </p:spPr>
      </p:sp>
      <p:sp>
        <p:nvSpPr>
          <p:cNvPr id="88066" name="Rectangle 3"/>
          <p:cNvSpPr>
            <a:spLocks noGrp="1" noChangeArrowheads="1"/>
          </p:cNvSpPr>
          <p:nvPr>
            <p:ph type="body" idx="1"/>
          </p:nvPr>
        </p:nvSpPr>
        <p:spPr>
          <a:noFill/>
          <a:ln w="9525"/>
        </p:spPr>
        <p:txBody>
          <a:bodyPr/>
          <a:lstStyle/>
          <a:p>
            <a:r>
              <a:rPr lang="en-US" b="0" dirty="0">
                <a:solidFill>
                  <a:srgbClr val="000000"/>
                </a:solidFill>
                <a:cs typeface="Times New Roman" pitchFamily="18" charset="0"/>
              </a:rPr>
              <a:t>Since Rubens can ONLY absorb a partnership loss of $60,000, new balances are computed assuming that the partnership has a $60,000 loss. With Rubens wiped out, continue calculating maximum absorbable losses using income sharing percentages of Smith, 20% (2/5), and Trice, 30% (3/5).</a:t>
            </a:r>
          </a:p>
          <a:p>
            <a:endParaRPr lang="en-US" b="0" dirty="0">
              <a:solidFill>
                <a:srgbClr val="000000"/>
              </a:solidFill>
              <a:cs typeface="Times New Roman" pitchFamily="18" charset="0"/>
            </a:endParaRPr>
          </a:p>
          <a:p>
            <a:endParaRPr lang="en-US" b="0" dirty="0">
              <a:solidFill>
                <a:srgbClr val="000000"/>
              </a:solidFill>
            </a:endParaRPr>
          </a:p>
        </p:txBody>
      </p:sp>
    </p:spTree>
    <p:extLst>
      <p:ext uri="{BB962C8B-B14F-4D97-AF65-F5344CB8AC3E}">
        <p14:creationId xmlns:p14="http://schemas.microsoft.com/office/powerpoint/2010/main" val="223213968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Rot="1" noChangeAspect="1" noChangeArrowheads="1" noTextEdit="1"/>
          </p:cNvSpPr>
          <p:nvPr>
            <p:ph type="sldImg"/>
          </p:nvPr>
        </p:nvSpPr>
        <p:spPr>
          <a:xfrm>
            <a:off x="1150938" y="692150"/>
            <a:ext cx="4556125" cy="3416300"/>
          </a:xfrm>
          <a:ln/>
        </p:spPr>
      </p:sp>
      <p:sp>
        <p:nvSpPr>
          <p:cNvPr id="88066" name="Rectangle 3"/>
          <p:cNvSpPr>
            <a:spLocks noGrp="1" noChangeArrowheads="1"/>
          </p:cNvSpPr>
          <p:nvPr>
            <p:ph type="body" idx="1"/>
          </p:nvPr>
        </p:nvSpPr>
        <p:spPr>
          <a:noFill/>
          <a:ln w="9525"/>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dirty="0">
                <a:solidFill>
                  <a:srgbClr val="000000"/>
                </a:solidFill>
              </a:rPr>
              <a:t>Because Rubens’s capital balance already has been eliminated, Trice is now in the most vulnerable position: Only a $55,000 Step 2 loss is required to reduce this partner’s capital balance to zero. </a:t>
            </a:r>
            <a:endParaRPr lang="en-US" sz="1200" b="0" dirty="0">
              <a:solidFill>
                <a:srgbClr val="000000"/>
              </a:solidFill>
              <a:cs typeface="Times New Roman" pitchFamily="18" charset="0"/>
            </a:endParaRPr>
          </a:p>
          <a:p>
            <a:r>
              <a:rPr lang="en-US" sz="1200" b="0" i="0" u="none" strike="noStrike" kern="1200" baseline="0" dirty="0">
                <a:solidFill>
                  <a:srgbClr val="000000"/>
                </a:solidFill>
              </a:rPr>
              <a:t>According to this second schedule, a total loss of $115,000 ($60,000 from Step 1 plus $55,000 from Step 2) leaves capital of only $6,000, a balance attributed entirely to Smith. </a:t>
            </a:r>
            <a:endParaRPr lang="en-US" b="0" dirty="0">
              <a:solidFill>
                <a:srgbClr val="000000"/>
              </a:solidFill>
            </a:endParaRPr>
          </a:p>
        </p:txBody>
      </p:sp>
    </p:spTree>
    <p:extLst>
      <p:ext uri="{BB962C8B-B14F-4D97-AF65-F5344CB8AC3E}">
        <p14:creationId xmlns:p14="http://schemas.microsoft.com/office/powerpoint/2010/main" val="2232139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ChangeArrowheads="1" noTextEdit="1"/>
          </p:cNvSpPr>
          <p:nvPr>
            <p:ph type="sldImg"/>
          </p:nvPr>
        </p:nvSpPr>
        <p:spPr>
          <a:xfrm>
            <a:off x="1150938" y="692150"/>
            <a:ext cx="4556125" cy="3416300"/>
          </a:xfrm>
          <a:ln/>
        </p:spPr>
      </p:sp>
      <p:sp>
        <p:nvSpPr>
          <p:cNvPr id="34818"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LO 15-1: Determine amounts to be paid to partners in a liquidation.</a:t>
            </a:r>
            <a:endParaRPr lang="en-US" dirty="0"/>
          </a:p>
        </p:txBody>
      </p:sp>
    </p:spTree>
    <p:extLst>
      <p:ext uri="{BB962C8B-B14F-4D97-AF65-F5344CB8AC3E}">
        <p14:creationId xmlns:p14="http://schemas.microsoft.com/office/powerpoint/2010/main" val="6805709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Rot="1" noChangeAspect="1" noChangeArrowheads="1" noTextEdit="1"/>
          </p:cNvSpPr>
          <p:nvPr>
            <p:ph type="sldImg"/>
          </p:nvPr>
        </p:nvSpPr>
        <p:spPr>
          <a:xfrm>
            <a:off x="1150938" y="692150"/>
            <a:ext cx="4556125" cy="3416300"/>
          </a:xfrm>
          <a:ln/>
        </p:spPr>
      </p:sp>
      <p:sp>
        <p:nvSpPr>
          <p:cNvPr id="90114" name="Rectangle 3"/>
          <p:cNvSpPr>
            <a:spLocks noGrp="1" noChangeArrowheads="1"/>
          </p:cNvSpPr>
          <p:nvPr>
            <p:ph type="body" idx="1"/>
          </p:nvPr>
        </p:nvSpPr>
        <p:spPr>
          <a:noFill/>
          <a:ln w="9525"/>
        </p:spPr>
        <p:txBody>
          <a:bodyPr/>
          <a:lstStyle/>
          <a:p>
            <a:r>
              <a:rPr lang="en-US" b="0" dirty="0">
                <a:solidFill>
                  <a:srgbClr val="000000"/>
                </a:solidFill>
                <a:cs typeface="Times New Roman" pitchFamily="18" charset="0"/>
              </a:rPr>
              <a:t>At this final point in the simulation, an additional loss of this amount also ends Smith’s right to receive any funds from the liquidation process. Having the sole positive capital balance remaining, this partner would have to absorb the entire amount of the final loss. </a:t>
            </a:r>
          </a:p>
        </p:txBody>
      </p:sp>
    </p:spTree>
    <p:extLst>
      <p:ext uri="{BB962C8B-B14F-4D97-AF65-F5344CB8AC3E}">
        <p14:creationId xmlns:p14="http://schemas.microsoft.com/office/powerpoint/2010/main" val="41105545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ChangeArrowheads="1" noTextEdit="1"/>
          </p:cNvSpPr>
          <p:nvPr>
            <p:ph type="sldImg"/>
          </p:nvPr>
        </p:nvSpPr>
        <p:spPr>
          <a:xfrm>
            <a:off x="1150938" y="692150"/>
            <a:ext cx="4556125" cy="3416300"/>
          </a:xfrm>
          <a:ln/>
        </p:spPr>
      </p:sp>
      <p:sp>
        <p:nvSpPr>
          <p:cNvPr id="92162" name="Rectangle 3"/>
          <p:cNvSpPr>
            <a:spLocks noGrp="1" noChangeArrowheads="1"/>
          </p:cNvSpPr>
          <p:nvPr>
            <p:ph type="body" idx="1"/>
          </p:nvPr>
        </p:nvSpPr>
        <p:spPr>
          <a:noFill/>
          <a:ln w="9525"/>
        </p:spPr>
        <p:txBody>
          <a:bodyPr/>
          <a:lstStyle/>
          <a:p>
            <a:r>
              <a:rPr lang="en-US" b="0" dirty="0">
                <a:solidFill>
                  <a:srgbClr val="000000"/>
                </a:solidFill>
              </a:rPr>
              <a:t>To inform all parties of the pattern by which available cash will be disbursed, the predistribution plan should be formally prepared in a schedule format prior to beginning liquidation. To complete this illustration, liquidation expenses of $12,000 have been estimated. Because these expenses have the same effect on the capital accounts as losses, they do not change the sequential pattern by which assets eventually will be distributed. </a:t>
            </a:r>
          </a:p>
          <a:p>
            <a:endParaRPr lang="en-US" b="0" dirty="0">
              <a:solidFill>
                <a:srgbClr val="000000"/>
              </a:solidFill>
            </a:endParaRPr>
          </a:p>
          <a:p>
            <a:endParaRPr lang="en-US" b="0" dirty="0">
              <a:solidFill>
                <a:srgbClr val="000000"/>
              </a:solidFill>
            </a:endParaRPr>
          </a:p>
        </p:txBody>
      </p:sp>
    </p:spTree>
    <p:extLst>
      <p:ext uri="{BB962C8B-B14F-4D97-AF65-F5344CB8AC3E}">
        <p14:creationId xmlns:p14="http://schemas.microsoft.com/office/powerpoint/2010/main" val="3486139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ChangeArrowheads="1" noTextEdit="1"/>
          </p:cNvSpPr>
          <p:nvPr>
            <p:ph type="sldImg"/>
          </p:nvPr>
        </p:nvSpPr>
        <p:spPr>
          <a:xfrm>
            <a:off x="1150938" y="692150"/>
            <a:ext cx="4556125" cy="3416300"/>
          </a:xfrm>
          <a:ln/>
        </p:spPr>
      </p:sp>
      <p:sp>
        <p:nvSpPr>
          <p:cNvPr id="36866"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The procedures involved in terminating and liquidating a partnership are basically mechanical. Partnership assets are </a:t>
            </a:r>
          </a:p>
          <a:p>
            <a:pPr marL="228600" indent="-228600">
              <a:buAutoNum type="arabicParenR"/>
            </a:pPr>
            <a:r>
              <a:rPr lang="en-US" sz="1200" b="0" i="0" u="none" strike="noStrike" kern="1200" baseline="0" dirty="0">
                <a:solidFill>
                  <a:schemeClr val="tx1"/>
                </a:solidFill>
                <a:latin typeface="Times New Roman" pitchFamily="18" charset="0"/>
                <a:ea typeface="+mn-ea"/>
                <a:cs typeface="+mn-cs"/>
              </a:rPr>
              <a:t>converted into cash that is then used to pay business obligations as well as liquidation expenses. </a:t>
            </a:r>
          </a:p>
          <a:p>
            <a:pPr marL="228600" indent="-228600">
              <a:buAutoNum type="arabicParenR"/>
            </a:pPr>
            <a:r>
              <a:rPr lang="en-US" sz="1200" b="0" i="1" u="none" strike="noStrike" kern="1200" baseline="0" dirty="0">
                <a:solidFill>
                  <a:schemeClr val="tx1"/>
                </a:solidFill>
                <a:latin typeface="Times New Roman" pitchFamily="18" charset="0"/>
                <a:ea typeface="+mn-ea"/>
                <a:cs typeface="+mn-cs"/>
              </a:rPr>
              <a:t>Any remaining assets are distributed to the individual partners based on their final capital balances</a:t>
            </a:r>
            <a:r>
              <a:rPr lang="en-US" sz="1200" b="0" i="0" u="none" strike="noStrike" kern="1200" baseline="0" dirty="0">
                <a:solidFill>
                  <a:schemeClr val="tx1"/>
                </a:solidFill>
                <a:latin typeface="Times New Roman" pitchFamily="18" charset="0"/>
                <a:ea typeface="+mn-ea"/>
                <a:cs typeface="+mn-cs"/>
              </a:rPr>
              <a:t>. </a:t>
            </a:r>
          </a:p>
          <a:p>
            <a:pPr marL="228600" indent="-228600">
              <a:buAutoNum type="arabicParenR"/>
            </a:pPr>
            <a:r>
              <a:rPr lang="en-US" sz="1200" b="0" i="0" u="none" strike="noStrike" kern="1200" baseline="0" dirty="0">
                <a:solidFill>
                  <a:schemeClr val="tx1"/>
                </a:solidFill>
                <a:latin typeface="Times New Roman" pitchFamily="18" charset="0"/>
                <a:ea typeface="+mn-ea"/>
                <a:cs typeface="+mn-cs"/>
              </a:rPr>
              <a:t>Once assets have been distributed, the partnership’s books are permanently closed. </a:t>
            </a:r>
          </a:p>
          <a:p>
            <a:pPr marL="228600" indent="-228600">
              <a:buAutoNum type="arabicParenR"/>
            </a:pPr>
            <a:endParaRPr lang="en-US" sz="1200" b="0" i="0" u="none" strike="noStrike" kern="1200" baseline="0" dirty="0">
              <a:solidFill>
                <a:schemeClr val="tx1"/>
              </a:solidFill>
              <a:latin typeface="Times New Roman" pitchFamily="18" charset="0"/>
              <a:ea typeface="+mn-ea"/>
              <a:cs typeface="+mn-cs"/>
            </a:endParaRPr>
          </a:p>
          <a:p>
            <a:pPr marL="0" indent="0">
              <a:buNone/>
            </a:pPr>
            <a:r>
              <a:rPr lang="en-US" sz="1200" b="0" i="0" u="none" strike="noStrike" kern="1200" baseline="0" dirty="0">
                <a:solidFill>
                  <a:schemeClr val="tx1"/>
                </a:solidFill>
                <a:latin typeface="Times New Roman" pitchFamily="18" charset="0"/>
                <a:ea typeface="+mn-ea"/>
                <a:cs typeface="+mn-cs"/>
              </a:rPr>
              <a:t>If each partner has a capital balance large enough to absorb all liquidation losses, the accountant should experience little difficulty in recording this series of transactions. </a:t>
            </a:r>
          </a:p>
          <a:p>
            <a:pPr marL="0" indent="0">
              <a:buNone/>
            </a:pPr>
            <a:r>
              <a:rPr lang="en-US" sz="1200" b="0" i="0" u="none" strike="noStrike" kern="1200" baseline="0" dirty="0">
                <a:solidFill>
                  <a:schemeClr val="tx1"/>
                </a:solidFill>
                <a:latin typeface="Times New Roman" pitchFamily="18" charset="0"/>
                <a:ea typeface="+mn-ea"/>
                <a:cs typeface="+mn-cs"/>
              </a:rPr>
              <a:t>To illustrate the typical process, assume that Morgan and Houseman have been operating an art gallery as a partnership for a number of years. Morgan and Houseman allocate all profits and losses on a 6:4 basis, respectively. On May 1, 2017, the partners decide to terminate business activities, liquidate all noncash assets, and dissolve their partnership. Although they give no specific explanation for this action, any number of reasons could exist. The partners, for example, could have come to a disagreement so that they no longer believe they can work together. Another possibility is that business profits have become inadequate to warrant the continuing investment of their time and capital. </a:t>
            </a:r>
            <a:endParaRPr lang="en-US" dirty="0"/>
          </a:p>
        </p:txBody>
      </p:sp>
    </p:spTree>
    <p:extLst>
      <p:ext uri="{BB962C8B-B14F-4D97-AF65-F5344CB8AC3E}">
        <p14:creationId xmlns:p14="http://schemas.microsoft.com/office/powerpoint/2010/main" val="42328171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ChangeArrowheads="1" noTextEdit="1"/>
          </p:cNvSpPr>
          <p:nvPr>
            <p:ph type="sldImg"/>
          </p:nvPr>
        </p:nvSpPr>
        <p:spPr>
          <a:xfrm>
            <a:off x="1150938" y="692150"/>
            <a:ext cx="4556125" cy="3416300"/>
          </a:xfrm>
          <a:ln/>
        </p:spPr>
      </p:sp>
      <p:sp>
        <p:nvSpPr>
          <p:cNvPr id="38914"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To illustrate the typical process, assume that Morgan and Houseman have been operating an art gallery as a partnership for a number of years. Morgan and Houseman allocate all profits and losses on a 6:4 basis, respectively. On May 1, 2020, the partners decide to terminate business activities, liquidate all noncash assets, and dissolve their partnership. </a:t>
            </a:r>
          </a:p>
          <a:p>
            <a:r>
              <a:rPr lang="en-US" sz="1200" b="0" i="0" u="none" strike="noStrike" kern="1200" baseline="0" dirty="0">
                <a:solidFill>
                  <a:schemeClr val="tx1"/>
                </a:solidFill>
                <a:latin typeface="Times New Roman" pitchFamily="18" charset="0"/>
                <a:ea typeface="+mn-ea"/>
                <a:cs typeface="+mn-cs"/>
              </a:rPr>
              <a:t>Following is a balance sheet for the partnership of Morgan and Houseman as of the termination date. The partnership has $75,000 of noncash assets to be liquidated. The revenue, expense, and drawing accounts have been closed as a preliminary step in terminating the business. A separate reporting of the gains and losses that occur during the final winding-down process will subsequently be made. </a:t>
            </a:r>
            <a:endParaRPr lang="en-US" dirty="0"/>
          </a:p>
        </p:txBody>
      </p:sp>
    </p:spTree>
    <p:extLst>
      <p:ext uri="{BB962C8B-B14F-4D97-AF65-F5344CB8AC3E}">
        <p14:creationId xmlns:p14="http://schemas.microsoft.com/office/powerpoint/2010/main" val="4258452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Rot="1" noChangeAspect="1" noChangeArrowheads="1" noTextEdit="1"/>
          </p:cNvSpPr>
          <p:nvPr>
            <p:ph type="sldImg"/>
          </p:nvPr>
        </p:nvSpPr>
        <p:spPr>
          <a:xfrm>
            <a:off x="1150938" y="692150"/>
            <a:ext cx="4556125" cy="3416300"/>
          </a:xfrm>
          <a:ln/>
        </p:spPr>
      </p:sp>
      <p:sp>
        <p:nvSpPr>
          <p:cNvPr id="40962"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LO 15-2: Prepare journal entries to record the transactions incurred in the liquidation of a partnership.</a:t>
            </a:r>
            <a:endParaRPr lang="en-US" dirty="0"/>
          </a:p>
        </p:txBody>
      </p:sp>
    </p:spTree>
    <p:extLst>
      <p:ext uri="{BB962C8B-B14F-4D97-AF65-F5344CB8AC3E}">
        <p14:creationId xmlns:p14="http://schemas.microsoft.com/office/powerpoint/2010/main" val="3038771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ChangeArrowheads="1" noTextEdit="1"/>
          </p:cNvSpPr>
          <p:nvPr>
            <p:ph type="sldImg"/>
          </p:nvPr>
        </p:nvSpPr>
        <p:spPr>
          <a:xfrm>
            <a:off x="1150938" y="692150"/>
            <a:ext cx="4556125" cy="3416300"/>
          </a:xfrm>
          <a:ln/>
        </p:spPr>
      </p:sp>
      <p:sp>
        <p:nvSpPr>
          <p:cNvPr id="41987" name="Rectangle 3"/>
          <p:cNvSpPr>
            <a:spLocks noGrp="1" noChangeArrowheads="1"/>
          </p:cNvSpPr>
          <p:nvPr>
            <p:ph type="body" idx="1"/>
          </p:nvPr>
        </p:nvSpPr>
        <p:spPr>
          <a:ln w="9525"/>
        </p:spPr>
        <p:txBody>
          <a:bodyPr/>
          <a:lstStyle/>
          <a:p>
            <a:r>
              <a:rPr lang="en-US" sz="1200" b="0" i="0" u="none" strike="noStrike" kern="1200" baseline="0" dirty="0">
                <a:solidFill>
                  <a:schemeClr val="tx1"/>
                </a:solidFill>
                <a:latin typeface="Times New Roman" pitchFamily="18" charset="0"/>
                <a:ea typeface="+mn-ea"/>
                <a:cs typeface="+mn-cs"/>
              </a:rPr>
              <a:t>We assume that the liquidation of Morgan and Houseman proceeds in an orderly fashion through the following events: </a:t>
            </a:r>
          </a:p>
          <a:p>
            <a:r>
              <a:rPr lang="en-US" sz="1200" b="1" i="0" u="none" strike="noStrike" kern="1200" baseline="0" dirty="0">
                <a:solidFill>
                  <a:schemeClr val="tx1"/>
                </a:solidFill>
                <a:latin typeface="Times New Roman" pitchFamily="18" charset="0"/>
                <a:ea typeface="+mn-ea"/>
                <a:cs typeface="+mn-cs"/>
              </a:rPr>
              <a:t>2020</a:t>
            </a:r>
            <a:endParaRPr lang="en-US" sz="1200" b="0" i="0" u="none" strike="noStrike" kern="1200" baseline="0" dirty="0">
              <a:solidFill>
                <a:schemeClr val="tx1"/>
              </a:solidFill>
              <a:latin typeface="Times New Roman" pitchFamily="18" charset="0"/>
              <a:ea typeface="+mn-ea"/>
              <a:cs typeface="+mn-cs"/>
            </a:endParaRPr>
          </a:p>
          <a:p>
            <a:r>
              <a:rPr lang="en-US" sz="1200" b="0" i="0" u="none" strike="noStrike" kern="1200" baseline="0" dirty="0">
                <a:solidFill>
                  <a:schemeClr val="tx1"/>
                </a:solidFill>
                <a:latin typeface="Times New Roman" pitchFamily="18" charset="0"/>
                <a:ea typeface="+mn-ea"/>
                <a:cs typeface="+mn-cs"/>
              </a:rPr>
              <a:t>June 1 	The inventory is sold at auction for $15,000. 	</a:t>
            </a:r>
          </a:p>
          <a:p>
            <a:r>
              <a:rPr lang="en-US" sz="1200" b="0" i="0" u="none" strike="noStrike" kern="1200" baseline="0" dirty="0">
                <a:solidFill>
                  <a:schemeClr val="tx1"/>
                </a:solidFill>
                <a:latin typeface="Times New Roman" pitchFamily="18" charset="0"/>
                <a:ea typeface="+mn-ea"/>
                <a:cs typeface="+mn-cs"/>
              </a:rPr>
              <a:t>June 15 	Of the total accounts receivable, the partnership collected $9,000 and wrote off the remainder as bad debts. 	</a:t>
            </a:r>
          </a:p>
          <a:p>
            <a:r>
              <a:rPr lang="en-US" sz="1200" b="0" i="0" u="none" strike="noStrike" kern="1200" baseline="0" dirty="0">
                <a:solidFill>
                  <a:schemeClr val="tx1"/>
                </a:solidFill>
                <a:latin typeface="Times New Roman" pitchFamily="18" charset="0"/>
                <a:ea typeface="+mn-ea"/>
                <a:cs typeface="+mn-cs"/>
              </a:rPr>
              <a:t>July 1	The fixed assets are sold for a total of $29,000. 	</a:t>
            </a:r>
          </a:p>
          <a:p>
            <a:r>
              <a:rPr lang="en-US" sz="1200" b="0" i="0" u="none" strike="noStrike" kern="1200" baseline="0" dirty="0">
                <a:solidFill>
                  <a:schemeClr val="tx1"/>
                </a:solidFill>
                <a:latin typeface="Times New Roman" pitchFamily="18" charset="0"/>
                <a:ea typeface="+mn-ea"/>
                <a:cs typeface="+mn-cs"/>
              </a:rPr>
              <a:t>July 5	All partnership liabilities are paid. 	</a:t>
            </a:r>
          </a:p>
          <a:p>
            <a:r>
              <a:rPr lang="en-US" sz="1200" b="0" i="0" u="none" strike="noStrike" kern="1200" baseline="0" dirty="0">
                <a:solidFill>
                  <a:schemeClr val="tx1"/>
                </a:solidFill>
                <a:latin typeface="Times New Roman" pitchFamily="18" charset="0"/>
                <a:ea typeface="+mn-ea"/>
                <a:cs typeface="+mn-cs"/>
              </a:rPr>
              <a:t>July 10	A total of $3,000 in liquidation expenses is paid to cover costs such as accounting and legal fees as well as the commissions incurred in disposing of 	partnership property. 	</a:t>
            </a:r>
          </a:p>
          <a:p>
            <a:r>
              <a:rPr lang="en-US" sz="1200" b="0" i="0" u="none" strike="noStrike" kern="1200" baseline="0" dirty="0">
                <a:solidFill>
                  <a:schemeClr val="tx1"/>
                </a:solidFill>
                <a:latin typeface="Times New Roman" pitchFamily="18" charset="0"/>
                <a:ea typeface="+mn-ea"/>
                <a:cs typeface="+mn-cs"/>
              </a:rPr>
              <a:t>July 12	All remaining cash is distributed to the owners based on their final capital account balances. 	</a:t>
            </a:r>
          </a:p>
        </p:txBody>
      </p:sp>
    </p:spTree>
    <p:extLst>
      <p:ext uri="{BB962C8B-B14F-4D97-AF65-F5344CB8AC3E}">
        <p14:creationId xmlns:p14="http://schemas.microsoft.com/office/powerpoint/2010/main" val="30392712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ChangeArrowheads="1" noTextEdit="1"/>
          </p:cNvSpPr>
          <p:nvPr>
            <p:ph type="sldImg"/>
          </p:nvPr>
        </p:nvSpPr>
        <p:spPr>
          <a:xfrm>
            <a:off x="1150938" y="692150"/>
            <a:ext cx="4556125" cy="3416300"/>
          </a:xfrm>
          <a:ln/>
        </p:spPr>
      </p:sp>
      <p:sp>
        <p:nvSpPr>
          <p:cNvPr id="41987" name="Rectangle 3"/>
          <p:cNvSpPr>
            <a:spLocks noGrp="1" noChangeArrowheads="1"/>
          </p:cNvSpPr>
          <p:nvPr>
            <p:ph type="body" idx="1"/>
          </p:nvPr>
        </p:nvSpPr>
        <p:spPr>
          <a:ln w="9525"/>
        </p:spPr>
        <p:txBody>
          <a:bodyPr/>
          <a:lstStyle/>
          <a:p>
            <a:r>
              <a:rPr lang="en-US" sz="1200" b="0" i="0" u="none" strike="noStrike" kern="1200" baseline="0" dirty="0">
                <a:solidFill>
                  <a:schemeClr val="tx1"/>
                </a:solidFill>
                <a:latin typeface="Times New Roman" pitchFamily="18" charset="0"/>
                <a:ea typeface="+mn-ea"/>
                <a:cs typeface="+mn-cs"/>
              </a:rPr>
              <a:t>We assume that the liquidation of Morgan and Houseman proceeds in an orderly fashion through the following events: </a:t>
            </a:r>
          </a:p>
          <a:p>
            <a:r>
              <a:rPr lang="en-US" sz="1200" b="1" i="0" u="none" strike="noStrike" kern="1200" baseline="0" dirty="0">
                <a:solidFill>
                  <a:schemeClr val="tx1"/>
                </a:solidFill>
                <a:latin typeface="Times New Roman" pitchFamily="18" charset="0"/>
                <a:ea typeface="+mn-ea"/>
                <a:cs typeface="+mn-cs"/>
              </a:rPr>
              <a:t>2020 </a:t>
            </a:r>
            <a:endParaRPr lang="en-US" sz="1200" b="0" i="0" u="none" strike="noStrike" kern="1200" baseline="0" dirty="0">
              <a:solidFill>
                <a:schemeClr val="tx1"/>
              </a:solidFill>
              <a:latin typeface="Times New Roman" pitchFamily="18" charset="0"/>
              <a:ea typeface="+mn-ea"/>
              <a:cs typeface="+mn-cs"/>
            </a:endParaRPr>
          </a:p>
          <a:p>
            <a:r>
              <a:rPr lang="en-US" sz="1200" b="0" i="0" u="none" strike="noStrike" kern="1200" baseline="0" dirty="0">
                <a:solidFill>
                  <a:schemeClr val="tx1"/>
                </a:solidFill>
                <a:latin typeface="Times New Roman" pitchFamily="18" charset="0"/>
                <a:ea typeface="+mn-ea"/>
                <a:cs typeface="+mn-cs"/>
              </a:rPr>
              <a:t>June 1 	The inventory is sold at auction for $15,000. 	</a:t>
            </a:r>
          </a:p>
          <a:p>
            <a:r>
              <a:rPr lang="en-US" sz="1200" b="0" i="0" u="none" strike="noStrike" kern="1200" baseline="0" dirty="0">
                <a:solidFill>
                  <a:schemeClr val="tx1"/>
                </a:solidFill>
                <a:latin typeface="Times New Roman" pitchFamily="18" charset="0"/>
                <a:ea typeface="+mn-ea"/>
                <a:cs typeface="+mn-cs"/>
              </a:rPr>
              <a:t>July 15 	Of the total accounts receivable, the partnership collected $9,000 and wrote off the remainder as bad debts. 	</a:t>
            </a:r>
          </a:p>
          <a:p>
            <a:r>
              <a:rPr lang="en-US" sz="1200" b="0" i="0" u="none" strike="noStrike" kern="1200" baseline="0" dirty="0">
                <a:solidFill>
                  <a:schemeClr val="tx1"/>
                </a:solidFill>
                <a:latin typeface="Times New Roman" pitchFamily="18" charset="0"/>
                <a:ea typeface="+mn-ea"/>
                <a:cs typeface="+mn-cs"/>
              </a:rPr>
              <a:t>Aug. 20 	The fixed assets are sold for a total of $29,000. 	</a:t>
            </a:r>
          </a:p>
          <a:p>
            <a:r>
              <a:rPr lang="en-US" sz="1200" b="0" i="0" u="none" strike="noStrike" kern="1200" baseline="0" dirty="0">
                <a:solidFill>
                  <a:schemeClr val="tx1"/>
                </a:solidFill>
                <a:latin typeface="Times New Roman" pitchFamily="18" charset="0"/>
                <a:ea typeface="+mn-ea"/>
                <a:cs typeface="+mn-cs"/>
              </a:rPr>
              <a:t>Aug. 25 	All partnership liabilities are paid. 	</a:t>
            </a:r>
          </a:p>
          <a:p>
            <a:r>
              <a:rPr lang="en-US" sz="1200" b="0" i="0" u="none" strike="noStrike" kern="1200" baseline="0" dirty="0">
                <a:solidFill>
                  <a:schemeClr val="tx1"/>
                </a:solidFill>
                <a:latin typeface="Times New Roman" pitchFamily="18" charset="0"/>
                <a:ea typeface="+mn-ea"/>
                <a:cs typeface="+mn-cs"/>
              </a:rPr>
              <a:t>Sept. 10 	A total of $3,000 in liquidation expenses is paid to cover costs such as accounting and legal fees as well as the commissions incurred in disposing of partnership property. </a:t>
            </a:r>
          </a:p>
          <a:p>
            <a:r>
              <a:rPr lang="en-US" sz="1200" b="0" i="0" u="none" strike="noStrike" kern="1200" baseline="0" dirty="0">
                <a:solidFill>
                  <a:schemeClr val="tx1"/>
                </a:solidFill>
                <a:latin typeface="Times New Roman" pitchFamily="18" charset="0"/>
                <a:ea typeface="+mn-ea"/>
                <a:cs typeface="+mn-cs"/>
              </a:rPr>
              <a:t>Oct. 15 	All remaining cash is distributed to the owners based on their final capital account balances. 	</a:t>
            </a:r>
          </a:p>
        </p:txBody>
      </p:sp>
    </p:spTree>
    <p:extLst>
      <p:ext uri="{BB962C8B-B14F-4D97-AF65-F5344CB8AC3E}">
        <p14:creationId xmlns:p14="http://schemas.microsoft.com/office/powerpoint/2010/main" val="3909343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52400" y="76200"/>
            <a:ext cx="8839200" cy="1112838"/>
          </a:xfrm>
          <a:prstGeom prst="roundRect">
            <a:avLst>
              <a:gd name="adj" fmla="val 16667"/>
            </a:avLst>
          </a:prstGeom>
          <a:noFill/>
          <a:ln w="57150">
            <a:solidFill>
              <a:srgbClr val="002060"/>
            </a:solid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685800" y="1600200"/>
            <a:ext cx="80010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6"/>
          <p:cNvSpPr txBox="1">
            <a:spLocks/>
          </p:cNvSpPr>
          <p:nvPr userDrawn="1"/>
        </p:nvSpPr>
        <p:spPr bwMode="auto">
          <a:xfrm>
            <a:off x="8153400" y="6477000"/>
            <a:ext cx="762000" cy="304800"/>
          </a:xfrm>
          <a:prstGeom prst="rect">
            <a:avLst/>
          </a:prstGeom>
          <a:noFill/>
          <a:ln>
            <a:miter lim="800000"/>
            <a:headEnd/>
            <a:tailEnd/>
          </a:ln>
        </p:spPr>
        <p:txBody>
          <a:bodyPr/>
          <a:lstStyle>
            <a:defPPr>
              <a:defRPr lang="en-US"/>
            </a:defPPr>
            <a:lvl1pPr algn="l" rtl="0" eaLnBrk="0" fontAlgn="base" hangingPunct="0">
              <a:spcBef>
                <a:spcPct val="0"/>
              </a:spcBef>
              <a:spcAft>
                <a:spcPct val="0"/>
              </a:spcAft>
              <a:defRPr sz="1200" b="1" kern="1200" dirty="0">
                <a:solidFill>
                  <a:srgbClr val="000099"/>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defRPr/>
            </a:pPr>
            <a:r>
              <a:rPr lang="en-US" dirty="0">
                <a:solidFill>
                  <a:schemeClr val="tx1"/>
                </a:solidFill>
              </a:rPr>
              <a:t>15-</a:t>
            </a:r>
            <a:fld id="{209BD657-59F0-4AD4-B0C5-3975B7B987D4}" type="slidenum">
              <a:rPr lang="en-US" smtClean="0">
                <a:solidFill>
                  <a:schemeClr val="tx1"/>
                </a:solidFill>
              </a:rPr>
              <a:pPr>
                <a:defRPr/>
              </a:pPr>
              <a:t>‹#›</a:t>
            </a:fld>
            <a:endParaRPr lang="en-US"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fontAlgn="base">
        <a:spcBef>
          <a:spcPct val="0"/>
        </a:spcBef>
        <a:spcAft>
          <a:spcPct val="0"/>
        </a:spcAft>
        <a:defRPr sz="4000" b="1" kern="1200">
          <a:solidFill>
            <a:srgbClr val="002060"/>
          </a:solidFill>
          <a:latin typeface="Times New Roman" pitchFamily="18" charset="0"/>
          <a:ea typeface="+mj-ea"/>
          <a:cs typeface="Times New Roman" pitchFamily="18" charset="0"/>
        </a:defRPr>
      </a:lvl1pPr>
      <a:lvl2pPr algn="ctr" rtl="0" fontAlgn="base">
        <a:spcBef>
          <a:spcPct val="0"/>
        </a:spcBef>
        <a:spcAft>
          <a:spcPct val="0"/>
        </a:spcAft>
        <a:defRPr sz="4000" b="1">
          <a:solidFill>
            <a:srgbClr val="002060"/>
          </a:solidFill>
          <a:latin typeface="Times New Roman" pitchFamily="18" charset="0"/>
          <a:cs typeface="Times New Roman" pitchFamily="18" charset="0"/>
        </a:defRPr>
      </a:lvl2pPr>
      <a:lvl3pPr algn="ctr" rtl="0" fontAlgn="base">
        <a:spcBef>
          <a:spcPct val="0"/>
        </a:spcBef>
        <a:spcAft>
          <a:spcPct val="0"/>
        </a:spcAft>
        <a:defRPr sz="4000" b="1">
          <a:solidFill>
            <a:srgbClr val="002060"/>
          </a:solidFill>
          <a:latin typeface="Times New Roman" pitchFamily="18" charset="0"/>
          <a:cs typeface="Times New Roman" pitchFamily="18" charset="0"/>
        </a:defRPr>
      </a:lvl3pPr>
      <a:lvl4pPr algn="ctr" rtl="0" fontAlgn="base">
        <a:spcBef>
          <a:spcPct val="0"/>
        </a:spcBef>
        <a:spcAft>
          <a:spcPct val="0"/>
        </a:spcAft>
        <a:defRPr sz="4000" b="1">
          <a:solidFill>
            <a:srgbClr val="002060"/>
          </a:solidFill>
          <a:latin typeface="Times New Roman" pitchFamily="18" charset="0"/>
          <a:cs typeface="Times New Roman" pitchFamily="18" charset="0"/>
        </a:defRPr>
      </a:lvl4pPr>
      <a:lvl5pPr algn="ctr" rtl="0" fontAlgn="base">
        <a:spcBef>
          <a:spcPct val="0"/>
        </a:spcBef>
        <a:spcAft>
          <a:spcPct val="0"/>
        </a:spcAft>
        <a:defRPr sz="4000" b="1">
          <a:solidFill>
            <a:srgbClr val="002060"/>
          </a:solidFill>
          <a:latin typeface="Times New Roman" pitchFamily="18" charset="0"/>
          <a:cs typeface="Times New Roman" pitchFamily="18"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b="1" kern="1200">
          <a:solidFill>
            <a:srgbClr val="002060"/>
          </a:solidFill>
          <a:latin typeface="Times New Roman" pitchFamily="18" charset="0"/>
          <a:ea typeface="+mn-ea"/>
          <a:cs typeface="Times New Roman" pitchFamily="18" charset="0"/>
        </a:defRPr>
      </a:lvl1pPr>
      <a:lvl2pPr marL="742950" indent="-285750" algn="l" rtl="0" fontAlgn="base">
        <a:spcBef>
          <a:spcPct val="20000"/>
        </a:spcBef>
        <a:spcAft>
          <a:spcPct val="0"/>
        </a:spcAft>
        <a:buFont typeface="Arial" charset="0"/>
        <a:buChar char="–"/>
        <a:defRPr sz="2800" b="1" kern="1200">
          <a:solidFill>
            <a:srgbClr val="002060"/>
          </a:solidFill>
          <a:latin typeface="Times New Roman" pitchFamily="18" charset="0"/>
          <a:ea typeface="+mn-ea"/>
          <a:cs typeface="Times New Roman" pitchFamily="18" charset="0"/>
        </a:defRPr>
      </a:lvl2pPr>
      <a:lvl3pPr marL="1143000" indent="-228600" algn="l" rtl="0" fontAlgn="base">
        <a:spcBef>
          <a:spcPct val="20000"/>
        </a:spcBef>
        <a:spcAft>
          <a:spcPct val="0"/>
        </a:spcAft>
        <a:buFont typeface="Arial" charset="0"/>
        <a:buChar char="•"/>
        <a:defRPr sz="2400" b="1" kern="1200">
          <a:solidFill>
            <a:srgbClr val="002060"/>
          </a:solidFill>
          <a:latin typeface="Times New Roman" pitchFamily="18" charset="0"/>
          <a:ea typeface="+mn-ea"/>
          <a:cs typeface="Times New Roman" pitchFamily="18" charset="0"/>
        </a:defRPr>
      </a:lvl3pPr>
      <a:lvl4pPr marL="1600200" indent="-228600" algn="l" rtl="0" fontAlgn="base">
        <a:spcBef>
          <a:spcPct val="20000"/>
        </a:spcBef>
        <a:spcAft>
          <a:spcPct val="0"/>
        </a:spcAft>
        <a:buFont typeface="Arial" charset="0"/>
        <a:buChar char="–"/>
        <a:defRPr sz="2000" b="1" kern="1200">
          <a:solidFill>
            <a:srgbClr val="002060"/>
          </a:solidFill>
          <a:latin typeface="Times New Roman" pitchFamily="18" charset="0"/>
          <a:ea typeface="+mn-ea"/>
          <a:cs typeface="Times New Roman" pitchFamily="18" charset="0"/>
        </a:defRPr>
      </a:lvl4pPr>
      <a:lvl5pPr marL="2057400" indent="-228600" algn="l" rtl="0" fontAlgn="base">
        <a:spcBef>
          <a:spcPct val="20000"/>
        </a:spcBef>
        <a:spcAft>
          <a:spcPct val="0"/>
        </a:spcAft>
        <a:buFont typeface="Arial" charset="0"/>
        <a:buChar char="»"/>
        <a:defRPr sz="2000" b="1" kern="1200">
          <a:solidFill>
            <a:srgbClr val="002060"/>
          </a:solidFill>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152400" y="76200"/>
            <a:ext cx="8839200" cy="1112838"/>
          </a:xfrm>
          <a:prstGeom prst="roundRect">
            <a:avLst>
              <a:gd name="adj" fmla="val 16667"/>
            </a:avLst>
          </a:prstGeom>
          <a:noFill/>
          <a:ln w="57150">
            <a:solidFill>
              <a:srgbClr val="002060"/>
            </a:solid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3315" name="Text Placeholder 2"/>
          <p:cNvSpPr>
            <a:spLocks noGrp="1"/>
          </p:cNvSpPr>
          <p:nvPr>
            <p:ph type="body" idx="1"/>
          </p:nvPr>
        </p:nvSpPr>
        <p:spPr bwMode="auto">
          <a:xfrm>
            <a:off x="685800" y="1600200"/>
            <a:ext cx="80010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ctr" rtl="0" fontAlgn="base">
        <a:spcBef>
          <a:spcPct val="0"/>
        </a:spcBef>
        <a:spcAft>
          <a:spcPct val="0"/>
        </a:spcAft>
        <a:defRPr sz="4000" b="1" kern="1200">
          <a:solidFill>
            <a:srgbClr val="002060"/>
          </a:solidFill>
          <a:latin typeface="Times New Roman" pitchFamily="18" charset="0"/>
          <a:ea typeface="+mj-ea"/>
          <a:cs typeface="Times New Roman" pitchFamily="18" charset="0"/>
        </a:defRPr>
      </a:lvl1pPr>
      <a:lvl2pPr algn="ctr" rtl="0" fontAlgn="base">
        <a:spcBef>
          <a:spcPct val="0"/>
        </a:spcBef>
        <a:spcAft>
          <a:spcPct val="0"/>
        </a:spcAft>
        <a:defRPr sz="4000" b="1">
          <a:solidFill>
            <a:srgbClr val="002060"/>
          </a:solidFill>
          <a:latin typeface="Times New Roman" pitchFamily="18" charset="0"/>
          <a:cs typeface="Times New Roman" pitchFamily="18" charset="0"/>
        </a:defRPr>
      </a:lvl2pPr>
      <a:lvl3pPr algn="ctr" rtl="0" fontAlgn="base">
        <a:spcBef>
          <a:spcPct val="0"/>
        </a:spcBef>
        <a:spcAft>
          <a:spcPct val="0"/>
        </a:spcAft>
        <a:defRPr sz="4000" b="1">
          <a:solidFill>
            <a:srgbClr val="002060"/>
          </a:solidFill>
          <a:latin typeface="Times New Roman" pitchFamily="18" charset="0"/>
          <a:cs typeface="Times New Roman" pitchFamily="18" charset="0"/>
        </a:defRPr>
      </a:lvl3pPr>
      <a:lvl4pPr algn="ctr" rtl="0" fontAlgn="base">
        <a:spcBef>
          <a:spcPct val="0"/>
        </a:spcBef>
        <a:spcAft>
          <a:spcPct val="0"/>
        </a:spcAft>
        <a:defRPr sz="4000" b="1">
          <a:solidFill>
            <a:srgbClr val="002060"/>
          </a:solidFill>
          <a:latin typeface="Times New Roman" pitchFamily="18" charset="0"/>
          <a:cs typeface="Times New Roman" pitchFamily="18" charset="0"/>
        </a:defRPr>
      </a:lvl4pPr>
      <a:lvl5pPr algn="ctr" rtl="0" fontAlgn="base">
        <a:spcBef>
          <a:spcPct val="0"/>
        </a:spcBef>
        <a:spcAft>
          <a:spcPct val="0"/>
        </a:spcAft>
        <a:defRPr sz="4000" b="1">
          <a:solidFill>
            <a:srgbClr val="002060"/>
          </a:solidFill>
          <a:latin typeface="Times New Roman" pitchFamily="18" charset="0"/>
          <a:cs typeface="Times New Roman" pitchFamily="18"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b="1" kern="1200">
          <a:solidFill>
            <a:srgbClr val="002060"/>
          </a:solidFill>
          <a:latin typeface="Times New Roman" pitchFamily="18" charset="0"/>
          <a:ea typeface="+mn-ea"/>
          <a:cs typeface="Times New Roman" pitchFamily="18" charset="0"/>
        </a:defRPr>
      </a:lvl1pPr>
      <a:lvl2pPr marL="742950" indent="-285750" algn="l" rtl="0" fontAlgn="base">
        <a:spcBef>
          <a:spcPct val="20000"/>
        </a:spcBef>
        <a:spcAft>
          <a:spcPct val="0"/>
        </a:spcAft>
        <a:buFont typeface="Arial" charset="0"/>
        <a:buChar char="–"/>
        <a:defRPr sz="2800" b="1" kern="1200">
          <a:solidFill>
            <a:srgbClr val="002060"/>
          </a:solidFill>
          <a:latin typeface="Times New Roman" pitchFamily="18" charset="0"/>
          <a:ea typeface="+mn-ea"/>
          <a:cs typeface="Times New Roman" pitchFamily="18" charset="0"/>
        </a:defRPr>
      </a:lvl2pPr>
      <a:lvl3pPr marL="1143000" indent="-228600" algn="l" rtl="0" fontAlgn="base">
        <a:spcBef>
          <a:spcPct val="20000"/>
        </a:spcBef>
        <a:spcAft>
          <a:spcPct val="0"/>
        </a:spcAft>
        <a:buFont typeface="Arial" charset="0"/>
        <a:buChar char="•"/>
        <a:defRPr sz="2400" b="1" kern="1200">
          <a:solidFill>
            <a:srgbClr val="002060"/>
          </a:solidFill>
          <a:latin typeface="Times New Roman" pitchFamily="18" charset="0"/>
          <a:ea typeface="+mn-ea"/>
          <a:cs typeface="Times New Roman" pitchFamily="18" charset="0"/>
        </a:defRPr>
      </a:lvl3pPr>
      <a:lvl4pPr marL="1600200" indent="-228600" algn="l" rtl="0" fontAlgn="base">
        <a:spcBef>
          <a:spcPct val="20000"/>
        </a:spcBef>
        <a:spcAft>
          <a:spcPct val="0"/>
        </a:spcAft>
        <a:buFont typeface="Arial" charset="0"/>
        <a:buChar char="–"/>
        <a:defRPr sz="2000" b="1" kern="1200">
          <a:solidFill>
            <a:srgbClr val="002060"/>
          </a:solidFill>
          <a:latin typeface="Times New Roman" pitchFamily="18" charset="0"/>
          <a:ea typeface="+mn-ea"/>
          <a:cs typeface="Times New Roman" pitchFamily="18" charset="0"/>
        </a:defRPr>
      </a:lvl4pPr>
      <a:lvl5pPr marL="2057400" indent="-228600" algn="l" rtl="0" fontAlgn="base">
        <a:spcBef>
          <a:spcPct val="20000"/>
        </a:spcBef>
        <a:spcAft>
          <a:spcPct val="0"/>
        </a:spcAft>
        <a:buFont typeface="Arial" charset="0"/>
        <a:buChar char="»"/>
        <a:defRPr sz="2000" b="1" kern="1200">
          <a:solidFill>
            <a:srgbClr val="002060"/>
          </a:solidFill>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9"/>
          <p:cNvSpPr>
            <a:spLocks noGrp="1" noChangeArrowheads="1"/>
          </p:cNvSpPr>
          <p:nvPr>
            <p:ph type="title"/>
          </p:nvPr>
        </p:nvSpPr>
        <p:spPr/>
        <p:txBody>
          <a:bodyPr/>
          <a:lstStyle/>
          <a:p>
            <a:r>
              <a:rPr lang="en-US" dirty="0"/>
              <a:t>Chapter </a:t>
            </a:r>
            <a:r>
              <a:rPr lang="en-US" dirty="0">
                <a:solidFill>
                  <a:srgbClr val="202060"/>
                </a:solidFill>
              </a:rPr>
              <a:t>Fifteen</a:t>
            </a:r>
          </a:p>
        </p:txBody>
      </p:sp>
      <p:sp>
        <p:nvSpPr>
          <p:cNvPr id="27650" name="Rectangle 8"/>
          <p:cNvSpPr>
            <a:spLocks noChangeArrowheads="1"/>
          </p:cNvSpPr>
          <p:nvPr/>
        </p:nvSpPr>
        <p:spPr bwMode="auto">
          <a:xfrm>
            <a:off x="457200" y="1524000"/>
            <a:ext cx="4191000" cy="4038600"/>
          </a:xfrm>
          <a:prstGeom prst="rect">
            <a:avLst/>
          </a:prstGeom>
          <a:noFill/>
          <a:ln w="12700">
            <a:noFill/>
            <a:miter lim="800000"/>
            <a:headEnd/>
            <a:tailEnd/>
          </a:ln>
        </p:spPr>
        <p:txBody>
          <a:bodyPr anchor="ctr" anchorCtr="1"/>
          <a:lstStyle/>
          <a:p>
            <a:pPr algn="ctr" eaLnBrk="0" hangingPunct="0"/>
            <a:r>
              <a:rPr lang="en-US" sz="4000" b="1" dirty="0">
                <a:solidFill>
                  <a:srgbClr val="202060"/>
                </a:solidFill>
                <a:cs typeface="Times New Roman" pitchFamily="18" charset="0"/>
              </a:rPr>
              <a:t>Partnerships:</a:t>
            </a:r>
          </a:p>
          <a:p>
            <a:pPr algn="ctr" eaLnBrk="0" hangingPunct="0"/>
            <a:r>
              <a:rPr lang="en-US" sz="4000" b="1" dirty="0">
                <a:solidFill>
                  <a:srgbClr val="202060"/>
                </a:solidFill>
                <a:cs typeface="Times New Roman" pitchFamily="18" charset="0"/>
              </a:rPr>
              <a:t>Termination and Liquidation</a:t>
            </a:r>
          </a:p>
        </p:txBody>
      </p:sp>
      <p:sp>
        <p:nvSpPr>
          <p:cNvPr id="7" name="Rectangle 6"/>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pic>
        <p:nvPicPr>
          <p:cNvPr id="5" name="Picture 4">
            <a:extLst>
              <a:ext uri="{FF2B5EF4-FFF2-40B4-BE49-F238E27FC236}">
                <a16:creationId xmlns:a16="http://schemas.microsoft.com/office/drawing/2014/main" id="{92A5522F-DAB5-4AE6-ACB0-76A43E79BB79}"/>
              </a:ext>
            </a:extLst>
          </p:cNvPr>
          <p:cNvPicPr>
            <a:picLocks noChangeAspect="1"/>
          </p:cNvPicPr>
          <p:nvPr/>
        </p:nvPicPr>
        <p:blipFill>
          <a:blip r:embed="rId3"/>
          <a:stretch>
            <a:fillRect/>
          </a:stretch>
        </p:blipFill>
        <p:spPr>
          <a:xfrm>
            <a:off x="4953000" y="1752599"/>
            <a:ext cx="3505200" cy="448528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3"/>
          <p:cNvSpPr>
            <a:spLocks noGrp="1" noChangeArrowheads="1"/>
          </p:cNvSpPr>
          <p:nvPr>
            <p:ph type="title"/>
          </p:nvPr>
        </p:nvSpPr>
        <p:spPr>
          <a:xfrm>
            <a:off x="152400" y="76200"/>
            <a:ext cx="8839200" cy="1295400"/>
          </a:xfrm>
        </p:spPr>
        <p:txBody>
          <a:bodyPr/>
          <a:lstStyle/>
          <a:p>
            <a:r>
              <a:rPr lang="en-US" dirty="0"/>
              <a:t>Termination &amp; Liquidation—Journal Entries (continued)</a:t>
            </a:r>
          </a:p>
        </p:txBody>
      </p:sp>
      <p:sp>
        <p:nvSpPr>
          <p:cNvPr id="2" name="Rectangle 1"/>
          <p:cNvSpPr/>
          <p:nvPr/>
        </p:nvSpPr>
        <p:spPr>
          <a:xfrm>
            <a:off x="76200" y="1371600"/>
            <a:ext cx="9144000" cy="461665"/>
          </a:xfrm>
          <a:prstGeom prst="rect">
            <a:avLst/>
          </a:prstGeom>
        </p:spPr>
        <p:txBody>
          <a:bodyPr wrap="square">
            <a:spAutoFit/>
          </a:bodyPr>
          <a:lstStyle/>
          <a:p>
            <a:r>
              <a:rPr lang="en-US" b="1" dirty="0">
                <a:solidFill>
                  <a:srgbClr val="000066"/>
                </a:solidFill>
              </a:rPr>
              <a:t>Journal entries to record the liquidation of Morgan and Houseman: </a:t>
            </a:r>
          </a:p>
        </p:txBody>
      </p:sp>
      <p:pic>
        <p:nvPicPr>
          <p:cNvPr id="4" name="Picture 3"/>
          <p:cNvPicPr>
            <a:picLocks noChangeAspect="1"/>
          </p:cNvPicPr>
          <p:nvPr/>
        </p:nvPicPr>
        <p:blipFill>
          <a:blip r:embed="rId3"/>
          <a:stretch>
            <a:fillRect/>
          </a:stretch>
        </p:blipFill>
        <p:spPr>
          <a:xfrm>
            <a:off x="837347" y="2057400"/>
            <a:ext cx="7489871" cy="3962400"/>
          </a:xfrm>
          <a:prstGeom prst="rect">
            <a:avLst/>
          </a:prstGeom>
        </p:spPr>
      </p:pic>
      <p:sp>
        <p:nvSpPr>
          <p:cNvPr id="6" name="Rectangle 5"/>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3110903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3"/>
          <p:cNvSpPr>
            <a:spLocks noGrp="1" noChangeArrowheads="1"/>
          </p:cNvSpPr>
          <p:nvPr>
            <p:ph type="title"/>
          </p:nvPr>
        </p:nvSpPr>
        <p:spPr>
          <a:xfrm>
            <a:off x="152400" y="76200"/>
            <a:ext cx="8839200" cy="1295400"/>
          </a:xfrm>
        </p:spPr>
        <p:txBody>
          <a:bodyPr/>
          <a:lstStyle/>
          <a:p>
            <a:r>
              <a:rPr lang="en-US" dirty="0"/>
              <a:t>Termination &amp; Liquidation—Journal Entries (concluded)</a:t>
            </a:r>
          </a:p>
        </p:txBody>
      </p:sp>
      <p:sp>
        <p:nvSpPr>
          <p:cNvPr id="2" name="Rectangle 1"/>
          <p:cNvSpPr/>
          <p:nvPr/>
        </p:nvSpPr>
        <p:spPr>
          <a:xfrm>
            <a:off x="76200" y="1371600"/>
            <a:ext cx="9144000" cy="461665"/>
          </a:xfrm>
          <a:prstGeom prst="rect">
            <a:avLst/>
          </a:prstGeom>
        </p:spPr>
        <p:txBody>
          <a:bodyPr wrap="square">
            <a:spAutoFit/>
          </a:bodyPr>
          <a:lstStyle/>
          <a:p>
            <a:r>
              <a:rPr lang="en-US" b="1" dirty="0">
                <a:solidFill>
                  <a:srgbClr val="000066"/>
                </a:solidFill>
              </a:rPr>
              <a:t>Journal entries to record the liquidation of Morgan and Houseman: </a:t>
            </a:r>
          </a:p>
        </p:txBody>
      </p:sp>
      <p:pic>
        <p:nvPicPr>
          <p:cNvPr id="3" name="Picture 2"/>
          <p:cNvPicPr>
            <a:picLocks noChangeAspect="1"/>
          </p:cNvPicPr>
          <p:nvPr/>
        </p:nvPicPr>
        <p:blipFill>
          <a:blip r:embed="rId3"/>
          <a:stretch>
            <a:fillRect/>
          </a:stretch>
        </p:blipFill>
        <p:spPr>
          <a:xfrm>
            <a:off x="385982" y="2590801"/>
            <a:ext cx="8224618" cy="1676400"/>
          </a:xfrm>
          <a:prstGeom prst="rect">
            <a:avLst/>
          </a:prstGeom>
        </p:spPr>
      </p:pic>
      <p:sp>
        <p:nvSpPr>
          <p:cNvPr id="6" name="Rectangle 5"/>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41888008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3"/>
          <p:cNvSpPr>
            <a:spLocks noGrp="1" noChangeArrowheads="1"/>
          </p:cNvSpPr>
          <p:nvPr>
            <p:ph type="title"/>
          </p:nvPr>
        </p:nvSpPr>
        <p:spPr>
          <a:xfrm>
            <a:off x="152400" y="76200"/>
            <a:ext cx="8839200" cy="1371600"/>
          </a:xfrm>
        </p:spPr>
        <p:txBody>
          <a:bodyPr/>
          <a:lstStyle/>
          <a:p>
            <a:r>
              <a:rPr lang="en-US" dirty="0"/>
              <a:t>Termination &amp; Liquidation—Changes in Partners’ Capital Balances</a:t>
            </a:r>
          </a:p>
        </p:txBody>
      </p:sp>
      <p:sp>
        <p:nvSpPr>
          <p:cNvPr id="2" name="Rectangle 1"/>
          <p:cNvSpPr/>
          <p:nvPr/>
        </p:nvSpPr>
        <p:spPr>
          <a:xfrm>
            <a:off x="381000" y="1524000"/>
            <a:ext cx="8610600" cy="5170646"/>
          </a:xfrm>
          <a:prstGeom prst="rect">
            <a:avLst/>
          </a:prstGeom>
        </p:spPr>
        <p:txBody>
          <a:bodyPr wrap="square">
            <a:spAutoFit/>
          </a:bodyPr>
          <a:lstStyle/>
          <a:p>
            <a:pPr marL="342900" indent="-342900">
              <a:spcBef>
                <a:spcPts val="600"/>
              </a:spcBef>
              <a:spcAft>
                <a:spcPts val="600"/>
              </a:spcAft>
              <a:buFont typeface="Wingdings" panose="05000000000000000000" pitchFamily="2" charset="2"/>
              <a:buChar char="Ø"/>
            </a:pPr>
            <a:r>
              <a:rPr lang="en-US" sz="2500" b="1" dirty="0">
                <a:solidFill>
                  <a:srgbClr val="000066"/>
                </a:solidFill>
              </a:rPr>
              <a:t>Gains and losses are recorded directly to partners’ capital accounts. Determination of net income for the period would be of little informational value.</a:t>
            </a:r>
          </a:p>
          <a:p>
            <a:pPr marL="342900" indent="-342900">
              <a:spcBef>
                <a:spcPts val="600"/>
              </a:spcBef>
              <a:spcAft>
                <a:spcPts val="600"/>
              </a:spcAft>
              <a:buFont typeface="Wingdings" panose="05000000000000000000" pitchFamily="2" charset="2"/>
              <a:buChar char="Ø"/>
            </a:pPr>
            <a:r>
              <a:rPr lang="en-US" sz="2500" b="1" dirty="0">
                <a:solidFill>
                  <a:srgbClr val="000066"/>
                </a:solidFill>
              </a:rPr>
              <a:t>A primary concern of parties involved in liquidation is keeping track of the continuing changes in each partner’s capital balance. </a:t>
            </a:r>
          </a:p>
          <a:p>
            <a:pPr marL="342900" indent="-342900">
              <a:spcBef>
                <a:spcPts val="600"/>
              </a:spcBef>
              <a:spcAft>
                <a:spcPts val="600"/>
              </a:spcAft>
              <a:buFont typeface="Wingdings" panose="05000000000000000000" pitchFamily="2" charset="2"/>
              <a:buChar char="Ø"/>
            </a:pPr>
            <a:r>
              <a:rPr lang="en-US" sz="2500" b="1" dirty="0">
                <a:solidFill>
                  <a:srgbClr val="000066"/>
                </a:solidFill>
              </a:rPr>
              <a:t>After partnership assets are liquidated and obligations are paid, the remaining $63,000 cash is distributed to Morgan and Houseman on the basis of their capital balances. </a:t>
            </a:r>
          </a:p>
          <a:p>
            <a:pPr marL="342900" indent="-342900">
              <a:spcBef>
                <a:spcPts val="600"/>
              </a:spcBef>
              <a:spcAft>
                <a:spcPts val="600"/>
              </a:spcAft>
              <a:buFont typeface="Wingdings" panose="05000000000000000000" pitchFamily="2" charset="2"/>
              <a:buChar char="Ø"/>
            </a:pPr>
            <a:r>
              <a:rPr lang="en-US" sz="2500" b="1" dirty="0">
                <a:solidFill>
                  <a:srgbClr val="000066"/>
                </a:solidFill>
              </a:rPr>
              <a:t>A schedule is prepared to determine the partners’ ending capital account balances and the appropriate distribution of the final cash balance. </a:t>
            </a:r>
          </a:p>
        </p:txBody>
      </p:sp>
      <p:sp>
        <p:nvSpPr>
          <p:cNvPr id="5" name="Rectangle 4"/>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3"/>
          <p:cNvSpPr>
            <a:spLocks noGrp="1" noChangeArrowheads="1"/>
          </p:cNvSpPr>
          <p:nvPr>
            <p:ph type="title"/>
          </p:nvPr>
        </p:nvSpPr>
        <p:spPr>
          <a:xfrm>
            <a:off x="152400" y="76200"/>
            <a:ext cx="8839200" cy="1295400"/>
          </a:xfrm>
        </p:spPr>
        <p:txBody>
          <a:bodyPr/>
          <a:lstStyle/>
          <a:p>
            <a:r>
              <a:rPr lang="en-US" dirty="0"/>
              <a:t>Termination &amp; Liquidation—Cash and Capital Account Balances</a:t>
            </a:r>
          </a:p>
        </p:txBody>
      </p:sp>
      <p:sp>
        <p:nvSpPr>
          <p:cNvPr id="980997" name="Rectangle 5"/>
          <p:cNvSpPr>
            <a:spLocks noChangeArrowheads="1"/>
          </p:cNvSpPr>
          <p:nvPr/>
        </p:nvSpPr>
        <p:spPr bwMode="auto">
          <a:xfrm>
            <a:off x="381000" y="1371600"/>
            <a:ext cx="8610600" cy="2286000"/>
          </a:xfrm>
          <a:prstGeom prst="rect">
            <a:avLst/>
          </a:prstGeom>
          <a:noFill/>
          <a:ln w="38100">
            <a:noFill/>
            <a:miter lim="800000"/>
            <a:headEnd/>
            <a:tailEnd/>
          </a:ln>
          <a:effectLst/>
        </p:spPr>
        <p:txBody>
          <a:bodyPr lIns="90488" tIns="44450" rIns="90488" bIns="44450"/>
          <a:lstStyle/>
          <a:p>
            <a:pPr marL="342900" indent="-342900" eaLnBrk="0" hangingPunct="0">
              <a:spcBef>
                <a:spcPct val="20000"/>
              </a:spcBef>
              <a:buClr>
                <a:schemeClr val="accent2"/>
              </a:buClr>
              <a:buSzPct val="80000"/>
              <a:defRPr/>
            </a:pPr>
            <a:endParaRPr lang="en-US" sz="2800" b="1" dirty="0">
              <a:solidFill>
                <a:srgbClr val="002060"/>
              </a:solidFill>
              <a:cs typeface="Times New Roman" pitchFamily="18" charset="0"/>
            </a:endParaRPr>
          </a:p>
        </p:txBody>
      </p:sp>
      <p:sp>
        <p:nvSpPr>
          <p:cNvPr id="2" name="Rectangle 1"/>
          <p:cNvSpPr/>
          <p:nvPr/>
        </p:nvSpPr>
        <p:spPr>
          <a:xfrm>
            <a:off x="152400" y="4198203"/>
            <a:ext cx="9052560" cy="830997"/>
          </a:xfrm>
          <a:prstGeom prst="rect">
            <a:avLst/>
          </a:prstGeom>
        </p:spPr>
        <p:txBody>
          <a:bodyPr wrap="square">
            <a:spAutoFit/>
          </a:bodyPr>
          <a:lstStyle/>
          <a:p>
            <a:r>
              <a:rPr lang="en-US" b="1" dirty="0">
                <a:solidFill>
                  <a:srgbClr val="000066"/>
                </a:solidFill>
              </a:rPr>
              <a:t>Journal entries recording distribution of cash to close out partnership’s financial records:</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498356"/>
            <a:ext cx="7620000" cy="2692644"/>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9890" y="5164138"/>
            <a:ext cx="7623048" cy="1322611"/>
          </a:xfrm>
          <a:prstGeom prst="rect">
            <a:avLst/>
          </a:prstGeom>
        </p:spPr>
      </p:pic>
      <p:sp>
        <p:nvSpPr>
          <p:cNvPr id="9" name="Rectangle 8"/>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4"/>
          <p:cNvSpPr>
            <a:spLocks noGrp="1" noChangeArrowheads="1"/>
          </p:cNvSpPr>
          <p:nvPr>
            <p:ph type="title"/>
          </p:nvPr>
        </p:nvSpPr>
        <p:spPr/>
        <p:txBody>
          <a:bodyPr/>
          <a:lstStyle/>
          <a:p>
            <a:r>
              <a:rPr lang="en-US" dirty="0"/>
              <a:t>Learning Objective 15-3</a:t>
            </a:r>
          </a:p>
        </p:txBody>
      </p:sp>
      <p:sp>
        <p:nvSpPr>
          <p:cNvPr id="58370" name="Rectangle 2"/>
          <p:cNvSpPr>
            <a:spLocks noGrp="1" noChangeArrowheads="1"/>
          </p:cNvSpPr>
          <p:nvPr>
            <p:ph type="body" idx="4294967295"/>
          </p:nvPr>
        </p:nvSpPr>
        <p:spPr>
          <a:xfrm>
            <a:off x="1066800" y="2362200"/>
            <a:ext cx="6705600" cy="2590800"/>
          </a:xfrm>
        </p:spPr>
        <p:txBody>
          <a:bodyPr/>
          <a:lstStyle/>
          <a:p>
            <a:pPr marL="0" indent="0">
              <a:buFont typeface="Arial" charset="0"/>
              <a:buNone/>
            </a:pPr>
            <a:r>
              <a:rPr lang="en-US" sz="3600" dirty="0"/>
              <a:t>Prepare a statement of partnership liquidation that summarizes transactions occurring during the liquidation of a partnership. </a:t>
            </a:r>
          </a:p>
        </p:txBody>
      </p:sp>
      <p:sp>
        <p:nvSpPr>
          <p:cNvPr id="5" name="Rectangle 4"/>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p:txBody>
          <a:bodyPr/>
          <a:lstStyle/>
          <a:p>
            <a:r>
              <a:rPr lang="en-US" dirty="0"/>
              <a:t>Statement of Partnership Liquidation</a:t>
            </a:r>
          </a:p>
        </p:txBody>
      </p:sp>
      <p:sp>
        <p:nvSpPr>
          <p:cNvPr id="4" name="Content Placeholder 3"/>
          <p:cNvSpPr>
            <a:spLocks noGrp="1"/>
          </p:cNvSpPr>
          <p:nvPr>
            <p:ph idx="1"/>
          </p:nvPr>
        </p:nvSpPr>
        <p:spPr>
          <a:xfrm>
            <a:off x="152400" y="1447800"/>
            <a:ext cx="8610600" cy="4525963"/>
          </a:xfrm>
        </p:spPr>
        <p:txBody>
          <a:bodyPr/>
          <a:lstStyle/>
          <a:p>
            <a:pPr>
              <a:buFont typeface="Wingdings" charset="2"/>
              <a:buChar char="Ø"/>
            </a:pPr>
            <a:r>
              <a:rPr lang="en-US" sz="2400" dirty="0">
                <a:solidFill>
                  <a:srgbClr val="000066"/>
                </a:solidFill>
              </a:rPr>
              <a:t>Accountants should produce frequent reports summarizing transactions as they occur. The statement of partnership liquidation is prepared at periodic intervals to disclose:</a:t>
            </a:r>
          </a:p>
          <a:p>
            <a:pPr lvl="1">
              <a:buFont typeface="Arial"/>
              <a:buChar char="•"/>
            </a:pPr>
            <a:r>
              <a:rPr lang="en-US" sz="2400" dirty="0">
                <a:solidFill>
                  <a:srgbClr val="000066"/>
                </a:solidFill>
              </a:rPr>
              <a:t>Transactions to date.</a:t>
            </a:r>
          </a:p>
          <a:p>
            <a:pPr lvl="1">
              <a:buFont typeface="Arial"/>
              <a:buChar char="•"/>
            </a:pPr>
            <a:r>
              <a:rPr lang="en-US" sz="2400" dirty="0">
                <a:solidFill>
                  <a:srgbClr val="000066"/>
                </a:solidFill>
              </a:rPr>
              <a:t>Assets still being held by the partnership.</a:t>
            </a:r>
          </a:p>
          <a:p>
            <a:pPr lvl="1">
              <a:buFont typeface="Arial"/>
              <a:buChar char="•"/>
            </a:pPr>
            <a:r>
              <a:rPr lang="en-US" sz="2400" dirty="0">
                <a:solidFill>
                  <a:srgbClr val="000066"/>
                </a:solidFill>
              </a:rPr>
              <a:t>Liabilities remaining to be paid.</a:t>
            </a:r>
          </a:p>
          <a:p>
            <a:pPr lvl="1">
              <a:buFont typeface="Arial"/>
              <a:buChar char="•"/>
            </a:pPr>
            <a:r>
              <a:rPr lang="en-US" sz="2400" dirty="0">
                <a:solidFill>
                  <a:srgbClr val="000066"/>
                </a:solidFill>
              </a:rPr>
              <a:t>Current cash and capital balances.</a:t>
            </a:r>
          </a:p>
          <a:p>
            <a:pPr marL="457200" indent="-457200">
              <a:spcBef>
                <a:spcPts val="1200"/>
              </a:spcBef>
              <a:buFont typeface="Wingdings" panose="05000000000000000000" pitchFamily="2" charset="2"/>
              <a:buChar char="Ø"/>
            </a:pPr>
            <a:r>
              <a:rPr lang="en-US" sz="2400" dirty="0">
                <a:solidFill>
                  <a:srgbClr val="000066"/>
                </a:solidFill>
              </a:rPr>
              <a:t>Partnership liquidations usually require numerous transactions over months and, perhaps, even years. </a:t>
            </a:r>
          </a:p>
          <a:p>
            <a:pPr marL="457200" indent="-457200">
              <a:spcBef>
                <a:spcPts val="1200"/>
              </a:spcBef>
              <a:buFont typeface="Wingdings" panose="05000000000000000000" pitchFamily="2" charset="2"/>
              <a:buChar char="Ø"/>
            </a:pPr>
            <a:r>
              <a:rPr lang="en-US" sz="2400" dirty="0">
                <a:solidFill>
                  <a:srgbClr val="000066"/>
                </a:solidFill>
              </a:rPr>
              <a:t>Frequent statements of partnership liquidation to both creditors and partners keep these stakeholders apprised of the results.</a:t>
            </a:r>
            <a:endParaRPr lang="en-US" sz="2400" dirty="0"/>
          </a:p>
        </p:txBody>
      </p:sp>
      <p:sp>
        <p:nvSpPr>
          <p:cNvPr id="6" name="Rectangle 5"/>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Statement of Partnership Liquidation: Final Balances</a:t>
            </a:r>
          </a:p>
        </p:txBody>
      </p:sp>
      <p:pic>
        <p:nvPicPr>
          <p:cNvPr id="8" name="Content Placeholder 7" descr="Screen Shot 2019-09-27 at 9.16.29 AM.png"/>
          <p:cNvPicPr>
            <a:picLocks noGrp="1" noChangeAspect="1"/>
          </p:cNvPicPr>
          <p:nvPr>
            <p:ph idx="1"/>
          </p:nvPr>
        </p:nvPicPr>
        <p:blipFill>
          <a:blip r:embed="rId3">
            <a:extLst>
              <a:ext uri="{28A0092B-C50C-407E-A947-70E740481C1C}">
                <a14:useLocalDpi xmlns:a14="http://schemas.microsoft.com/office/drawing/2010/main" val="0"/>
              </a:ext>
            </a:extLst>
          </a:blip>
          <a:srcRect t="-7153" b="-7153"/>
          <a:stretch>
            <a:fillRect/>
          </a:stretch>
        </p:blipFill>
        <p:spPr/>
      </p:pic>
      <p:sp>
        <p:nvSpPr>
          <p:cNvPr id="3" name="Rectangle 2"/>
          <p:cNvSpPr/>
          <p:nvPr/>
        </p:nvSpPr>
        <p:spPr>
          <a:xfrm>
            <a:off x="533400" y="1219200"/>
            <a:ext cx="1774845" cy="461665"/>
          </a:xfrm>
          <a:prstGeom prst="rect">
            <a:avLst/>
          </a:prstGeom>
        </p:spPr>
        <p:txBody>
          <a:bodyPr wrap="none">
            <a:spAutoFit/>
          </a:bodyPr>
          <a:lstStyle/>
          <a:p>
            <a:r>
              <a:rPr lang="en-US" b="1" dirty="0">
                <a:solidFill>
                  <a:srgbClr val="000066"/>
                </a:solidFill>
              </a:rPr>
              <a:t>Exhibit 15.1</a:t>
            </a:r>
          </a:p>
        </p:txBody>
      </p:sp>
      <p:sp>
        <p:nvSpPr>
          <p:cNvPr id="7" name="Rectangle 6"/>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7592859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4"/>
          <p:cNvSpPr>
            <a:spLocks noGrp="1" noChangeArrowheads="1"/>
          </p:cNvSpPr>
          <p:nvPr>
            <p:ph type="title"/>
          </p:nvPr>
        </p:nvSpPr>
        <p:spPr/>
        <p:txBody>
          <a:bodyPr/>
          <a:lstStyle/>
          <a:p>
            <a:r>
              <a:rPr lang="en-US" dirty="0"/>
              <a:t>Learning Objective 15-4</a:t>
            </a:r>
          </a:p>
        </p:txBody>
      </p:sp>
      <p:sp>
        <p:nvSpPr>
          <p:cNvPr id="58370" name="Rectangle 2"/>
          <p:cNvSpPr>
            <a:spLocks noGrp="1" noChangeArrowheads="1"/>
          </p:cNvSpPr>
          <p:nvPr>
            <p:ph type="body" idx="4294967295"/>
          </p:nvPr>
        </p:nvSpPr>
        <p:spPr>
          <a:xfrm>
            <a:off x="838200" y="2362200"/>
            <a:ext cx="6705600" cy="2590800"/>
          </a:xfrm>
        </p:spPr>
        <p:txBody>
          <a:bodyPr/>
          <a:lstStyle/>
          <a:p>
            <a:pPr marL="0" indent="0">
              <a:buFont typeface="Arial" charset="0"/>
              <a:buNone/>
            </a:pPr>
            <a:r>
              <a:rPr lang="en-US" sz="3600" dirty="0"/>
              <a:t>Determine the distribution of available cash when one or more partners has a deficit capital balance.</a:t>
            </a:r>
          </a:p>
        </p:txBody>
      </p:sp>
      <p:sp>
        <p:nvSpPr>
          <p:cNvPr id="5" name="Rectangle 4"/>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42750738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4"/>
          <p:cNvSpPr>
            <a:spLocks noGrp="1" noChangeArrowheads="1"/>
          </p:cNvSpPr>
          <p:nvPr>
            <p:ph type="title"/>
          </p:nvPr>
        </p:nvSpPr>
        <p:spPr/>
        <p:txBody>
          <a:bodyPr/>
          <a:lstStyle/>
          <a:p>
            <a:r>
              <a:rPr lang="en-US" dirty="0"/>
              <a:t>Deficit Capital Balance</a:t>
            </a:r>
          </a:p>
        </p:txBody>
      </p:sp>
      <p:sp>
        <p:nvSpPr>
          <p:cNvPr id="11267" name="Rectangle 2"/>
          <p:cNvSpPr>
            <a:spLocks noGrp="1" noChangeArrowheads="1"/>
          </p:cNvSpPr>
          <p:nvPr>
            <p:ph type="body" idx="4294967295"/>
          </p:nvPr>
        </p:nvSpPr>
        <p:spPr>
          <a:xfrm>
            <a:off x="0" y="1447800"/>
            <a:ext cx="9067800" cy="4876800"/>
          </a:xfrm>
          <a:ln w="38100" cap="flat"/>
        </p:spPr>
        <p:txBody>
          <a:bodyPr/>
          <a:lstStyle/>
          <a:p>
            <a:pPr>
              <a:buClr>
                <a:srgbClr val="002060"/>
              </a:buClr>
              <a:buFont typeface="Wingdings" panose="05000000000000000000" pitchFamily="2" charset="2"/>
              <a:buChar char="Ø"/>
              <a:defRPr/>
            </a:pPr>
            <a:r>
              <a:rPr lang="en-US" sz="2600" dirty="0">
                <a:solidFill>
                  <a:srgbClr val="000066"/>
                </a:solidFill>
              </a:rPr>
              <a:t>At the end of liquidation, one or more partners could have: </a:t>
            </a:r>
          </a:p>
          <a:p>
            <a:pPr lvl="1">
              <a:spcBef>
                <a:spcPts val="0"/>
              </a:spcBef>
              <a:buClr>
                <a:srgbClr val="002060"/>
              </a:buClr>
              <a:buFont typeface="Wingdings" panose="05000000000000000000" pitchFamily="2" charset="2"/>
              <a:buChar char="Ø"/>
              <a:defRPr/>
            </a:pPr>
            <a:r>
              <a:rPr lang="en-US" sz="2500" dirty="0">
                <a:solidFill>
                  <a:srgbClr val="000066"/>
                </a:solidFill>
              </a:rPr>
              <a:t>A negative capital account, or</a:t>
            </a:r>
          </a:p>
          <a:p>
            <a:pPr lvl="1">
              <a:spcBef>
                <a:spcPts val="0"/>
              </a:spcBef>
              <a:buClr>
                <a:srgbClr val="002060"/>
              </a:buClr>
              <a:buFont typeface="Wingdings" panose="05000000000000000000" pitchFamily="2" charset="2"/>
              <a:buChar char="Ø"/>
              <a:defRPr/>
            </a:pPr>
            <a:r>
              <a:rPr lang="en-US" sz="2500" dirty="0">
                <a:solidFill>
                  <a:srgbClr val="000066"/>
                </a:solidFill>
              </a:rPr>
              <a:t>The partnership could be unable to generate even enough cash to satisfy all of its creditors’ claims. </a:t>
            </a:r>
          </a:p>
          <a:p>
            <a:pPr>
              <a:buClr>
                <a:srgbClr val="002060"/>
              </a:buClr>
              <a:buFont typeface="Wingdings" panose="05000000000000000000" pitchFamily="2" charset="2"/>
              <a:buChar char="Ø"/>
              <a:defRPr/>
            </a:pPr>
            <a:r>
              <a:rPr lang="en-US" sz="2600" dirty="0">
                <a:solidFill>
                  <a:srgbClr val="000066"/>
                </a:solidFill>
              </a:rPr>
              <a:t>Deficits are most likely to occur when: </a:t>
            </a:r>
          </a:p>
          <a:p>
            <a:pPr lvl="1">
              <a:spcBef>
                <a:spcPts val="0"/>
              </a:spcBef>
              <a:buClr>
                <a:srgbClr val="002060"/>
              </a:buClr>
              <a:buFont typeface="Wingdings" panose="05000000000000000000" pitchFamily="2" charset="2"/>
              <a:buChar char="Ø"/>
              <a:defRPr/>
            </a:pPr>
            <a:r>
              <a:rPr lang="en-US" sz="2500" dirty="0">
                <a:solidFill>
                  <a:srgbClr val="000066"/>
                </a:solidFill>
              </a:rPr>
              <a:t>The partnership is already insolvent at the start of the liquidation, or </a:t>
            </a:r>
          </a:p>
          <a:p>
            <a:pPr lvl="1">
              <a:spcBef>
                <a:spcPts val="0"/>
              </a:spcBef>
              <a:buClr>
                <a:srgbClr val="002060"/>
              </a:buClr>
              <a:buFont typeface="Wingdings" panose="05000000000000000000" pitchFamily="2" charset="2"/>
              <a:buChar char="Ø"/>
              <a:defRPr/>
            </a:pPr>
            <a:r>
              <a:rPr lang="en-US" sz="2500" dirty="0">
                <a:solidFill>
                  <a:srgbClr val="000066"/>
                </a:solidFill>
              </a:rPr>
              <a:t>The disposal of noncash assets results in material losses. </a:t>
            </a:r>
          </a:p>
        </p:txBody>
      </p:sp>
      <p:sp>
        <p:nvSpPr>
          <p:cNvPr id="5" name="Rectangle 4"/>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4"/>
          <p:cNvSpPr>
            <a:spLocks noGrp="1" noChangeArrowheads="1"/>
          </p:cNvSpPr>
          <p:nvPr>
            <p:ph type="title"/>
          </p:nvPr>
        </p:nvSpPr>
        <p:spPr/>
        <p:txBody>
          <a:bodyPr/>
          <a:lstStyle/>
          <a:p>
            <a:r>
              <a:rPr lang="en-US" dirty="0"/>
              <a:t>Deficit Capital Balance—Example </a:t>
            </a:r>
          </a:p>
        </p:txBody>
      </p:sp>
      <p:sp>
        <p:nvSpPr>
          <p:cNvPr id="11267" name="Rectangle 2"/>
          <p:cNvSpPr>
            <a:spLocks noGrp="1" noChangeArrowheads="1"/>
          </p:cNvSpPr>
          <p:nvPr>
            <p:ph type="body" idx="4294967295"/>
          </p:nvPr>
        </p:nvSpPr>
        <p:spPr>
          <a:xfrm>
            <a:off x="304800" y="1765300"/>
            <a:ext cx="8534400" cy="4025900"/>
          </a:xfrm>
          <a:ln w="38100" cap="flat"/>
        </p:spPr>
        <p:txBody>
          <a:bodyPr/>
          <a:lstStyle/>
          <a:p>
            <a:pPr marL="0" indent="0">
              <a:buNone/>
            </a:pPr>
            <a:r>
              <a:rPr lang="en-US" sz="2600" dirty="0">
                <a:solidFill>
                  <a:srgbClr val="000066"/>
                </a:solidFill>
              </a:rPr>
              <a:t>Assume the partnership of Holland, Dozier, and Ross was terminated at the beginning of the current year. </a:t>
            </a:r>
          </a:p>
          <a:p>
            <a:pPr>
              <a:buFont typeface="Wingdings" panose="05000000000000000000" pitchFamily="2" charset="2"/>
              <a:buChar char="Ø"/>
            </a:pPr>
            <a:r>
              <a:rPr lang="en-US" sz="2600" dirty="0">
                <a:solidFill>
                  <a:srgbClr val="000066"/>
                </a:solidFill>
              </a:rPr>
              <a:t>Business activities ceased and all noncash assets were subsequently converted into cash. </a:t>
            </a:r>
          </a:p>
          <a:p>
            <a:pPr>
              <a:buFont typeface="Wingdings" panose="05000000000000000000" pitchFamily="2" charset="2"/>
              <a:buChar char="Ø"/>
            </a:pPr>
            <a:r>
              <a:rPr lang="en-US" sz="2600" dirty="0">
                <a:solidFill>
                  <a:srgbClr val="000066"/>
                </a:solidFill>
              </a:rPr>
              <a:t>During the liquidation process, the partnership incurred a number of large losses that have been allocated to the partners’ capital accounts on a 4:4:2 basis, respectively. </a:t>
            </a:r>
          </a:p>
          <a:p>
            <a:pPr>
              <a:buFont typeface="Wingdings" panose="05000000000000000000" pitchFamily="2" charset="2"/>
              <a:buChar char="Ø"/>
            </a:pPr>
            <a:r>
              <a:rPr lang="en-US" sz="2600" dirty="0">
                <a:solidFill>
                  <a:srgbClr val="000066"/>
                </a:solidFill>
              </a:rPr>
              <a:t>A portion of the resulting cash is then used to pay all partnership liabilities and liquidation expenses. </a:t>
            </a:r>
          </a:p>
        </p:txBody>
      </p:sp>
      <p:sp>
        <p:nvSpPr>
          <p:cNvPr id="5" name="Rectangle 4"/>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687569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en-US" dirty="0"/>
              <a:t>Steps Involved in Partnership Termination and Liquidation</a:t>
            </a:r>
          </a:p>
        </p:txBody>
      </p:sp>
      <p:sp>
        <p:nvSpPr>
          <p:cNvPr id="29699" name="Rectangle 3"/>
          <p:cNvSpPr>
            <a:spLocks noGrp="1" noChangeArrowheads="1"/>
          </p:cNvSpPr>
          <p:nvPr>
            <p:ph idx="1"/>
          </p:nvPr>
        </p:nvSpPr>
        <p:spPr>
          <a:xfrm>
            <a:off x="152400" y="1524000"/>
            <a:ext cx="8686800" cy="4754562"/>
          </a:xfrm>
        </p:spPr>
        <p:txBody>
          <a:bodyPr/>
          <a:lstStyle/>
          <a:p>
            <a:pPr marL="0" indent="0">
              <a:buNone/>
            </a:pPr>
            <a:r>
              <a:rPr lang="en-US" sz="2600" dirty="0"/>
              <a:t>Liquidation of a partnership generally involves three steps:</a:t>
            </a:r>
          </a:p>
          <a:p>
            <a:pPr marL="822960" indent="-457200">
              <a:spcBef>
                <a:spcPts val="600"/>
              </a:spcBef>
              <a:buFont typeface="+mj-lt"/>
              <a:buAutoNum type="arabicPeriod"/>
            </a:pPr>
            <a:r>
              <a:rPr lang="en-US" sz="2500" dirty="0"/>
              <a:t>Noncash partnership assets are sold for cash, and gains and losses on the sales are allocated to the capital accounts of individual partners on the basis of the profit and loss ratios.</a:t>
            </a:r>
          </a:p>
          <a:p>
            <a:pPr marL="822960" indent="-457200">
              <a:spcBef>
                <a:spcPts val="600"/>
              </a:spcBef>
              <a:buFont typeface="+mj-lt"/>
              <a:buAutoNum type="arabicPeriod"/>
            </a:pPr>
            <a:r>
              <a:rPr lang="en-US" sz="2500" dirty="0"/>
              <a:t>Partnership liabilities and expenses incurred during the liquidation are paid out of the partnership’s available cash.</a:t>
            </a:r>
          </a:p>
          <a:p>
            <a:pPr marL="822960" indent="-457200">
              <a:spcBef>
                <a:spcPts val="600"/>
              </a:spcBef>
              <a:buFont typeface="+mj-lt"/>
              <a:buAutoNum type="arabicPeriod"/>
            </a:pPr>
            <a:r>
              <a:rPr lang="en-US" sz="2500" dirty="0"/>
              <a:t>Any partnership cash remaining after paying liabilities and liquidation expenses is distributed to the individual partners on the basis of their respective capital balances.</a:t>
            </a:r>
          </a:p>
        </p:txBody>
      </p:sp>
      <p:sp>
        <p:nvSpPr>
          <p:cNvPr id="5" name="Rectangle 4"/>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4"/>
          <p:cNvSpPr>
            <a:spLocks noGrp="1" noChangeArrowheads="1"/>
          </p:cNvSpPr>
          <p:nvPr>
            <p:ph type="title"/>
          </p:nvPr>
        </p:nvSpPr>
        <p:spPr/>
        <p:txBody>
          <a:bodyPr/>
          <a:lstStyle/>
          <a:p>
            <a:r>
              <a:rPr lang="en-US" dirty="0"/>
              <a:t>Deficit Capital Balance—One Partner’s Account</a:t>
            </a:r>
          </a:p>
        </p:txBody>
      </p:sp>
      <p:sp>
        <p:nvSpPr>
          <p:cNvPr id="2" name="Rectangle 1"/>
          <p:cNvSpPr/>
          <p:nvPr/>
        </p:nvSpPr>
        <p:spPr>
          <a:xfrm>
            <a:off x="152400" y="2174319"/>
            <a:ext cx="8915400" cy="1692771"/>
          </a:xfrm>
          <a:prstGeom prst="rect">
            <a:avLst/>
          </a:prstGeom>
          <a:ln cmpd="dbl">
            <a:noFill/>
          </a:ln>
        </p:spPr>
        <p:txBody>
          <a:bodyPr wrap="square">
            <a:spAutoFit/>
          </a:bodyPr>
          <a:lstStyle/>
          <a:p>
            <a:r>
              <a:rPr lang="en-US" sz="2600" b="1" dirty="0">
                <a:solidFill>
                  <a:srgbClr val="000066"/>
                </a:solidFill>
              </a:rPr>
              <a:t>Cash . . . . . . . . . . . .	</a:t>
            </a:r>
            <a:r>
              <a:rPr lang="en-US" sz="2600" b="1" u="sng" dirty="0">
                <a:solidFill>
                  <a:srgbClr val="000066"/>
                </a:solidFill>
              </a:rPr>
              <a:t>$20,000</a:t>
            </a:r>
            <a:r>
              <a:rPr lang="en-US" sz="2600" b="1" dirty="0">
                <a:solidFill>
                  <a:srgbClr val="000066"/>
                </a:solidFill>
              </a:rPr>
              <a:t>   Holland, Capital . . .    $ (6,000)</a:t>
            </a:r>
          </a:p>
          <a:p>
            <a:r>
              <a:rPr lang="en-US" sz="2600" b="1" dirty="0">
                <a:solidFill>
                  <a:srgbClr val="000066"/>
                </a:solidFill>
              </a:rPr>
              <a:t>				     Dozier, Capital . . . .       15,000</a:t>
            </a:r>
          </a:p>
          <a:p>
            <a:r>
              <a:rPr lang="en-US" sz="2600" b="1" dirty="0">
                <a:solidFill>
                  <a:srgbClr val="000066"/>
                </a:solidFill>
              </a:rPr>
              <a:t>				     Ross, Capital . . . . .        </a:t>
            </a:r>
            <a:r>
              <a:rPr lang="en-US" sz="2600" b="1" u="sng" dirty="0">
                <a:solidFill>
                  <a:srgbClr val="000066"/>
                </a:solidFill>
              </a:rPr>
              <a:t>11,000 </a:t>
            </a:r>
            <a:endParaRPr lang="en-US" sz="2600" b="1" dirty="0">
              <a:solidFill>
                <a:srgbClr val="000066"/>
              </a:solidFill>
            </a:endParaRPr>
          </a:p>
          <a:p>
            <a:r>
              <a:rPr lang="en-US" sz="2600" b="1" dirty="0">
                <a:solidFill>
                  <a:srgbClr val="000066"/>
                </a:solidFill>
              </a:rPr>
              <a:t>				     Total . . . . . . . . . . . .     </a:t>
            </a:r>
            <a:r>
              <a:rPr lang="en-US" sz="2600" b="1" u="sng" dirty="0">
                <a:solidFill>
                  <a:srgbClr val="000066"/>
                </a:solidFill>
              </a:rPr>
              <a:t>$ 20,000</a:t>
            </a:r>
          </a:p>
        </p:txBody>
      </p:sp>
      <p:sp>
        <p:nvSpPr>
          <p:cNvPr id="3" name="Rectangle 2"/>
          <p:cNvSpPr/>
          <p:nvPr/>
        </p:nvSpPr>
        <p:spPr>
          <a:xfrm>
            <a:off x="76200" y="1295400"/>
            <a:ext cx="9067800" cy="492443"/>
          </a:xfrm>
          <a:prstGeom prst="rect">
            <a:avLst/>
          </a:prstGeom>
        </p:spPr>
        <p:txBody>
          <a:bodyPr wrap="square">
            <a:spAutoFit/>
          </a:bodyPr>
          <a:lstStyle/>
          <a:p>
            <a:r>
              <a:rPr lang="en-US" sz="2600" b="1" dirty="0">
                <a:solidFill>
                  <a:srgbClr val="000066"/>
                </a:solidFill>
              </a:rPr>
              <a:t>Assume that the following four account balances remain open:</a:t>
            </a:r>
          </a:p>
        </p:txBody>
      </p:sp>
      <p:sp>
        <p:nvSpPr>
          <p:cNvPr id="5" name="Rectangle 4"/>
          <p:cNvSpPr/>
          <p:nvPr/>
        </p:nvSpPr>
        <p:spPr>
          <a:xfrm>
            <a:off x="304800" y="4191000"/>
            <a:ext cx="8458200" cy="1769715"/>
          </a:xfrm>
          <a:prstGeom prst="rect">
            <a:avLst/>
          </a:prstGeom>
        </p:spPr>
        <p:txBody>
          <a:bodyPr wrap="square">
            <a:spAutoFit/>
          </a:bodyPr>
          <a:lstStyle/>
          <a:p>
            <a:pPr marL="457200" indent="-457200">
              <a:spcAft>
                <a:spcPts val="600"/>
              </a:spcAft>
              <a:buFont typeface="Wingdings" panose="05000000000000000000" pitchFamily="2" charset="2"/>
              <a:buChar char="Ø"/>
            </a:pPr>
            <a:r>
              <a:rPr lang="en-US" sz="2600" b="1" dirty="0">
                <a:solidFill>
                  <a:srgbClr val="000066"/>
                </a:solidFill>
              </a:rPr>
              <a:t>Holland has a negative capital balance of $6,000. </a:t>
            </a:r>
          </a:p>
          <a:p>
            <a:pPr marL="457200" indent="-457200">
              <a:spcAft>
                <a:spcPts val="600"/>
              </a:spcAft>
              <a:buFont typeface="Wingdings" panose="05000000000000000000" pitchFamily="2" charset="2"/>
              <a:buChar char="Ø"/>
            </a:pPr>
            <a:r>
              <a:rPr lang="en-US" sz="2600" b="1" dirty="0">
                <a:solidFill>
                  <a:srgbClr val="000066"/>
                </a:solidFill>
              </a:rPr>
              <a:t>Assigned share of partnership losses has exceeded Holland’s capital balance at the date the partnership terminated.  </a:t>
            </a:r>
          </a:p>
        </p:txBody>
      </p:sp>
      <p:sp>
        <p:nvSpPr>
          <p:cNvPr id="7" name="Rectangle 6"/>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42125673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4"/>
          <p:cNvSpPr>
            <a:spLocks noGrp="1" noChangeArrowheads="1"/>
          </p:cNvSpPr>
          <p:nvPr>
            <p:ph type="title"/>
          </p:nvPr>
        </p:nvSpPr>
        <p:spPr/>
        <p:txBody>
          <a:bodyPr/>
          <a:lstStyle/>
          <a:p>
            <a:r>
              <a:rPr lang="en-US" dirty="0"/>
              <a:t>Deficit Capital Balance—Uniform Partnership Act</a:t>
            </a:r>
          </a:p>
        </p:txBody>
      </p:sp>
      <p:sp>
        <p:nvSpPr>
          <p:cNvPr id="4" name="Rectangle 3"/>
          <p:cNvSpPr/>
          <p:nvPr/>
        </p:nvSpPr>
        <p:spPr>
          <a:xfrm>
            <a:off x="304800" y="1676400"/>
            <a:ext cx="8610600" cy="5047536"/>
          </a:xfrm>
          <a:prstGeom prst="rect">
            <a:avLst/>
          </a:prstGeom>
        </p:spPr>
        <p:txBody>
          <a:bodyPr wrap="square">
            <a:spAutoFit/>
          </a:bodyPr>
          <a:lstStyle/>
          <a:p>
            <a:pPr marL="457200" indent="-457200">
              <a:spcAft>
                <a:spcPts val="0"/>
              </a:spcAft>
              <a:buFont typeface="Wingdings" panose="05000000000000000000" pitchFamily="2" charset="2"/>
              <a:buChar char="Ø"/>
            </a:pPr>
            <a:r>
              <a:rPr lang="en-US" sz="2600" b="1" dirty="0">
                <a:solidFill>
                  <a:srgbClr val="000066"/>
                </a:solidFill>
              </a:rPr>
              <a:t>The Uniform Partnership Act (Section 807[b]) stipulates that the partner: </a:t>
            </a:r>
          </a:p>
          <a:p>
            <a:pPr lvl="2">
              <a:spcAft>
                <a:spcPts val="0"/>
              </a:spcAft>
            </a:pPr>
            <a:r>
              <a:rPr lang="en-US" sz="2600" b="1" dirty="0">
                <a:solidFill>
                  <a:srgbClr val="000066"/>
                </a:solidFill>
              </a:rPr>
              <a:t>“shall contribute to the partnership an amount equal to any excess charges over the credits in the partner’s account . . .”</a:t>
            </a:r>
          </a:p>
          <a:p>
            <a:pPr marL="457200" indent="-457200">
              <a:spcAft>
                <a:spcPts val="600"/>
              </a:spcAft>
              <a:buFont typeface="Wingdings" panose="05000000000000000000" pitchFamily="2" charset="2"/>
              <a:buChar char="Ø"/>
            </a:pPr>
            <a:r>
              <a:rPr lang="en-US" sz="2600" b="1" dirty="0">
                <a:solidFill>
                  <a:srgbClr val="000066"/>
                </a:solidFill>
              </a:rPr>
              <a:t>Holland legally is required to contribute an additional $6,000 to eliminate the deficit balance. </a:t>
            </a:r>
          </a:p>
          <a:p>
            <a:pPr marL="457200" indent="-457200">
              <a:spcAft>
                <a:spcPts val="600"/>
              </a:spcAft>
              <a:buFont typeface="Wingdings" panose="05000000000000000000" pitchFamily="2" charset="2"/>
              <a:buChar char="Ø"/>
            </a:pPr>
            <a:r>
              <a:rPr lang="en-US" sz="2600" b="1" dirty="0">
                <a:solidFill>
                  <a:srgbClr val="000066"/>
                </a:solidFill>
              </a:rPr>
              <a:t>The cash balance is raised to $26,000, which allows a complete distribution to be made to Dozier ($15,000) and Ross ($11,000) based on their capital account balances. </a:t>
            </a:r>
          </a:p>
          <a:p>
            <a:pPr marL="457200" indent="-457200">
              <a:spcAft>
                <a:spcPts val="600"/>
              </a:spcAft>
              <a:buFont typeface="Wingdings" panose="05000000000000000000" pitchFamily="2" charset="2"/>
              <a:buChar char="Ø"/>
            </a:pPr>
            <a:endParaRPr lang="en-US" sz="2600" b="1" dirty="0">
              <a:solidFill>
                <a:srgbClr val="000066"/>
              </a:solidFill>
            </a:endParaRPr>
          </a:p>
        </p:txBody>
      </p:sp>
      <p:sp>
        <p:nvSpPr>
          <p:cNvPr id="6" name="Rectangle 5"/>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1147386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5"/>
          <p:cNvSpPr>
            <a:spLocks noGrp="1" noChangeArrowheads="1"/>
          </p:cNvSpPr>
          <p:nvPr>
            <p:ph type="title"/>
          </p:nvPr>
        </p:nvSpPr>
        <p:spPr/>
        <p:txBody>
          <a:bodyPr/>
          <a:lstStyle/>
          <a:p>
            <a:r>
              <a:rPr lang="en-US" dirty="0"/>
              <a:t>Deficit Capital Balance—Journal Entries</a:t>
            </a:r>
          </a:p>
        </p:txBody>
      </p:sp>
      <p:sp>
        <p:nvSpPr>
          <p:cNvPr id="2" name="Rectangle 1"/>
          <p:cNvSpPr/>
          <p:nvPr/>
        </p:nvSpPr>
        <p:spPr>
          <a:xfrm>
            <a:off x="0" y="1371600"/>
            <a:ext cx="9144000" cy="492443"/>
          </a:xfrm>
          <a:prstGeom prst="rect">
            <a:avLst/>
          </a:prstGeom>
        </p:spPr>
        <p:txBody>
          <a:bodyPr wrap="square">
            <a:spAutoFit/>
          </a:bodyPr>
          <a:lstStyle/>
          <a:p>
            <a:r>
              <a:rPr lang="en-US" sz="2500" b="1" dirty="0">
                <a:solidFill>
                  <a:srgbClr val="000066"/>
                </a:solidFill>
              </a:rPr>
              <a:t>Journal entry for final payment closes out partnership records: </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1" y="1905001"/>
            <a:ext cx="7315199" cy="2351314"/>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sp>
        <p:nvSpPr>
          <p:cNvPr id="3" name="Rectangle 2"/>
          <p:cNvSpPr/>
          <p:nvPr/>
        </p:nvSpPr>
        <p:spPr>
          <a:xfrm>
            <a:off x="76200" y="4267200"/>
            <a:ext cx="8839200" cy="2308324"/>
          </a:xfrm>
          <a:prstGeom prst="rect">
            <a:avLst/>
          </a:prstGeom>
        </p:spPr>
        <p:txBody>
          <a:bodyPr wrap="square">
            <a:spAutoFit/>
          </a:bodyPr>
          <a:lstStyle/>
          <a:p>
            <a:r>
              <a:rPr lang="en-US" b="1" dirty="0">
                <a:solidFill>
                  <a:srgbClr val="000066"/>
                </a:solidFill>
              </a:rPr>
              <a:t>Alternative scenario: </a:t>
            </a:r>
          </a:p>
          <a:p>
            <a:pPr marL="342900" indent="-342900">
              <a:buFont typeface="Wingdings" panose="05000000000000000000" pitchFamily="2" charset="2"/>
              <a:buChar char="Ø"/>
            </a:pPr>
            <a:r>
              <a:rPr lang="en-US" b="1" dirty="0">
                <a:solidFill>
                  <a:srgbClr val="000066"/>
                </a:solidFill>
              </a:rPr>
              <a:t>Holland could resist attempts to force him to contribute $6,000 to cover the deficit in his capital account because the business is in the process of being terminated. </a:t>
            </a:r>
          </a:p>
          <a:p>
            <a:pPr marL="342900" indent="-342900">
              <a:buFont typeface="Wingdings" panose="05000000000000000000" pitchFamily="2" charset="2"/>
              <a:buChar char="Ø"/>
            </a:pPr>
            <a:r>
              <a:rPr lang="en-US" b="1" dirty="0">
                <a:solidFill>
                  <a:srgbClr val="000066"/>
                </a:solidFill>
              </a:rPr>
              <a:t>Remaining partners may have to resort to formal litigation to get Holland’s contribution. </a:t>
            </a:r>
          </a:p>
        </p:txBody>
      </p:sp>
      <p:sp>
        <p:nvSpPr>
          <p:cNvPr id="7" name="Rectangle 6"/>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4"/>
          <p:cNvSpPr>
            <a:spLocks noGrp="1" noChangeArrowheads="1"/>
          </p:cNvSpPr>
          <p:nvPr>
            <p:ph type="title"/>
          </p:nvPr>
        </p:nvSpPr>
        <p:spPr/>
        <p:txBody>
          <a:bodyPr/>
          <a:lstStyle/>
          <a:p>
            <a:r>
              <a:rPr lang="en-US" dirty="0"/>
              <a:t>Learning Objective 15-5</a:t>
            </a:r>
          </a:p>
        </p:txBody>
      </p:sp>
      <p:sp>
        <p:nvSpPr>
          <p:cNvPr id="58370" name="Rectangle 2"/>
          <p:cNvSpPr>
            <a:spLocks noGrp="1" noChangeArrowheads="1"/>
          </p:cNvSpPr>
          <p:nvPr>
            <p:ph type="body" idx="4294967295"/>
          </p:nvPr>
        </p:nvSpPr>
        <p:spPr>
          <a:xfrm>
            <a:off x="685800" y="2362200"/>
            <a:ext cx="6705600" cy="2590800"/>
          </a:xfrm>
        </p:spPr>
        <p:txBody>
          <a:bodyPr/>
          <a:lstStyle/>
          <a:p>
            <a:pPr marL="0" indent="0">
              <a:buFont typeface="Arial" charset="0"/>
              <a:buNone/>
            </a:pPr>
            <a:r>
              <a:rPr lang="en-US" dirty="0"/>
              <a:t>Calculate the safe payments that can be made to individual partners from cash that becomes available prior to final liquidation. </a:t>
            </a:r>
          </a:p>
        </p:txBody>
      </p:sp>
      <p:sp>
        <p:nvSpPr>
          <p:cNvPr id="5" name="Rectangle 4"/>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20937709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5"/>
          <p:cNvSpPr>
            <a:spLocks noGrp="1" noChangeArrowheads="1"/>
          </p:cNvSpPr>
          <p:nvPr>
            <p:ph type="title"/>
          </p:nvPr>
        </p:nvSpPr>
        <p:spPr/>
        <p:txBody>
          <a:bodyPr/>
          <a:lstStyle/>
          <a:p>
            <a:r>
              <a:rPr lang="en-US" dirty="0"/>
              <a:t>Distribution of Safe Payments </a:t>
            </a:r>
          </a:p>
        </p:txBody>
      </p:sp>
      <p:sp>
        <p:nvSpPr>
          <p:cNvPr id="4" name="Rectangle 3"/>
          <p:cNvSpPr/>
          <p:nvPr/>
        </p:nvSpPr>
        <p:spPr>
          <a:xfrm>
            <a:off x="304800" y="1600200"/>
            <a:ext cx="8610600" cy="4801314"/>
          </a:xfrm>
          <a:prstGeom prst="rect">
            <a:avLst/>
          </a:prstGeom>
        </p:spPr>
        <p:txBody>
          <a:bodyPr wrap="square">
            <a:spAutoFit/>
          </a:bodyPr>
          <a:lstStyle/>
          <a:p>
            <a:pPr>
              <a:spcAft>
                <a:spcPts val="600"/>
              </a:spcAft>
            </a:pPr>
            <a:r>
              <a:rPr lang="en-US" sz="2600" b="1" dirty="0">
                <a:solidFill>
                  <a:srgbClr val="000066"/>
                </a:solidFill>
              </a:rPr>
              <a:t>While awaiting final resolution, no compelling reason exists for the partnership to continue holding $20,000 in cash. </a:t>
            </a:r>
          </a:p>
          <a:p>
            <a:pPr marL="457200" indent="-457200">
              <a:spcAft>
                <a:spcPts val="600"/>
              </a:spcAft>
              <a:buFont typeface="Wingdings" panose="05000000000000000000" pitchFamily="2" charset="2"/>
              <a:buChar char="Ø"/>
            </a:pPr>
            <a:r>
              <a:rPr lang="en-US" sz="2600" b="1" dirty="0">
                <a:solidFill>
                  <a:srgbClr val="000066"/>
                </a:solidFill>
              </a:rPr>
              <a:t>The cash will eventually be paid to Dozier and Ross regardless of any action that Holland takes. </a:t>
            </a:r>
          </a:p>
          <a:p>
            <a:pPr marL="457200" indent="-457200">
              <a:spcAft>
                <a:spcPts val="600"/>
              </a:spcAft>
              <a:buFont typeface="Wingdings" panose="05000000000000000000" pitchFamily="2" charset="2"/>
              <a:buChar char="Ø"/>
            </a:pPr>
            <a:r>
              <a:rPr lang="en-US" sz="2600" b="1" dirty="0">
                <a:solidFill>
                  <a:srgbClr val="000066"/>
                </a:solidFill>
              </a:rPr>
              <a:t>An immediate transfer should be made to the two partners to allow them the use of their money. </a:t>
            </a:r>
          </a:p>
          <a:p>
            <a:pPr marL="457200" indent="-457200">
              <a:spcAft>
                <a:spcPts val="600"/>
              </a:spcAft>
              <a:buFont typeface="Wingdings" panose="05000000000000000000" pitchFamily="2" charset="2"/>
              <a:buChar char="Ø"/>
            </a:pPr>
            <a:r>
              <a:rPr lang="en-US" sz="2600" b="1" dirty="0">
                <a:solidFill>
                  <a:srgbClr val="000066"/>
                </a:solidFill>
              </a:rPr>
              <a:t>Because Dozier has a $15,000 capital account balance and Ross reports $11,000, a complete distribution is not possible. </a:t>
            </a:r>
          </a:p>
          <a:p>
            <a:pPr marL="457200" indent="-457200">
              <a:spcAft>
                <a:spcPts val="600"/>
              </a:spcAft>
              <a:buFont typeface="Wingdings" panose="05000000000000000000" pitchFamily="2" charset="2"/>
              <a:buChar char="Ø"/>
            </a:pPr>
            <a:r>
              <a:rPr lang="en-US" sz="2600" b="1" dirty="0">
                <a:solidFill>
                  <a:srgbClr val="000066"/>
                </a:solidFill>
              </a:rPr>
              <a:t>A method must be devised, therefore, to allow for a fair allocation of the available $20,000.</a:t>
            </a:r>
          </a:p>
        </p:txBody>
      </p:sp>
      <p:sp>
        <p:nvSpPr>
          <p:cNvPr id="6" name="Rectangle 5"/>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38705049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5"/>
          <p:cNvSpPr>
            <a:spLocks noGrp="1" noChangeArrowheads="1"/>
          </p:cNvSpPr>
          <p:nvPr>
            <p:ph type="title"/>
          </p:nvPr>
        </p:nvSpPr>
        <p:spPr/>
        <p:txBody>
          <a:bodyPr/>
          <a:lstStyle/>
          <a:p>
            <a:r>
              <a:rPr lang="en-US" dirty="0"/>
              <a:t>Distribution of Safe Payments—Conservative Presumption </a:t>
            </a:r>
          </a:p>
        </p:txBody>
      </p:sp>
      <p:sp>
        <p:nvSpPr>
          <p:cNvPr id="4" name="Rectangle 3"/>
          <p:cNvSpPr/>
          <p:nvPr/>
        </p:nvSpPr>
        <p:spPr>
          <a:xfrm>
            <a:off x="152400" y="1504920"/>
            <a:ext cx="8915400" cy="5124480"/>
          </a:xfrm>
          <a:prstGeom prst="rect">
            <a:avLst/>
          </a:prstGeom>
        </p:spPr>
        <p:txBody>
          <a:bodyPr wrap="square">
            <a:spAutoFit/>
          </a:bodyPr>
          <a:lstStyle/>
          <a:p>
            <a:pPr marL="457200" indent="-457200">
              <a:spcAft>
                <a:spcPts val="600"/>
              </a:spcAft>
              <a:buFont typeface="Wingdings" panose="05000000000000000000" pitchFamily="2" charset="2"/>
              <a:buChar char="Ø"/>
            </a:pPr>
            <a:r>
              <a:rPr lang="en-US" sz="2500" b="1" dirty="0">
                <a:solidFill>
                  <a:srgbClr val="000066"/>
                </a:solidFill>
              </a:rPr>
              <a:t>Initial distribution is based on the assumption that the $6,000 capital deficit will be a total loss to the partnership. </a:t>
            </a:r>
          </a:p>
          <a:p>
            <a:pPr marL="457200" indent="-457200">
              <a:spcAft>
                <a:spcPts val="600"/>
              </a:spcAft>
              <a:buFont typeface="Wingdings" panose="05000000000000000000" pitchFamily="2" charset="2"/>
              <a:buChar char="Ø"/>
            </a:pPr>
            <a:r>
              <a:rPr lang="en-US" sz="2500" b="1" dirty="0">
                <a:solidFill>
                  <a:srgbClr val="000066"/>
                </a:solidFill>
              </a:rPr>
              <a:t>Holland may be completely insolvent so no additional payment will ever be forthcoming. </a:t>
            </a:r>
          </a:p>
          <a:p>
            <a:pPr marL="457200" indent="-457200">
              <a:spcAft>
                <a:spcPts val="600"/>
              </a:spcAft>
              <a:buFont typeface="Wingdings" panose="05000000000000000000" pitchFamily="2" charset="2"/>
              <a:buChar char="Ø"/>
            </a:pPr>
            <a:r>
              <a:rPr lang="en-US" sz="2500" b="1" dirty="0">
                <a:solidFill>
                  <a:srgbClr val="000066"/>
                </a:solidFill>
              </a:rPr>
              <a:t>With this conservative presumption, calculate the lowest possible amounts (or safe balances) that Dozier and Ross must retain in their capital accounts to be able to absorb all future losses. </a:t>
            </a:r>
          </a:p>
          <a:p>
            <a:pPr marL="457200" indent="-457200">
              <a:spcAft>
                <a:spcPts val="600"/>
              </a:spcAft>
              <a:buFont typeface="Wingdings" panose="05000000000000000000" pitchFamily="2" charset="2"/>
              <a:buChar char="Ø"/>
            </a:pPr>
            <a:r>
              <a:rPr lang="en-US" sz="2500" b="1" dirty="0">
                <a:solidFill>
                  <a:srgbClr val="000066"/>
                </a:solidFill>
              </a:rPr>
              <a:t>Determine the amount of safe payments that can be made to Dozier and Ross without running the risk that future losses will cause either of these partners to have a deficit capital balance. </a:t>
            </a:r>
          </a:p>
        </p:txBody>
      </p:sp>
      <p:sp>
        <p:nvSpPr>
          <p:cNvPr id="6" name="Rectangle 5"/>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32180704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2400" y="1447800"/>
            <a:ext cx="8839200" cy="5016758"/>
          </a:xfrm>
          <a:prstGeom prst="rect">
            <a:avLst/>
          </a:prstGeom>
          <a:noFill/>
          <a:ln>
            <a:noFill/>
          </a:ln>
        </p:spPr>
        <p:txBody>
          <a:bodyPr>
            <a:spAutoFit/>
          </a:bodyPr>
          <a:lstStyle/>
          <a:p>
            <a:pPr eaLnBrk="0" hangingPunct="0">
              <a:spcAft>
                <a:spcPts val="600"/>
              </a:spcAft>
              <a:defRPr/>
            </a:pPr>
            <a:r>
              <a:rPr lang="en-US" sz="2500" b="1" dirty="0">
                <a:solidFill>
                  <a:srgbClr val="000066"/>
                </a:solidFill>
              </a:rPr>
              <a:t>Should Holland’s $6,000 deficit (or any portion of it) prove uncollectible, the loss will be written off against the capital accounts of Dozier and Ross.</a:t>
            </a:r>
            <a:endParaRPr lang="en-US" sz="2500" b="1" i="1" dirty="0">
              <a:solidFill>
                <a:srgbClr val="000066"/>
              </a:solidFill>
              <a:cs typeface="+mn-cs"/>
            </a:endParaRPr>
          </a:p>
          <a:p>
            <a:pPr eaLnBrk="0" hangingPunct="0">
              <a:defRPr/>
            </a:pPr>
            <a:r>
              <a:rPr lang="en-US" sz="2500" b="1" u="sng" dirty="0">
                <a:solidFill>
                  <a:srgbClr val="000066"/>
                </a:solidFill>
                <a:cs typeface="+mn-cs"/>
              </a:rPr>
              <a:t>Allocation of Potential $6,000 Loss</a:t>
            </a:r>
          </a:p>
          <a:p>
            <a:pPr eaLnBrk="0" hangingPunct="0">
              <a:defRPr/>
            </a:pPr>
            <a:r>
              <a:rPr lang="en-US" sz="2500" b="1" dirty="0">
                <a:solidFill>
                  <a:srgbClr val="000066"/>
                </a:solidFill>
                <a:cs typeface="+mn-cs"/>
              </a:rPr>
              <a:t>Dozier . . . . . . . . . . . . . 2⁄3 of $(6,000) = $(4,000)</a:t>
            </a:r>
          </a:p>
          <a:p>
            <a:pPr eaLnBrk="0" hangingPunct="0">
              <a:spcAft>
                <a:spcPts val="600"/>
              </a:spcAft>
              <a:defRPr/>
            </a:pPr>
            <a:r>
              <a:rPr lang="en-US" sz="2500" b="1" dirty="0">
                <a:solidFill>
                  <a:srgbClr val="000066"/>
                </a:solidFill>
                <a:cs typeface="+mn-cs"/>
              </a:rPr>
              <a:t>Ross . . . . . . . . . . . . . . .1⁄3 of $(6,000) = $(2,000)</a:t>
            </a:r>
          </a:p>
          <a:p>
            <a:pPr marL="342900" indent="-342900" eaLnBrk="0" hangingPunct="0">
              <a:spcAft>
                <a:spcPts val="600"/>
              </a:spcAft>
              <a:buFont typeface="Wingdings" panose="05000000000000000000" pitchFamily="2" charset="2"/>
              <a:buChar char="Ø"/>
              <a:defRPr/>
            </a:pPr>
            <a:r>
              <a:rPr lang="en-US" sz="2500" b="1" dirty="0">
                <a:solidFill>
                  <a:srgbClr val="000066"/>
                </a:solidFill>
                <a:cs typeface="+mn-cs"/>
              </a:rPr>
              <a:t>Allocation of the loss is based on the relative profit and loss ratio specified in the articles of partnership. </a:t>
            </a:r>
          </a:p>
          <a:p>
            <a:pPr marL="342900" indent="-342900" eaLnBrk="0" hangingPunct="0">
              <a:spcAft>
                <a:spcPts val="600"/>
              </a:spcAft>
              <a:buFont typeface="Wingdings" panose="05000000000000000000" pitchFamily="2" charset="2"/>
              <a:buChar char="Ø"/>
              <a:defRPr/>
            </a:pPr>
            <a:r>
              <a:rPr lang="en-US" sz="2500" b="1" dirty="0">
                <a:solidFill>
                  <a:srgbClr val="000066"/>
                </a:solidFill>
                <a:cs typeface="+mn-cs"/>
              </a:rPr>
              <a:t>Dozier and Ross are credited with 40 percent and 20 percent of partnership income, respectively. </a:t>
            </a:r>
          </a:p>
          <a:p>
            <a:pPr marL="342900" indent="-342900" eaLnBrk="0" hangingPunct="0">
              <a:spcAft>
                <a:spcPts val="600"/>
              </a:spcAft>
              <a:buFont typeface="Wingdings" panose="05000000000000000000" pitchFamily="2" charset="2"/>
              <a:buChar char="Ø"/>
              <a:defRPr/>
            </a:pPr>
            <a:r>
              <a:rPr lang="en-US" sz="2500" b="1" dirty="0">
                <a:solidFill>
                  <a:srgbClr val="000066"/>
                </a:solidFill>
                <a:cs typeface="+mn-cs"/>
              </a:rPr>
              <a:t>The 40:20 ratio equates to a 2:1 relationship (or 2⁄3:1⁄3) between the two. </a:t>
            </a:r>
          </a:p>
        </p:txBody>
      </p:sp>
      <p:sp>
        <p:nvSpPr>
          <p:cNvPr id="2" name="Title 1"/>
          <p:cNvSpPr>
            <a:spLocks noGrp="1"/>
          </p:cNvSpPr>
          <p:nvPr>
            <p:ph type="title"/>
          </p:nvPr>
        </p:nvSpPr>
        <p:spPr/>
        <p:txBody>
          <a:bodyPr/>
          <a:lstStyle/>
          <a:p>
            <a:pPr rtl="0" eaLnBrk="0" fontAlgn="base" hangingPunct="0"/>
            <a:r>
              <a:rPr lang="en-US" sz="3600" b="1" dirty="0">
                <a:solidFill>
                  <a:srgbClr val="002060"/>
                </a:solidFill>
                <a:effectLst/>
                <a:latin typeface="Times New Roman"/>
                <a:ea typeface="+mn-ea"/>
                <a:cs typeface="Times New Roman"/>
              </a:rPr>
              <a:t>Deficit Capital Balance</a:t>
            </a:r>
            <a:r>
              <a:rPr lang="en-US" sz="3600" kern="1200" dirty="0">
                <a:solidFill>
                  <a:srgbClr val="000000"/>
                </a:solidFill>
                <a:effectLst/>
                <a:latin typeface="Times New Roman"/>
                <a:ea typeface="+mn-ea"/>
                <a:cs typeface="Arial"/>
              </a:rPr>
              <a:t>—</a:t>
            </a:r>
            <a:r>
              <a:rPr lang="en-US" sz="3600" b="1" dirty="0">
                <a:solidFill>
                  <a:srgbClr val="002060"/>
                </a:solidFill>
                <a:effectLst/>
                <a:latin typeface="Times New Roman"/>
                <a:ea typeface="+mn-ea"/>
                <a:cs typeface="Times New Roman"/>
              </a:rPr>
              <a:t>Allocation of Potential $6,000 Loss</a:t>
            </a:r>
            <a:endParaRPr lang="en-US" dirty="0">
              <a:effectLst/>
            </a:endParaRPr>
          </a:p>
        </p:txBody>
      </p:sp>
      <p:sp>
        <p:nvSpPr>
          <p:cNvPr id="5" name="Rectangle 4"/>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1"/>
          <p:cNvSpPr>
            <a:spLocks noChangeArrowheads="1"/>
          </p:cNvSpPr>
          <p:nvPr/>
        </p:nvSpPr>
        <p:spPr bwMode="auto">
          <a:xfrm>
            <a:off x="914400" y="2667000"/>
            <a:ext cx="8001000" cy="477054"/>
          </a:xfrm>
          <a:prstGeom prst="rect">
            <a:avLst/>
          </a:prstGeom>
          <a:noFill/>
          <a:ln w="9525">
            <a:noFill/>
            <a:miter lim="800000"/>
            <a:headEnd/>
            <a:tailEnd/>
          </a:ln>
        </p:spPr>
        <p:txBody>
          <a:bodyPr wrap="square">
            <a:spAutoFit/>
          </a:bodyPr>
          <a:lstStyle/>
          <a:p>
            <a:r>
              <a:rPr lang="en-US" sz="2500" b="1" dirty="0">
                <a:solidFill>
                  <a:srgbClr val="000066"/>
                </a:solidFill>
              </a:rPr>
              <a:t>	</a:t>
            </a:r>
          </a:p>
        </p:txBody>
      </p:sp>
      <p:sp>
        <p:nvSpPr>
          <p:cNvPr id="66564" name="Rectangle 2"/>
          <p:cNvSpPr>
            <a:spLocks noChangeArrowheads="1"/>
          </p:cNvSpPr>
          <p:nvPr/>
        </p:nvSpPr>
        <p:spPr bwMode="auto">
          <a:xfrm>
            <a:off x="228600" y="1600200"/>
            <a:ext cx="8473440" cy="4893647"/>
          </a:xfrm>
          <a:prstGeom prst="rect">
            <a:avLst/>
          </a:prstGeom>
          <a:noFill/>
          <a:ln w="9525">
            <a:noFill/>
            <a:miter lim="800000"/>
            <a:headEnd/>
            <a:tailEnd/>
          </a:ln>
        </p:spPr>
        <p:txBody>
          <a:bodyPr wrap="square">
            <a:spAutoFit/>
          </a:bodyPr>
          <a:lstStyle/>
          <a:p>
            <a:pPr marL="457200" indent="-457200" eaLnBrk="0" hangingPunct="0">
              <a:buFont typeface="Wingdings" panose="05000000000000000000" pitchFamily="2" charset="2"/>
              <a:buChar char="Ø"/>
            </a:pPr>
            <a:r>
              <a:rPr lang="en-US" sz="2600" b="1" dirty="0">
                <a:solidFill>
                  <a:srgbClr val="000066"/>
                </a:solidFill>
              </a:rPr>
              <a:t>Dozier could be forced to absorb an additional $4,000 loss, and Ross’s capital account could decrease by as much as $2,000. </a:t>
            </a:r>
          </a:p>
          <a:p>
            <a:pPr marL="457200" indent="-457200" eaLnBrk="0" hangingPunct="0">
              <a:buFont typeface="Wingdings" panose="05000000000000000000" pitchFamily="2" charset="2"/>
              <a:buChar char="Ø"/>
            </a:pPr>
            <a:r>
              <a:rPr lang="en-US" sz="2600" b="1" dirty="0">
                <a:solidFill>
                  <a:srgbClr val="000066"/>
                </a:solidFill>
              </a:rPr>
              <a:t>These balances must remain in the respective capital accounts until the issue is resolved. </a:t>
            </a:r>
          </a:p>
          <a:p>
            <a:pPr marL="457200" indent="-457200" eaLnBrk="0" hangingPunct="0">
              <a:buFont typeface="Wingdings" panose="05000000000000000000" pitchFamily="2" charset="2"/>
              <a:buChar char="Ø"/>
            </a:pPr>
            <a:r>
              <a:rPr lang="en-US" sz="2600" b="1" dirty="0">
                <a:solidFill>
                  <a:srgbClr val="000066"/>
                </a:solidFill>
              </a:rPr>
              <a:t>A safe payment of $11,000 is made to Dozier that reduces his capital account from $15,000 to the minimum $4,000 level.  </a:t>
            </a:r>
          </a:p>
          <a:p>
            <a:pPr marL="457200" indent="-457200" eaLnBrk="0" hangingPunct="0">
              <a:buFont typeface="Wingdings" panose="05000000000000000000" pitchFamily="2" charset="2"/>
              <a:buChar char="Ø"/>
            </a:pPr>
            <a:r>
              <a:rPr lang="en-US" sz="2600" b="1" dirty="0">
                <a:solidFill>
                  <a:srgbClr val="000066"/>
                </a:solidFill>
              </a:rPr>
              <a:t>A $9,000 payment to Ross decreases his capital balance to the $2,000 limit.</a:t>
            </a:r>
          </a:p>
          <a:p>
            <a:pPr marL="457200" indent="-457200" eaLnBrk="0" hangingPunct="0">
              <a:buFont typeface="Wingdings" panose="05000000000000000000" pitchFamily="2" charset="2"/>
              <a:buChar char="Ø"/>
            </a:pPr>
            <a:r>
              <a:rPr lang="en-US" sz="2600" b="1" dirty="0">
                <a:solidFill>
                  <a:srgbClr val="000066"/>
                </a:solidFill>
              </a:rPr>
              <a:t>These safe payments can be distributed to the partners without creating new deficits.</a:t>
            </a:r>
          </a:p>
        </p:txBody>
      </p:sp>
      <p:sp>
        <p:nvSpPr>
          <p:cNvPr id="2" name="Title 1"/>
          <p:cNvSpPr>
            <a:spLocks noGrp="1"/>
          </p:cNvSpPr>
          <p:nvPr>
            <p:ph type="title"/>
          </p:nvPr>
        </p:nvSpPr>
        <p:spPr/>
        <p:txBody>
          <a:bodyPr/>
          <a:lstStyle/>
          <a:p>
            <a:pPr rtl="0" eaLnBrk="0" fontAlgn="base" hangingPunct="0"/>
            <a:r>
              <a:rPr lang="en-US" sz="3600" b="1" dirty="0">
                <a:solidFill>
                  <a:srgbClr val="002060"/>
                </a:solidFill>
                <a:effectLst/>
                <a:latin typeface="Times New Roman"/>
                <a:ea typeface="+mn-ea"/>
                <a:cs typeface="Times New Roman"/>
              </a:rPr>
              <a:t>Deficit Capital Balance</a:t>
            </a:r>
            <a:r>
              <a:rPr lang="en-US" sz="3600" kern="1200" dirty="0">
                <a:solidFill>
                  <a:srgbClr val="000000"/>
                </a:solidFill>
                <a:effectLst/>
                <a:latin typeface="Times New Roman"/>
                <a:ea typeface="+mn-ea"/>
                <a:cs typeface="Arial"/>
              </a:rPr>
              <a:t>—</a:t>
            </a:r>
            <a:r>
              <a:rPr lang="en-US" sz="3600" b="1" dirty="0">
                <a:solidFill>
                  <a:srgbClr val="002060"/>
                </a:solidFill>
                <a:effectLst/>
                <a:latin typeface="Times New Roman"/>
                <a:ea typeface="+mn-ea"/>
                <a:cs typeface="Times New Roman"/>
              </a:rPr>
              <a:t>Remaining Partners Absorb Deficit</a:t>
            </a:r>
            <a:endParaRPr lang="en-US" dirty="0">
              <a:effectLst/>
            </a:endParaRPr>
          </a:p>
        </p:txBody>
      </p:sp>
      <p:sp>
        <p:nvSpPr>
          <p:cNvPr id="6" name="Rectangle 5"/>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4"/>
          <p:cNvSpPr>
            <a:spLocks noGrp="1" noChangeArrowheads="1"/>
          </p:cNvSpPr>
          <p:nvPr>
            <p:ph type="title"/>
          </p:nvPr>
        </p:nvSpPr>
        <p:spPr/>
        <p:txBody>
          <a:bodyPr/>
          <a:lstStyle/>
          <a:p>
            <a:r>
              <a:rPr lang="en-US" dirty="0"/>
              <a:t>Learning Objective 15-6</a:t>
            </a:r>
          </a:p>
        </p:txBody>
      </p:sp>
      <p:sp>
        <p:nvSpPr>
          <p:cNvPr id="72706" name="Rectangle 2"/>
          <p:cNvSpPr>
            <a:spLocks noGrp="1" noChangeArrowheads="1"/>
          </p:cNvSpPr>
          <p:nvPr>
            <p:ph type="body" idx="4294967295"/>
          </p:nvPr>
        </p:nvSpPr>
        <p:spPr>
          <a:xfrm>
            <a:off x="457200" y="2133600"/>
            <a:ext cx="8153400" cy="2965450"/>
          </a:xfrm>
        </p:spPr>
        <p:txBody>
          <a:bodyPr/>
          <a:lstStyle/>
          <a:p>
            <a:pPr marL="0" indent="0">
              <a:buFont typeface="Arial" charset="0"/>
              <a:buNone/>
            </a:pPr>
            <a:r>
              <a:rPr lang="en-US" dirty="0"/>
              <a:t>Prepare a proposed schedule of liquidation to determine an equitable preliminary distribution of available partnership assets.</a:t>
            </a:r>
          </a:p>
        </p:txBody>
      </p:sp>
      <p:sp>
        <p:nvSpPr>
          <p:cNvPr id="5" name="Rectangle 4"/>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3"/>
          <p:cNvSpPr>
            <a:spLocks noGrp="1" noChangeArrowheads="1"/>
          </p:cNvSpPr>
          <p:nvPr>
            <p:ph type="title"/>
          </p:nvPr>
        </p:nvSpPr>
        <p:spPr/>
        <p:txBody>
          <a:bodyPr/>
          <a:lstStyle/>
          <a:p>
            <a:r>
              <a:rPr lang="en-US" dirty="0"/>
              <a:t>Preliminary Distributions</a:t>
            </a:r>
          </a:p>
        </p:txBody>
      </p:sp>
      <p:sp>
        <p:nvSpPr>
          <p:cNvPr id="2" name="Rectangle 1"/>
          <p:cNvSpPr/>
          <p:nvPr/>
        </p:nvSpPr>
        <p:spPr>
          <a:xfrm>
            <a:off x="0" y="1447800"/>
            <a:ext cx="8763000" cy="4016484"/>
          </a:xfrm>
          <a:prstGeom prst="rect">
            <a:avLst/>
          </a:prstGeom>
        </p:spPr>
        <p:txBody>
          <a:bodyPr wrap="square">
            <a:spAutoFit/>
          </a:bodyPr>
          <a:lstStyle/>
          <a:p>
            <a:pPr marL="342900" indent="-342900">
              <a:spcAft>
                <a:spcPts val="600"/>
              </a:spcAft>
              <a:buFont typeface="Wingdings" panose="05000000000000000000" pitchFamily="2" charset="2"/>
              <a:buChar char="Ø"/>
            </a:pPr>
            <a:r>
              <a:rPr lang="en-US" b="1" dirty="0">
                <a:solidFill>
                  <a:srgbClr val="000066"/>
                </a:solidFill>
              </a:rPr>
              <a:t>Partnerships often have sufficient cash balances at the date of termination that some cash can be paid out to individual partners before noncash assets are sold. </a:t>
            </a:r>
          </a:p>
          <a:p>
            <a:pPr marL="342900" indent="-342900">
              <a:spcAft>
                <a:spcPts val="600"/>
              </a:spcAft>
              <a:buFont typeface="Wingdings" panose="05000000000000000000" pitchFamily="2" charset="2"/>
              <a:buChar char="Ø"/>
            </a:pPr>
            <a:r>
              <a:rPr lang="en-US" b="1" dirty="0">
                <a:solidFill>
                  <a:srgbClr val="000066"/>
                </a:solidFill>
              </a:rPr>
              <a:t>The accountant can determine a preliminary distribution of partnership assets at the beginning of the liquidation process.</a:t>
            </a:r>
          </a:p>
          <a:p>
            <a:pPr marL="457200" indent="-457200">
              <a:spcAft>
                <a:spcPts val="600"/>
              </a:spcAft>
              <a:buFont typeface="Wingdings" panose="05000000000000000000" pitchFamily="2" charset="2"/>
              <a:buChar char="Ø"/>
            </a:pPr>
            <a:r>
              <a:rPr lang="en-US" b="1" dirty="0">
                <a:solidFill>
                  <a:srgbClr val="000066"/>
                </a:solidFill>
              </a:rPr>
              <a:t>A preliminary distribution ensures that a partnership maintains enough capital to absorb all future losses. </a:t>
            </a:r>
          </a:p>
          <a:p>
            <a:pPr marL="342900" indent="-342900">
              <a:spcAft>
                <a:spcPts val="600"/>
              </a:spcAft>
              <a:buFont typeface="Wingdings" panose="05000000000000000000" pitchFamily="2" charset="2"/>
              <a:buChar char="Ø"/>
            </a:pPr>
            <a:r>
              <a:rPr lang="en-US" b="1" dirty="0">
                <a:solidFill>
                  <a:srgbClr val="000066"/>
                </a:solidFill>
              </a:rPr>
              <a:t>Any capital in excess of the maximum requirement is a safe balance, an amount that can be immediately conveyed to the partner. </a:t>
            </a:r>
          </a:p>
        </p:txBody>
      </p:sp>
      <p:sp>
        <p:nvSpPr>
          <p:cNvPr id="5" name="Rectangle 4"/>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3"/>
          <p:cNvSpPr>
            <a:spLocks noGrp="1" noChangeArrowheads="1"/>
          </p:cNvSpPr>
          <p:nvPr>
            <p:ph type="title"/>
          </p:nvPr>
        </p:nvSpPr>
        <p:spPr/>
        <p:txBody>
          <a:bodyPr/>
          <a:lstStyle/>
          <a:p>
            <a:r>
              <a:rPr lang="en-US" dirty="0"/>
              <a:t>Termination &amp; Liquidation Process </a:t>
            </a:r>
          </a:p>
        </p:txBody>
      </p:sp>
      <p:sp>
        <p:nvSpPr>
          <p:cNvPr id="1028" name="Rectangle 4"/>
          <p:cNvSpPr>
            <a:spLocks noGrp="1" noChangeArrowheads="1"/>
          </p:cNvSpPr>
          <p:nvPr>
            <p:ph idx="1"/>
          </p:nvPr>
        </p:nvSpPr>
        <p:spPr>
          <a:xfrm>
            <a:off x="228600" y="1752600"/>
            <a:ext cx="8534400" cy="4343400"/>
          </a:xfrm>
          <a:ln w="38100"/>
        </p:spPr>
        <p:txBody>
          <a:bodyPr/>
          <a:lstStyle/>
          <a:p>
            <a:pPr marL="0" indent="0">
              <a:buFont typeface="Arial" charset="0"/>
              <a:buNone/>
              <a:defRPr/>
            </a:pPr>
            <a:r>
              <a:rPr lang="en-US" sz="2600" dirty="0"/>
              <a:t>The accountant summarizes and keeps track of the process in a statement of partnership liquidation.</a:t>
            </a:r>
          </a:p>
          <a:p>
            <a:pPr marL="0" indent="0">
              <a:buFont typeface="Arial" charset="0"/>
              <a:buNone/>
              <a:defRPr/>
            </a:pPr>
            <a:r>
              <a:rPr lang="en-US" sz="2600" dirty="0"/>
              <a:t>Liquidation of a partnership becomes complicated if:</a:t>
            </a:r>
          </a:p>
          <a:p>
            <a:pPr marL="625475" indent="-511175">
              <a:spcBef>
                <a:spcPts val="0"/>
              </a:spcBef>
              <a:buFont typeface="Wingdings" panose="05000000000000000000" pitchFamily="2" charset="2"/>
              <a:buChar char="Ø"/>
              <a:defRPr/>
            </a:pPr>
            <a:r>
              <a:rPr lang="en-US" sz="2600" dirty="0"/>
              <a:t>One or more partners have a negative (deficit) capital balance. </a:t>
            </a:r>
          </a:p>
          <a:p>
            <a:pPr marL="625475" indent="-511175">
              <a:spcBef>
                <a:spcPts val="0"/>
              </a:spcBef>
              <a:buFont typeface="Wingdings" panose="05000000000000000000" pitchFamily="2" charset="2"/>
              <a:buChar char="Ø"/>
              <a:defRPr/>
            </a:pPr>
            <a:r>
              <a:rPr lang="en-US" sz="2600" dirty="0"/>
              <a:t>Liquidation takes place over an extended period of time. </a:t>
            </a:r>
          </a:p>
          <a:p>
            <a:pPr marL="1025525" lvl="1" indent="-511175">
              <a:spcBef>
                <a:spcPts val="0"/>
              </a:spcBef>
              <a:buFont typeface="Wingdings" panose="05000000000000000000" pitchFamily="2" charset="2"/>
              <a:buChar char="Ø"/>
              <a:defRPr/>
            </a:pPr>
            <a:r>
              <a:rPr lang="en-US" sz="2200" dirty="0"/>
              <a:t>Accountants can facilitate distribution of cash in installments by calculating safe payments. </a:t>
            </a:r>
          </a:p>
          <a:p>
            <a:pPr marL="1025525" lvl="1" indent="-511175">
              <a:spcBef>
                <a:spcPts val="0"/>
              </a:spcBef>
              <a:buFont typeface="Wingdings" panose="05000000000000000000" pitchFamily="2" charset="2"/>
              <a:buChar char="Ø"/>
              <a:defRPr/>
            </a:pPr>
            <a:r>
              <a:rPr lang="en-US" sz="2200" dirty="0"/>
              <a:t>The accountant might prepare a cash predistribution plan. </a:t>
            </a:r>
          </a:p>
        </p:txBody>
      </p:sp>
      <p:sp>
        <p:nvSpPr>
          <p:cNvPr id="5" name="Rectangle 4"/>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3"/>
          <p:cNvSpPr>
            <a:spLocks noGrp="1" noChangeArrowheads="1"/>
          </p:cNvSpPr>
          <p:nvPr>
            <p:ph type="title"/>
          </p:nvPr>
        </p:nvSpPr>
        <p:spPr/>
        <p:txBody>
          <a:bodyPr/>
          <a:lstStyle/>
          <a:p>
            <a:r>
              <a:rPr lang="en-US" dirty="0"/>
              <a:t>Safe Payments</a:t>
            </a:r>
          </a:p>
        </p:txBody>
      </p:sp>
      <p:sp>
        <p:nvSpPr>
          <p:cNvPr id="2" name="Rectangle 1"/>
          <p:cNvSpPr/>
          <p:nvPr/>
        </p:nvSpPr>
        <p:spPr>
          <a:xfrm>
            <a:off x="0" y="1447800"/>
            <a:ext cx="8763000" cy="4939814"/>
          </a:xfrm>
          <a:prstGeom prst="rect">
            <a:avLst/>
          </a:prstGeom>
        </p:spPr>
        <p:txBody>
          <a:bodyPr wrap="square">
            <a:spAutoFit/>
          </a:bodyPr>
          <a:lstStyle/>
          <a:p>
            <a:pPr marL="342900" indent="-342900">
              <a:spcAft>
                <a:spcPts val="600"/>
              </a:spcAft>
              <a:buFont typeface="Wingdings" panose="05000000000000000000" pitchFamily="2" charset="2"/>
              <a:buChar char="Ø"/>
            </a:pPr>
            <a:r>
              <a:rPr lang="en-US" sz="2500" b="1" dirty="0">
                <a:solidFill>
                  <a:srgbClr val="000066"/>
                </a:solidFill>
              </a:rPr>
              <a:t>To determine safe payments to be made to partners at any time, the accountant </a:t>
            </a:r>
            <a:r>
              <a:rPr lang="en-US" sz="2500" b="1" i="1" dirty="0">
                <a:solidFill>
                  <a:srgbClr val="000066"/>
                </a:solidFill>
              </a:rPr>
              <a:t>assumes </a:t>
            </a:r>
            <a:r>
              <a:rPr lang="en-US" sz="2500" b="1" dirty="0">
                <a:solidFill>
                  <a:srgbClr val="000066"/>
                </a:solidFill>
              </a:rPr>
              <a:t>all subsequent events will result in maximum losses. </a:t>
            </a:r>
          </a:p>
          <a:p>
            <a:pPr marL="342900" indent="-342900">
              <a:spcAft>
                <a:spcPts val="600"/>
              </a:spcAft>
              <a:buFont typeface="Wingdings" panose="05000000000000000000" pitchFamily="2" charset="2"/>
              <a:buChar char="Ø"/>
            </a:pPr>
            <a:r>
              <a:rPr lang="en-US" sz="2500" b="1" dirty="0">
                <a:solidFill>
                  <a:srgbClr val="000066"/>
                </a:solidFill>
              </a:rPr>
              <a:t>No cash will be received in liquidating remaining noncash assets and each partner is personally insolvent. </a:t>
            </a:r>
          </a:p>
          <a:p>
            <a:pPr marL="342900" indent="-342900">
              <a:spcAft>
                <a:spcPts val="600"/>
              </a:spcAft>
              <a:buFont typeface="Wingdings" panose="05000000000000000000" pitchFamily="2" charset="2"/>
              <a:buChar char="Ø"/>
            </a:pPr>
            <a:r>
              <a:rPr lang="en-US" sz="2500" b="1" dirty="0">
                <a:solidFill>
                  <a:srgbClr val="000066"/>
                </a:solidFill>
              </a:rPr>
              <a:t>Any positive capital balance that remains after the inclusion of all potential losses can be paid to the partner without delay. </a:t>
            </a:r>
          </a:p>
          <a:p>
            <a:pPr marL="342900" indent="-342900">
              <a:spcAft>
                <a:spcPts val="600"/>
              </a:spcAft>
              <a:buFont typeface="Wingdings" panose="05000000000000000000" pitchFamily="2" charset="2"/>
              <a:buChar char="Ø"/>
            </a:pPr>
            <a:r>
              <a:rPr lang="en-US" sz="2500" b="1" dirty="0">
                <a:solidFill>
                  <a:srgbClr val="000066"/>
                </a:solidFill>
              </a:rPr>
              <a:t>Although the assumption that no further funds will be generated could be unrealistic, it does ensure that negative capital balances cannot arise as a result of premature payments being made to any of the partners. </a:t>
            </a:r>
          </a:p>
        </p:txBody>
      </p:sp>
      <p:sp>
        <p:nvSpPr>
          <p:cNvPr id="5" name="Rectangle 4"/>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38514619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3"/>
          <p:cNvSpPr>
            <a:spLocks noGrp="1" noChangeArrowheads="1"/>
          </p:cNvSpPr>
          <p:nvPr>
            <p:ph type="title"/>
          </p:nvPr>
        </p:nvSpPr>
        <p:spPr/>
        <p:txBody>
          <a:bodyPr/>
          <a:lstStyle/>
          <a:p>
            <a:r>
              <a:rPr lang="en-US" dirty="0"/>
              <a:t>Liquidating Partnership Balance Sheet </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041" y="2590800"/>
            <a:ext cx="7568159" cy="1600200"/>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sp>
        <p:nvSpPr>
          <p:cNvPr id="3" name="Rectangle 2"/>
          <p:cNvSpPr/>
          <p:nvPr/>
        </p:nvSpPr>
        <p:spPr>
          <a:xfrm>
            <a:off x="304800" y="1219200"/>
            <a:ext cx="8610600" cy="1246495"/>
          </a:xfrm>
          <a:prstGeom prst="rect">
            <a:avLst/>
          </a:prstGeom>
        </p:spPr>
        <p:txBody>
          <a:bodyPr wrap="square">
            <a:spAutoFit/>
          </a:bodyPr>
          <a:lstStyle/>
          <a:p>
            <a:pPr marL="342900" indent="-342900">
              <a:buFont typeface="Wingdings" panose="05000000000000000000" pitchFamily="2" charset="2"/>
              <a:buChar char="Ø"/>
            </a:pPr>
            <a:r>
              <a:rPr lang="en-US" sz="2500" b="1" dirty="0">
                <a:solidFill>
                  <a:srgbClr val="000066"/>
                </a:solidFill>
              </a:rPr>
              <a:t>To demonstrate the computation of safe capital distributions, assume that a liquidating partnership reports the following balance sheet: </a:t>
            </a:r>
          </a:p>
        </p:txBody>
      </p:sp>
      <p:sp>
        <p:nvSpPr>
          <p:cNvPr id="4" name="Rectangle 3"/>
          <p:cNvSpPr/>
          <p:nvPr/>
        </p:nvSpPr>
        <p:spPr>
          <a:xfrm>
            <a:off x="228600" y="4495800"/>
            <a:ext cx="8839200" cy="2015936"/>
          </a:xfrm>
          <a:prstGeom prst="rect">
            <a:avLst/>
          </a:prstGeom>
        </p:spPr>
        <p:txBody>
          <a:bodyPr wrap="square">
            <a:spAutoFit/>
          </a:bodyPr>
          <a:lstStyle/>
          <a:p>
            <a:pPr marL="342900" indent="-342900">
              <a:buFont typeface="Wingdings" panose="05000000000000000000" pitchFamily="2" charset="2"/>
              <a:buChar char="Ø"/>
            </a:pPr>
            <a:r>
              <a:rPr lang="en-US" sz="2500" b="1" dirty="0">
                <a:solidFill>
                  <a:srgbClr val="000066"/>
                </a:solidFill>
              </a:rPr>
              <a:t>Assume partners estimate that $6,000 will be the maximum expense incurred in carrying out the liquidation. </a:t>
            </a:r>
          </a:p>
          <a:p>
            <a:pPr marL="342900" indent="-342900">
              <a:buFont typeface="Wingdings" panose="05000000000000000000" pitchFamily="2" charset="2"/>
              <a:buChar char="Ø"/>
            </a:pPr>
            <a:r>
              <a:rPr lang="en-US" sz="2500" b="1" dirty="0">
                <a:solidFill>
                  <a:srgbClr val="000066"/>
                </a:solidFill>
              </a:rPr>
              <a:t>The partnership needs $46,000 to meet all obligations: </a:t>
            </a:r>
          </a:p>
          <a:p>
            <a:pPr marL="1311275" indent="-625475">
              <a:buFont typeface="Wingdings" panose="05000000000000000000" pitchFamily="2" charset="2"/>
              <a:buChar char="Ø"/>
            </a:pPr>
            <a:r>
              <a:rPr lang="en-US" sz="2500" b="1" dirty="0">
                <a:solidFill>
                  <a:srgbClr val="000066"/>
                </a:solidFill>
              </a:rPr>
              <a:t>$40,000 to satisfy partnership liabilities.  </a:t>
            </a:r>
          </a:p>
          <a:p>
            <a:pPr marL="1311275" indent="-625475">
              <a:buFont typeface="Wingdings" panose="05000000000000000000" pitchFamily="2" charset="2"/>
              <a:buChar char="Ø"/>
            </a:pPr>
            <a:r>
              <a:rPr lang="en-US" sz="2500" b="1" dirty="0">
                <a:solidFill>
                  <a:srgbClr val="000066"/>
                </a:solidFill>
              </a:rPr>
              <a:t>$6,000 for liquidation expenses. </a:t>
            </a:r>
          </a:p>
        </p:txBody>
      </p:sp>
      <p:sp>
        <p:nvSpPr>
          <p:cNvPr id="7" name="Rectangle 6"/>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8952351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3"/>
          <p:cNvSpPr>
            <a:spLocks noGrp="1" noChangeArrowheads="1"/>
          </p:cNvSpPr>
          <p:nvPr>
            <p:ph type="title"/>
          </p:nvPr>
        </p:nvSpPr>
        <p:spPr/>
        <p:txBody>
          <a:bodyPr/>
          <a:lstStyle/>
          <a:p>
            <a:r>
              <a:rPr lang="en-US" dirty="0"/>
              <a:t>Partner’s Loan Balances</a:t>
            </a:r>
          </a:p>
        </p:txBody>
      </p:sp>
      <p:sp>
        <p:nvSpPr>
          <p:cNvPr id="3" name="Rectangle 2"/>
          <p:cNvSpPr/>
          <p:nvPr/>
        </p:nvSpPr>
        <p:spPr>
          <a:xfrm>
            <a:off x="304800" y="1371600"/>
            <a:ext cx="8610600" cy="4555093"/>
          </a:xfrm>
          <a:prstGeom prst="rect">
            <a:avLst/>
          </a:prstGeom>
        </p:spPr>
        <p:txBody>
          <a:bodyPr wrap="square">
            <a:spAutoFit/>
          </a:bodyPr>
          <a:lstStyle/>
          <a:p>
            <a:pPr marL="457200" indent="-457200">
              <a:buFont typeface="Wingdings" panose="05000000000000000000" pitchFamily="2" charset="2"/>
              <a:buChar char="Ø"/>
            </a:pPr>
            <a:r>
              <a:rPr lang="en-US" sz="2600" b="1" dirty="0">
                <a:solidFill>
                  <a:srgbClr val="000066"/>
                </a:solidFill>
              </a:rPr>
              <a:t>The partnership can transfer $14,000 to the partners immediately without fear of injuring any participants in the liquidation. </a:t>
            </a:r>
          </a:p>
          <a:p>
            <a:pPr marL="457200" indent="-457200">
              <a:buFont typeface="Wingdings" panose="05000000000000000000" pitchFamily="2" charset="2"/>
              <a:buChar char="Ø"/>
            </a:pPr>
            <a:r>
              <a:rPr lang="en-US" sz="2600" b="1" dirty="0">
                <a:solidFill>
                  <a:srgbClr val="000066"/>
                </a:solidFill>
              </a:rPr>
              <a:t>The balance sheet shows that Mason has conveyed $20,000 to the business, an amount that was considered a loan rather than additional capital.</a:t>
            </a:r>
          </a:p>
          <a:p>
            <a:pPr marL="457200" indent="-457200">
              <a:buFont typeface="Wingdings" panose="05000000000000000000" pitchFamily="2" charset="2"/>
              <a:buChar char="Ø"/>
            </a:pPr>
            <a:r>
              <a:rPr lang="en-US" sz="2600" b="1" dirty="0">
                <a:solidFill>
                  <a:srgbClr val="000066"/>
                </a:solidFill>
              </a:rPr>
              <a:t>Is the $20,000 to be viewed as a liability to the partnership or as a part of the partner’s capital balance? </a:t>
            </a:r>
          </a:p>
          <a:p>
            <a:pPr marL="457200" indent="-457200">
              <a:buFont typeface="Wingdings" panose="05000000000000000000" pitchFamily="2" charset="2"/>
              <a:buChar char="Ø"/>
            </a:pPr>
            <a:r>
              <a:rPr lang="en-US" sz="2800" b="1" dirty="0">
                <a:solidFill>
                  <a:srgbClr val="000066"/>
                </a:solidFill>
              </a:rPr>
              <a:t>The loan is merged with the partner’s capital account balance at the beginning of liquidation. </a:t>
            </a:r>
            <a:endParaRPr lang="en-US" sz="2600" b="1" dirty="0">
              <a:solidFill>
                <a:srgbClr val="000066"/>
              </a:solidFill>
            </a:endParaRPr>
          </a:p>
        </p:txBody>
      </p:sp>
      <p:sp>
        <p:nvSpPr>
          <p:cNvPr id="5" name="Rectangle 4"/>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5864282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3"/>
          <p:cNvSpPr>
            <a:spLocks noGrp="1" noChangeArrowheads="1"/>
          </p:cNvSpPr>
          <p:nvPr>
            <p:ph type="title"/>
          </p:nvPr>
        </p:nvSpPr>
        <p:spPr/>
        <p:txBody>
          <a:bodyPr/>
          <a:lstStyle/>
          <a:p>
            <a:r>
              <a:rPr lang="en-US" dirty="0"/>
              <a:t>Proposed Schedule of Liquidation</a:t>
            </a:r>
          </a:p>
        </p:txBody>
      </p:sp>
      <p:sp>
        <p:nvSpPr>
          <p:cNvPr id="2" name="Rectangle 1"/>
          <p:cNvSpPr/>
          <p:nvPr/>
        </p:nvSpPr>
        <p:spPr>
          <a:xfrm>
            <a:off x="228600" y="1337608"/>
            <a:ext cx="8991600" cy="1292662"/>
          </a:xfrm>
          <a:prstGeom prst="rect">
            <a:avLst/>
          </a:prstGeom>
        </p:spPr>
        <p:txBody>
          <a:bodyPr wrap="square">
            <a:spAutoFit/>
          </a:bodyPr>
          <a:lstStyle/>
          <a:p>
            <a:r>
              <a:rPr lang="en-US" sz="2600" b="1" dirty="0">
                <a:solidFill>
                  <a:srgbClr val="000066"/>
                </a:solidFill>
              </a:rPr>
              <a:t>To structure an equitable distribution of the $14,000, a proposed schedule of liquidation is developed based on the assumption that all future events will result in total losses. </a:t>
            </a:r>
          </a:p>
        </p:txBody>
      </p:sp>
      <p:pic>
        <p:nvPicPr>
          <p:cNvPr id="3" name="Picture 2"/>
          <p:cNvPicPr>
            <a:picLocks noChangeAspect="1"/>
          </p:cNvPicPr>
          <p:nvPr/>
        </p:nvPicPr>
        <p:blipFill>
          <a:blip r:embed="rId3"/>
          <a:stretch>
            <a:fillRect/>
          </a:stretch>
        </p:blipFill>
        <p:spPr>
          <a:xfrm>
            <a:off x="391724" y="2895599"/>
            <a:ext cx="8447476" cy="3599315"/>
          </a:xfrm>
          <a:prstGeom prst="rect">
            <a:avLst/>
          </a:prstGeom>
        </p:spPr>
      </p:pic>
      <p:sp>
        <p:nvSpPr>
          <p:cNvPr id="6" name="Rectangle 5"/>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819304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4"/>
          <p:cNvSpPr>
            <a:spLocks noGrp="1" noChangeArrowheads="1"/>
          </p:cNvSpPr>
          <p:nvPr>
            <p:ph type="title"/>
          </p:nvPr>
        </p:nvSpPr>
        <p:spPr/>
        <p:txBody>
          <a:bodyPr/>
          <a:lstStyle/>
          <a:p>
            <a:r>
              <a:rPr lang="en-US" dirty="0"/>
              <a:t>Learning Objective 15-7</a:t>
            </a:r>
          </a:p>
        </p:txBody>
      </p:sp>
      <p:sp>
        <p:nvSpPr>
          <p:cNvPr id="78850" name="Rectangle 2"/>
          <p:cNvSpPr>
            <a:spLocks noGrp="1" noChangeArrowheads="1"/>
          </p:cNvSpPr>
          <p:nvPr>
            <p:ph type="body" idx="4294967295"/>
          </p:nvPr>
        </p:nvSpPr>
        <p:spPr>
          <a:xfrm>
            <a:off x="457200" y="2133600"/>
            <a:ext cx="8153400" cy="2965450"/>
          </a:xfrm>
        </p:spPr>
        <p:txBody>
          <a:bodyPr/>
          <a:lstStyle/>
          <a:p>
            <a:pPr marL="0" indent="0">
              <a:buFont typeface="Arial" charset="0"/>
              <a:buNone/>
            </a:pPr>
            <a:r>
              <a:rPr lang="en-US" dirty="0"/>
              <a:t>Develop a predistribution plan to guide the distribution of cash in a partnership liquidation. </a:t>
            </a:r>
          </a:p>
        </p:txBody>
      </p:sp>
      <p:sp>
        <p:nvSpPr>
          <p:cNvPr id="5" name="Rectangle 4"/>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ChangeArrowheads="1"/>
          </p:cNvSpPr>
          <p:nvPr>
            <p:ph type="title"/>
          </p:nvPr>
        </p:nvSpPr>
        <p:spPr/>
        <p:txBody>
          <a:bodyPr/>
          <a:lstStyle/>
          <a:p>
            <a:r>
              <a:rPr lang="en-US" sz="3800" dirty="0"/>
              <a:t>Predistribution Plan</a:t>
            </a:r>
          </a:p>
        </p:txBody>
      </p:sp>
      <p:sp>
        <p:nvSpPr>
          <p:cNvPr id="80898" name="Rectangle 1"/>
          <p:cNvSpPr>
            <a:spLocks noChangeArrowheads="1"/>
          </p:cNvSpPr>
          <p:nvPr/>
        </p:nvSpPr>
        <p:spPr bwMode="auto">
          <a:xfrm>
            <a:off x="304800" y="1447800"/>
            <a:ext cx="8534400" cy="3724096"/>
          </a:xfrm>
          <a:prstGeom prst="rect">
            <a:avLst/>
          </a:prstGeom>
          <a:noFill/>
          <a:ln w="9525">
            <a:noFill/>
            <a:miter lim="800000"/>
            <a:headEnd/>
            <a:tailEnd/>
          </a:ln>
        </p:spPr>
        <p:txBody>
          <a:bodyPr>
            <a:spAutoFit/>
          </a:bodyPr>
          <a:lstStyle/>
          <a:p>
            <a:pPr marL="457200" indent="-457200" eaLnBrk="0" hangingPunct="0">
              <a:spcBef>
                <a:spcPts val="600"/>
              </a:spcBef>
              <a:spcAft>
                <a:spcPts val="600"/>
              </a:spcAft>
              <a:buFont typeface="Wingdings" charset="2"/>
              <a:buChar char="Ø"/>
            </a:pPr>
            <a:r>
              <a:rPr lang="en-US" b="1" dirty="0">
                <a:solidFill>
                  <a:srgbClr val="002060"/>
                </a:solidFill>
              </a:rPr>
              <a:t>At the start of a liquidation, accountants produce a single predistribution plan to serve as a guide for all future payments.  </a:t>
            </a:r>
          </a:p>
          <a:p>
            <a:pPr marL="457200" indent="-457200" eaLnBrk="0" hangingPunct="0">
              <a:spcBef>
                <a:spcPts val="600"/>
              </a:spcBef>
              <a:spcAft>
                <a:spcPts val="600"/>
              </a:spcAft>
              <a:buFont typeface="Wingdings" charset="2"/>
              <a:buChar char="Ø"/>
            </a:pPr>
            <a:r>
              <a:rPr lang="en-US" b="1" dirty="0">
                <a:solidFill>
                  <a:srgbClr val="002060"/>
                </a:solidFill>
              </a:rPr>
              <a:t>Whenever cash becomes available, the plan indicates the appropriate recipient(s) without drawing up ever-changing proposed schedules of liquidation. </a:t>
            </a:r>
          </a:p>
          <a:p>
            <a:pPr marL="457200" indent="-457200" eaLnBrk="0" hangingPunct="0">
              <a:spcBef>
                <a:spcPts val="600"/>
              </a:spcBef>
              <a:spcAft>
                <a:spcPts val="600"/>
              </a:spcAft>
              <a:buFont typeface="Wingdings" charset="2"/>
              <a:buChar char="Ø"/>
            </a:pPr>
            <a:r>
              <a:rPr lang="en-US" b="1" dirty="0">
                <a:solidFill>
                  <a:srgbClr val="002060"/>
                </a:solidFill>
              </a:rPr>
              <a:t>The plan is developed by simulating a series of losses, each of which is just large enough to eliminate, one at a time, all of the partners’ claims to partnership property.</a:t>
            </a:r>
          </a:p>
        </p:txBody>
      </p:sp>
      <p:sp>
        <p:nvSpPr>
          <p:cNvPr id="5" name="Rectangle 4"/>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p:nvPr>
        </p:nvSpPr>
        <p:spPr/>
        <p:txBody>
          <a:bodyPr/>
          <a:lstStyle/>
          <a:p>
            <a:r>
              <a:rPr lang="en-US" sz="3800" dirty="0"/>
              <a:t>Predistribution Plan</a:t>
            </a:r>
            <a:r>
              <a:rPr lang="en-US" sz="3600" dirty="0"/>
              <a:t>—</a:t>
            </a:r>
            <a:r>
              <a:rPr lang="en-US" sz="3800" dirty="0"/>
              <a:t>Income Sharing Percentages</a:t>
            </a:r>
          </a:p>
        </p:txBody>
      </p:sp>
      <p:sp>
        <p:nvSpPr>
          <p:cNvPr id="82946" name="Rectangle 3"/>
          <p:cNvSpPr>
            <a:spLocks noChangeArrowheads="1"/>
          </p:cNvSpPr>
          <p:nvPr/>
        </p:nvSpPr>
        <p:spPr bwMode="auto">
          <a:xfrm>
            <a:off x="457200" y="1143000"/>
            <a:ext cx="8229600" cy="1676400"/>
          </a:xfrm>
          <a:prstGeom prst="rect">
            <a:avLst/>
          </a:prstGeom>
          <a:noFill/>
          <a:ln w="38100">
            <a:noFill/>
            <a:miter lim="800000"/>
            <a:headEnd/>
            <a:tailEnd/>
          </a:ln>
        </p:spPr>
        <p:txBody>
          <a:bodyPr anchor="ctr" anchorCtr="1"/>
          <a:lstStyle/>
          <a:p>
            <a:pPr eaLnBrk="0" hangingPunct="0"/>
            <a:r>
              <a:rPr lang="en-US" sz="2600" b="1" dirty="0">
                <a:solidFill>
                  <a:srgbClr val="002060"/>
                </a:solidFill>
                <a:cs typeface="Times New Roman" pitchFamily="18" charset="0"/>
              </a:rPr>
              <a:t>Assume the following partnership is to be liquidated. Assume the income sharing percentage is Rubens 50%, Smith 20%, and Trice 30%. </a:t>
            </a:r>
          </a:p>
        </p:txBody>
      </p:sp>
      <p:pic>
        <p:nvPicPr>
          <p:cNvPr id="82947" name="Picture 20"/>
          <p:cNvPicPr>
            <a:picLocks noChangeAspect="1" noChangeArrowheads="1"/>
          </p:cNvPicPr>
          <p:nvPr/>
        </p:nvPicPr>
        <p:blipFill>
          <a:blip r:embed="rId3"/>
          <a:srcRect/>
          <a:stretch>
            <a:fillRect/>
          </a:stretch>
        </p:blipFill>
        <p:spPr bwMode="auto">
          <a:xfrm>
            <a:off x="457200" y="2790825"/>
            <a:ext cx="8029575" cy="1552575"/>
          </a:xfrm>
          <a:prstGeom prst="rect">
            <a:avLst/>
          </a:prstGeom>
          <a:noFill/>
          <a:ln w="9525">
            <a:solidFill>
              <a:schemeClr val="tx1"/>
            </a:solidFill>
            <a:miter lim="800000"/>
            <a:headEnd/>
            <a:tailEnd/>
          </a:ln>
        </p:spPr>
      </p:pic>
      <p:sp>
        <p:nvSpPr>
          <p:cNvPr id="82948" name="Rectangle 1"/>
          <p:cNvSpPr>
            <a:spLocks noChangeArrowheads="1"/>
          </p:cNvSpPr>
          <p:nvPr/>
        </p:nvSpPr>
        <p:spPr bwMode="auto">
          <a:xfrm>
            <a:off x="381000" y="4419600"/>
            <a:ext cx="8458200" cy="1938992"/>
          </a:xfrm>
          <a:prstGeom prst="rect">
            <a:avLst/>
          </a:prstGeom>
          <a:noFill/>
          <a:ln w="9525">
            <a:noFill/>
            <a:miter lim="800000"/>
            <a:headEnd/>
            <a:tailEnd/>
          </a:ln>
        </p:spPr>
        <p:txBody>
          <a:bodyPr>
            <a:spAutoFit/>
          </a:bodyPr>
          <a:lstStyle/>
          <a:p>
            <a:pPr eaLnBrk="0" hangingPunct="0"/>
            <a:r>
              <a:rPr lang="en-US" b="1" dirty="0">
                <a:solidFill>
                  <a:srgbClr val="002060"/>
                </a:solidFill>
              </a:rPr>
              <a:t>The partnership capital reported totals $121,000. Differing losses would reduce each partner’s current capital balance to zero. As a prerequisite to developing a predistribution plan, the sensitivity to losses exhibited by each of these capital accounts must be measured.</a:t>
            </a:r>
          </a:p>
        </p:txBody>
      </p:sp>
      <p:sp>
        <p:nvSpPr>
          <p:cNvPr id="7" name="Rectangle 6"/>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ChangeArrowheads="1"/>
          </p:cNvSpPr>
          <p:nvPr>
            <p:ph type="title"/>
          </p:nvPr>
        </p:nvSpPr>
        <p:spPr/>
        <p:txBody>
          <a:bodyPr/>
          <a:lstStyle/>
          <a:p>
            <a:r>
              <a:rPr lang="en-US" sz="3800" dirty="0"/>
              <a:t>Predistribution Plan</a:t>
            </a:r>
            <a:r>
              <a:rPr lang="en-US" sz="3600" dirty="0"/>
              <a:t>—</a:t>
            </a:r>
            <a:r>
              <a:rPr lang="en-US" sz="3800" dirty="0"/>
              <a:t>Maximum Loss of Partners</a:t>
            </a:r>
          </a:p>
        </p:txBody>
      </p:sp>
      <p:sp>
        <p:nvSpPr>
          <p:cNvPr id="84994" name="Rectangle 3"/>
          <p:cNvSpPr>
            <a:spLocks noChangeArrowheads="1"/>
          </p:cNvSpPr>
          <p:nvPr/>
        </p:nvSpPr>
        <p:spPr bwMode="auto">
          <a:xfrm>
            <a:off x="457200" y="1447800"/>
            <a:ext cx="8382000" cy="2209800"/>
          </a:xfrm>
          <a:prstGeom prst="rect">
            <a:avLst/>
          </a:prstGeom>
          <a:noFill/>
          <a:ln w="38100">
            <a:noFill/>
            <a:miter lim="800000"/>
            <a:headEnd/>
            <a:tailEnd/>
          </a:ln>
        </p:spPr>
        <p:txBody>
          <a:bodyPr anchor="ctr" anchorCtr="1"/>
          <a:lstStyle/>
          <a:p>
            <a:pPr eaLnBrk="0" hangingPunct="0"/>
            <a:r>
              <a:rPr lang="en-US" sz="2800" b="1" dirty="0">
                <a:solidFill>
                  <a:srgbClr val="002060"/>
                </a:solidFill>
                <a:cs typeface="Times New Roman" pitchFamily="18" charset="0"/>
              </a:rPr>
              <a:t>First, determine the maximum loss that each partner can absorb. Divide each partner’s capital balance by their respective income sharing percent.</a:t>
            </a:r>
          </a:p>
        </p:txBody>
      </p:sp>
      <p:pic>
        <p:nvPicPr>
          <p:cNvPr id="84995" name="Picture 20"/>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85800" y="3764569"/>
            <a:ext cx="7885113" cy="1462462"/>
          </a:xfrm>
          <a:prstGeom prst="rect">
            <a:avLst/>
          </a:prstGeom>
          <a:noFill/>
          <a:ln w="9525">
            <a:solidFill>
              <a:schemeClr val="tx1"/>
            </a:solidFill>
            <a:miter lim="800000"/>
            <a:headEnd/>
            <a:tailEnd/>
          </a:ln>
        </p:spPr>
      </p:pic>
      <p:sp>
        <p:nvSpPr>
          <p:cNvPr id="6" name="Rectangle 5"/>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2"/>
          <p:cNvSpPr>
            <a:spLocks noGrp="1" noChangeArrowheads="1"/>
          </p:cNvSpPr>
          <p:nvPr>
            <p:ph type="title"/>
          </p:nvPr>
        </p:nvSpPr>
        <p:spPr>
          <a:xfrm>
            <a:off x="0" y="76200"/>
            <a:ext cx="9144000" cy="1112838"/>
          </a:xfrm>
        </p:spPr>
        <p:txBody>
          <a:bodyPr/>
          <a:lstStyle/>
          <a:p>
            <a:r>
              <a:rPr lang="en-US" dirty="0"/>
              <a:t>Predistribution Plan—Maximum Loss of Partners (continued)</a:t>
            </a:r>
          </a:p>
        </p:txBody>
      </p:sp>
      <p:sp>
        <p:nvSpPr>
          <p:cNvPr id="87042" name="Rectangle 3" descr="Recycled paper"/>
          <p:cNvSpPr>
            <a:spLocks noChangeArrowheads="1"/>
          </p:cNvSpPr>
          <p:nvPr/>
        </p:nvSpPr>
        <p:spPr bwMode="auto">
          <a:xfrm>
            <a:off x="258763" y="1219200"/>
            <a:ext cx="8428037" cy="1600200"/>
          </a:xfrm>
          <a:prstGeom prst="rect">
            <a:avLst/>
          </a:prstGeom>
          <a:noFill/>
          <a:ln w="38100">
            <a:noFill/>
            <a:miter lim="800000"/>
            <a:headEnd/>
            <a:tailEnd/>
          </a:ln>
        </p:spPr>
        <p:txBody>
          <a:bodyPr anchor="ctr" anchorCtr="1"/>
          <a:lstStyle/>
          <a:p>
            <a:pPr eaLnBrk="0" hangingPunct="0"/>
            <a:r>
              <a:rPr lang="en-US" sz="2700" b="1" dirty="0">
                <a:solidFill>
                  <a:srgbClr val="002060"/>
                </a:solidFill>
                <a:cs typeface="Times New Roman" pitchFamily="18" charset="0"/>
              </a:rPr>
              <a:t>Since Rubens can ONLY absorb a partnership loss of $60,000, new balances are computed assuming that the partnership has a $60,000 loss.</a:t>
            </a:r>
          </a:p>
        </p:txBody>
      </p:sp>
      <p:pic>
        <p:nvPicPr>
          <p:cNvPr id="87043" name="Picture 2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33400" y="2949813"/>
            <a:ext cx="8112125" cy="1720373"/>
          </a:xfrm>
          <a:prstGeom prst="rect">
            <a:avLst/>
          </a:prstGeom>
          <a:noFill/>
          <a:ln w="9525">
            <a:solidFill>
              <a:schemeClr val="tx1"/>
            </a:solidFill>
            <a:miter lim="800000"/>
            <a:headEnd/>
            <a:tailEnd/>
          </a:ln>
        </p:spPr>
      </p:pic>
      <p:sp>
        <p:nvSpPr>
          <p:cNvPr id="87044" name="Rectangle 2"/>
          <p:cNvSpPr>
            <a:spLocks noChangeArrowheads="1"/>
          </p:cNvSpPr>
          <p:nvPr/>
        </p:nvSpPr>
        <p:spPr bwMode="auto">
          <a:xfrm>
            <a:off x="457200" y="4940300"/>
            <a:ext cx="8229600" cy="1200329"/>
          </a:xfrm>
          <a:prstGeom prst="rect">
            <a:avLst/>
          </a:prstGeom>
          <a:noFill/>
          <a:ln w="9525">
            <a:noFill/>
            <a:miter lim="800000"/>
            <a:headEnd/>
            <a:tailEnd/>
          </a:ln>
        </p:spPr>
        <p:txBody>
          <a:bodyPr>
            <a:spAutoFit/>
          </a:bodyPr>
          <a:lstStyle/>
          <a:p>
            <a:pPr eaLnBrk="0" hangingPunct="0"/>
            <a:r>
              <a:rPr lang="en-US" b="1" dirty="0">
                <a:solidFill>
                  <a:srgbClr val="002060"/>
                </a:solidFill>
                <a:cs typeface="Times New Roman" pitchFamily="18" charset="0"/>
              </a:rPr>
              <a:t>With Rubens wiped out, continue calculating maximum absorbable losses using income sharing percentages of Smith, 20% (2/5), and Trice 30% (3/5).</a:t>
            </a:r>
          </a:p>
        </p:txBody>
      </p:sp>
      <p:sp>
        <p:nvSpPr>
          <p:cNvPr id="7" name="Rectangle 6"/>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2"/>
          <p:cNvSpPr>
            <a:spLocks noGrp="1" noChangeArrowheads="1"/>
          </p:cNvSpPr>
          <p:nvPr>
            <p:ph type="title"/>
          </p:nvPr>
        </p:nvSpPr>
        <p:spPr>
          <a:xfrm>
            <a:off x="0" y="76200"/>
            <a:ext cx="9144000" cy="1112838"/>
          </a:xfrm>
        </p:spPr>
        <p:txBody>
          <a:bodyPr/>
          <a:lstStyle/>
          <a:p>
            <a:r>
              <a:rPr lang="en-US" dirty="0"/>
              <a:t>Predistribution Plan—Maximum Loss of Partners (continued 2)</a:t>
            </a:r>
          </a:p>
        </p:txBody>
      </p:sp>
      <p:sp>
        <p:nvSpPr>
          <p:cNvPr id="87042" name="Rectangle 3" descr="Recycled paper"/>
          <p:cNvSpPr>
            <a:spLocks noChangeArrowheads="1"/>
          </p:cNvSpPr>
          <p:nvPr/>
        </p:nvSpPr>
        <p:spPr bwMode="auto">
          <a:xfrm>
            <a:off x="258763" y="1219200"/>
            <a:ext cx="8428037" cy="1600200"/>
          </a:xfrm>
          <a:prstGeom prst="rect">
            <a:avLst/>
          </a:prstGeom>
          <a:noFill/>
          <a:ln w="38100">
            <a:noFill/>
            <a:miter lim="800000"/>
            <a:headEnd/>
            <a:tailEnd/>
          </a:ln>
        </p:spPr>
        <p:txBody>
          <a:bodyPr anchor="ctr" anchorCtr="1"/>
          <a:lstStyle/>
          <a:p>
            <a:pPr eaLnBrk="0" hangingPunct="0"/>
            <a:r>
              <a:rPr lang="en-US" b="1" dirty="0">
                <a:solidFill>
                  <a:srgbClr val="000066"/>
                </a:solidFill>
              </a:rPr>
              <a:t>Because Rubens’s capital balance already has been eliminated, Trice is now in the most vulnerable position: Only a $55,000 Step 2 loss is required to reduce this partner’s capital balance to zero. </a:t>
            </a:r>
            <a:endParaRPr lang="en-US" b="1" dirty="0">
              <a:solidFill>
                <a:srgbClr val="000066"/>
              </a:solidFill>
              <a:cs typeface="Times New Roman" pitchFamily="18" charset="0"/>
            </a:endParaRPr>
          </a:p>
        </p:txBody>
      </p:sp>
      <p:sp>
        <p:nvSpPr>
          <p:cNvPr id="87044" name="Rectangle 2"/>
          <p:cNvSpPr>
            <a:spLocks noChangeArrowheads="1"/>
          </p:cNvSpPr>
          <p:nvPr/>
        </p:nvSpPr>
        <p:spPr bwMode="auto">
          <a:xfrm>
            <a:off x="457200" y="4940300"/>
            <a:ext cx="8229600" cy="1200329"/>
          </a:xfrm>
          <a:prstGeom prst="rect">
            <a:avLst/>
          </a:prstGeom>
          <a:noFill/>
          <a:ln w="9525">
            <a:noFill/>
            <a:miter lim="800000"/>
            <a:headEnd/>
            <a:tailEnd/>
          </a:ln>
        </p:spPr>
        <p:txBody>
          <a:bodyPr>
            <a:spAutoFit/>
          </a:bodyPr>
          <a:lstStyle/>
          <a:p>
            <a:pPr eaLnBrk="0" hangingPunct="0"/>
            <a:r>
              <a:rPr lang="en-US" b="1" dirty="0">
                <a:solidFill>
                  <a:srgbClr val="000066"/>
                </a:solidFill>
              </a:rPr>
              <a:t>According to this second schedule, a total loss of $115,000 ($60,000 from Step 1 plus $55,000 from Step 2) leaves capital of only $6,000, a balance attributed entirely to Smith. </a:t>
            </a:r>
            <a:endParaRPr lang="en-US" b="1" dirty="0">
              <a:solidFill>
                <a:srgbClr val="000066"/>
              </a:solidFill>
              <a:cs typeface="Times New Roman" pitchFamily="18"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050979" y="2895600"/>
            <a:ext cx="7026221" cy="1981200"/>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sp>
        <p:nvSpPr>
          <p:cNvPr id="7" name="Rectangle 6"/>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3826922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9"/>
          <p:cNvSpPr>
            <a:spLocks noGrp="1" noChangeArrowheads="1"/>
          </p:cNvSpPr>
          <p:nvPr>
            <p:ph type="title"/>
          </p:nvPr>
        </p:nvSpPr>
        <p:spPr>
          <a:xfrm>
            <a:off x="152400" y="106363"/>
            <a:ext cx="8839200" cy="1112837"/>
          </a:xfrm>
        </p:spPr>
        <p:txBody>
          <a:bodyPr/>
          <a:lstStyle/>
          <a:p>
            <a:r>
              <a:rPr lang="en-US" dirty="0"/>
              <a:t>Learning Objective 15-1</a:t>
            </a:r>
            <a:endParaRPr lang="en-US" dirty="0">
              <a:solidFill>
                <a:srgbClr val="202060"/>
              </a:solidFill>
            </a:endParaRPr>
          </a:p>
        </p:txBody>
      </p:sp>
      <p:sp>
        <p:nvSpPr>
          <p:cNvPr id="33794" name="Rectangle 8"/>
          <p:cNvSpPr>
            <a:spLocks noChangeArrowheads="1"/>
          </p:cNvSpPr>
          <p:nvPr/>
        </p:nvSpPr>
        <p:spPr bwMode="auto">
          <a:xfrm>
            <a:off x="1066800" y="1676400"/>
            <a:ext cx="6781800" cy="4038600"/>
          </a:xfrm>
          <a:prstGeom prst="rect">
            <a:avLst/>
          </a:prstGeom>
          <a:noFill/>
          <a:ln w="12700">
            <a:noFill/>
            <a:miter lim="800000"/>
            <a:headEnd/>
            <a:tailEnd/>
          </a:ln>
        </p:spPr>
        <p:txBody>
          <a:bodyPr anchor="ctr" anchorCtr="1"/>
          <a:lstStyle/>
          <a:p>
            <a:pPr eaLnBrk="0" hangingPunct="0"/>
            <a:r>
              <a:rPr lang="en-US" sz="3600" b="1" dirty="0">
                <a:solidFill>
                  <a:srgbClr val="002060"/>
                </a:solidFill>
              </a:rPr>
              <a:t>Determine amounts to be paid</a:t>
            </a:r>
          </a:p>
          <a:p>
            <a:pPr eaLnBrk="0" hangingPunct="0"/>
            <a:r>
              <a:rPr lang="en-US" sz="3600" b="1" dirty="0">
                <a:solidFill>
                  <a:srgbClr val="002060"/>
                </a:solidFill>
              </a:rPr>
              <a:t>to partners in a liquidation.</a:t>
            </a:r>
            <a:endParaRPr lang="en-US" sz="3600" b="1" dirty="0">
              <a:solidFill>
                <a:srgbClr val="002060"/>
              </a:solidFill>
              <a:cs typeface="Times New Roman" pitchFamily="18" charset="0"/>
            </a:endParaRPr>
          </a:p>
        </p:txBody>
      </p:sp>
      <p:sp>
        <p:nvSpPr>
          <p:cNvPr id="5" name="Rectangle 4"/>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2"/>
          <p:cNvSpPr>
            <a:spLocks noGrp="1" noChangeArrowheads="1"/>
          </p:cNvSpPr>
          <p:nvPr>
            <p:ph type="title"/>
          </p:nvPr>
        </p:nvSpPr>
        <p:spPr>
          <a:xfrm>
            <a:off x="0" y="76200"/>
            <a:ext cx="8991600" cy="1112838"/>
          </a:xfrm>
        </p:spPr>
        <p:txBody>
          <a:bodyPr/>
          <a:lstStyle/>
          <a:p>
            <a:r>
              <a:rPr lang="en-US" dirty="0"/>
              <a:t>Predistribution Plan—Maximum Loss of Partners: Final Loss </a:t>
            </a:r>
          </a:p>
        </p:txBody>
      </p:sp>
      <p:sp>
        <p:nvSpPr>
          <p:cNvPr id="89090" name="Rectangle 3" descr="Blue tissue paper"/>
          <p:cNvSpPr>
            <a:spLocks noChangeArrowheads="1"/>
          </p:cNvSpPr>
          <p:nvPr/>
        </p:nvSpPr>
        <p:spPr bwMode="auto">
          <a:xfrm>
            <a:off x="381000" y="4648200"/>
            <a:ext cx="8382000" cy="1752600"/>
          </a:xfrm>
          <a:prstGeom prst="rect">
            <a:avLst/>
          </a:prstGeom>
          <a:noFill/>
          <a:ln w="38100">
            <a:noFill/>
            <a:miter lim="800000"/>
            <a:headEnd/>
            <a:tailEnd/>
          </a:ln>
        </p:spPr>
        <p:txBody>
          <a:bodyPr anchor="ctr" anchorCtr="1"/>
          <a:lstStyle/>
          <a:p>
            <a:pPr eaLnBrk="0" hangingPunct="0"/>
            <a:r>
              <a:rPr lang="en-US" b="1" dirty="0">
                <a:solidFill>
                  <a:srgbClr val="002060"/>
                </a:solidFill>
                <a:cs typeface="Times New Roman" pitchFamily="18" charset="0"/>
              </a:rPr>
              <a:t>According to the schedule, a total loss of $115,000 ($60,000 from Step 1 plus $55,000 from Step 2) leaves capital of only $6,000, a balance attributed entirely to Smith.</a:t>
            </a:r>
          </a:p>
        </p:txBody>
      </p:sp>
      <p:pic>
        <p:nvPicPr>
          <p:cNvPr id="89091" name="Picture 21"/>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98116" y="1676400"/>
            <a:ext cx="7679531" cy="2667000"/>
          </a:xfrm>
          <a:prstGeom prst="rect">
            <a:avLst/>
          </a:prstGeom>
          <a:noFill/>
          <a:ln w="9525">
            <a:solidFill>
              <a:schemeClr val="tx1"/>
            </a:solidFill>
            <a:miter lim="800000"/>
            <a:headEnd/>
            <a:tailEnd/>
          </a:ln>
        </p:spPr>
      </p:pic>
      <p:sp>
        <p:nvSpPr>
          <p:cNvPr id="6" name="Rectangle 5"/>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ChangeArrowheads="1"/>
          </p:cNvSpPr>
          <p:nvPr>
            <p:ph type="title"/>
          </p:nvPr>
        </p:nvSpPr>
        <p:spPr/>
        <p:txBody>
          <a:bodyPr/>
          <a:lstStyle/>
          <a:p>
            <a:r>
              <a:rPr lang="en-US" dirty="0"/>
              <a:t>Predistribution Plan—Pattern of Asset Distribution</a:t>
            </a:r>
          </a:p>
        </p:txBody>
      </p:sp>
      <p:sp>
        <p:nvSpPr>
          <p:cNvPr id="91138" name="Rectangle 4"/>
          <p:cNvSpPr>
            <a:spLocks noChangeArrowheads="1"/>
          </p:cNvSpPr>
          <p:nvPr/>
        </p:nvSpPr>
        <p:spPr bwMode="auto">
          <a:xfrm>
            <a:off x="304800" y="1431925"/>
            <a:ext cx="8382000" cy="1692275"/>
          </a:xfrm>
          <a:prstGeom prst="rect">
            <a:avLst/>
          </a:prstGeom>
          <a:noFill/>
          <a:ln w="9525">
            <a:noFill/>
            <a:miter lim="800000"/>
            <a:headEnd/>
            <a:tailEnd/>
          </a:ln>
        </p:spPr>
        <p:txBody>
          <a:bodyPr>
            <a:spAutoFit/>
          </a:bodyPr>
          <a:lstStyle/>
          <a:p>
            <a:pPr eaLnBrk="0" hangingPunct="0"/>
            <a:r>
              <a:rPr lang="en-US" sz="2600" b="1" dirty="0">
                <a:solidFill>
                  <a:srgbClr val="002060"/>
                </a:solidFill>
              </a:rPr>
              <a:t>To inform all parties of the pattern by which available cash will be disbursed, the predistribution plan should be formally prepared in a schedule format prior to beginning liquidation. Liquidation expenses have been estimated.</a:t>
            </a:r>
          </a:p>
        </p:txBody>
      </p:sp>
      <p:pic>
        <p:nvPicPr>
          <p:cNvPr id="91139" name="Picture 20"/>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7201" y="3643952"/>
            <a:ext cx="8278402" cy="2372546"/>
          </a:xfrm>
          <a:prstGeom prst="rect">
            <a:avLst/>
          </a:prstGeom>
          <a:noFill/>
          <a:ln w="9525">
            <a:solidFill>
              <a:schemeClr val="tx1"/>
            </a:solidFill>
            <a:miter lim="800000"/>
            <a:headEnd/>
            <a:tailEnd/>
          </a:ln>
        </p:spPr>
      </p:pic>
      <p:sp>
        <p:nvSpPr>
          <p:cNvPr id="6" name="Rectangle 5"/>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5"/>
          <p:cNvSpPr>
            <a:spLocks noGrp="1" noChangeArrowheads="1"/>
          </p:cNvSpPr>
          <p:nvPr>
            <p:ph type="title"/>
          </p:nvPr>
        </p:nvSpPr>
        <p:spPr/>
        <p:txBody>
          <a:bodyPr/>
          <a:lstStyle/>
          <a:p>
            <a:r>
              <a:rPr lang="en-US" dirty="0"/>
              <a:t>Termination &amp; Liquidation—Final Capital Balances </a:t>
            </a:r>
          </a:p>
        </p:txBody>
      </p:sp>
      <p:sp>
        <p:nvSpPr>
          <p:cNvPr id="35842" name="Rectangle 2"/>
          <p:cNvSpPr>
            <a:spLocks noGrp="1" noChangeArrowheads="1"/>
          </p:cNvSpPr>
          <p:nvPr>
            <p:ph type="body" idx="4294967295"/>
          </p:nvPr>
        </p:nvSpPr>
        <p:spPr>
          <a:xfrm>
            <a:off x="228600" y="1371600"/>
            <a:ext cx="8534400" cy="4343400"/>
          </a:xfrm>
        </p:spPr>
        <p:txBody>
          <a:bodyPr/>
          <a:lstStyle/>
          <a:p>
            <a:pPr marL="0">
              <a:spcBef>
                <a:spcPts val="0"/>
              </a:spcBef>
              <a:buFont typeface="Wingdings" pitchFamily="2" charset="2"/>
              <a:buNone/>
            </a:pPr>
            <a:r>
              <a:rPr lang="en-US" sz="2600" dirty="0">
                <a:solidFill>
                  <a:srgbClr val="000066"/>
                </a:solidFill>
              </a:rPr>
              <a:t>Procedures involved in terminating and liquidating a partnership are basically mechanical:</a:t>
            </a:r>
          </a:p>
          <a:p>
            <a:pPr marL="514350" indent="-514350">
              <a:buFont typeface="+mj-lt"/>
              <a:buAutoNum type="arabicPeriod"/>
            </a:pPr>
            <a:r>
              <a:rPr lang="en-US" sz="2600" dirty="0">
                <a:solidFill>
                  <a:srgbClr val="000066"/>
                </a:solidFill>
              </a:rPr>
              <a:t>Assets are converted into cash to pay business obligations and liquidation expenses. </a:t>
            </a:r>
          </a:p>
          <a:p>
            <a:pPr marL="514350" indent="-514350">
              <a:buFont typeface="+mj-lt"/>
              <a:buAutoNum type="arabicPeriod"/>
            </a:pPr>
            <a:r>
              <a:rPr lang="en-US" sz="2600" dirty="0">
                <a:solidFill>
                  <a:srgbClr val="000066"/>
                </a:solidFill>
              </a:rPr>
              <a:t>Remaining assets are distributed to partners based on their final capital balances. </a:t>
            </a:r>
          </a:p>
          <a:p>
            <a:pPr marL="514350" indent="-514350">
              <a:buFont typeface="+mj-lt"/>
              <a:buAutoNum type="arabicPeriod"/>
            </a:pPr>
            <a:r>
              <a:rPr lang="en-US" sz="2600" dirty="0">
                <a:solidFill>
                  <a:srgbClr val="000066"/>
                </a:solidFill>
              </a:rPr>
              <a:t>Partnership books are closed.</a:t>
            </a:r>
          </a:p>
          <a:p>
            <a:pPr>
              <a:buFont typeface="Wingdings" charset="2"/>
              <a:buChar char="Ø"/>
            </a:pPr>
            <a:r>
              <a:rPr lang="en-US" sz="2600" dirty="0">
                <a:solidFill>
                  <a:srgbClr val="000066"/>
                </a:solidFill>
              </a:rPr>
              <a:t>If each partner has a capital balance large enough to absorb all liquidation losses, accountants should experience little difficulty in recording this series of transactions. </a:t>
            </a:r>
          </a:p>
        </p:txBody>
      </p:sp>
      <p:sp>
        <p:nvSpPr>
          <p:cNvPr id="5" name="Rectangle 4"/>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5"/>
          <p:cNvSpPr>
            <a:spLocks noGrp="1" noChangeArrowheads="1"/>
          </p:cNvSpPr>
          <p:nvPr>
            <p:ph type="title"/>
          </p:nvPr>
        </p:nvSpPr>
        <p:spPr/>
        <p:txBody>
          <a:bodyPr/>
          <a:lstStyle/>
          <a:p>
            <a:r>
              <a:rPr lang="en-US" dirty="0"/>
              <a:t>Termination &amp; Liquidation—Example Balance Sheet </a:t>
            </a:r>
          </a:p>
        </p:txBody>
      </p:sp>
      <p:sp>
        <p:nvSpPr>
          <p:cNvPr id="37890" name="Rectangle 2"/>
          <p:cNvSpPr>
            <a:spLocks noGrp="1" noChangeArrowheads="1"/>
          </p:cNvSpPr>
          <p:nvPr>
            <p:ph type="body" idx="4294967295"/>
          </p:nvPr>
        </p:nvSpPr>
        <p:spPr>
          <a:xfrm>
            <a:off x="381000" y="1524000"/>
            <a:ext cx="8305800" cy="1676400"/>
          </a:xfrm>
        </p:spPr>
        <p:txBody>
          <a:bodyPr/>
          <a:lstStyle/>
          <a:p>
            <a:pPr marL="0" indent="0">
              <a:buFont typeface="Arial" charset="0"/>
              <a:buNone/>
            </a:pPr>
            <a:r>
              <a:rPr lang="en-US" sz="2600" dirty="0"/>
              <a:t>Morgan and Houseman allocate all profits and losses on a 6:4 basis. The partnership has $75,000 of noncash assets to be liquidated as seen on the 2020 balance sheet.</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521" y="2915445"/>
            <a:ext cx="7802479" cy="2931987"/>
          </a:xfrm>
          <a:prstGeom prst="rect">
            <a:avLst/>
          </a:prstGeom>
        </p:spPr>
      </p:pic>
      <p:sp>
        <p:nvSpPr>
          <p:cNvPr id="6" name="Rectangle 5"/>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9"/>
          <p:cNvSpPr>
            <a:spLocks noGrp="1" noChangeArrowheads="1"/>
          </p:cNvSpPr>
          <p:nvPr>
            <p:ph type="title"/>
          </p:nvPr>
        </p:nvSpPr>
        <p:spPr>
          <a:xfrm>
            <a:off x="152400" y="106363"/>
            <a:ext cx="8839200" cy="1112837"/>
          </a:xfrm>
        </p:spPr>
        <p:txBody>
          <a:bodyPr/>
          <a:lstStyle/>
          <a:p>
            <a:r>
              <a:rPr lang="en-US" dirty="0"/>
              <a:t>Learning Objective 15-2</a:t>
            </a:r>
            <a:endParaRPr lang="en-US" dirty="0">
              <a:solidFill>
                <a:srgbClr val="202060"/>
              </a:solidFill>
            </a:endParaRPr>
          </a:p>
        </p:txBody>
      </p:sp>
      <p:sp>
        <p:nvSpPr>
          <p:cNvPr id="39938" name="Rectangle 8"/>
          <p:cNvSpPr>
            <a:spLocks noChangeArrowheads="1"/>
          </p:cNvSpPr>
          <p:nvPr/>
        </p:nvSpPr>
        <p:spPr bwMode="auto">
          <a:xfrm>
            <a:off x="1371600" y="1676400"/>
            <a:ext cx="6248400" cy="4038600"/>
          </a:xfrm>
          <a:prstGeom prst="rect">
            <a:avLst/>
          </a:prstGeom>
          <a:noFill/>
          <a:ln w="12700">
            <a:noFill/>
            <a:miter lim="800000"/>
            <a:headEnd/>
            <a:tailEnd/>
          </a:ln>
        </p:spPr>
        <p:txBody>
          <a:bodyPr anchor="ctr" anchorCtr="1"/>
          <a:lstStyle/>
          <a:p>
            <a:pPr eaLnBrk="0" hangingPunct="0"/>
            <a:r>
              <a:rPr lang="en-US" sz="3600" b="1" dirty="0">
                <a:solidFill>
                  <a:srgbClr val="002060"/>
                </a:solidFill>
              </a:rPr>
              <a:t>Prepare journal entries to record the transactions incurred in the liquidation of a partnership.</a:t>
            </a:r>
            <a:endParaRPr lang="en-US" sz="3600" b="1" dirty="0">
              <a:solidFill>
                <a:srgbClr val="002060"/>
              </a:solidFill>
              <a:cs typeface="Times New Roman" pitchFamily="18" charset="0"/>
            </a:endParaRPr>
          </a:p>
        </p:txBody>
      </p:sp>
      <p:sp>
        <p:nvSpPr>
          <p:cNvPr id="5" name="Rectangle 4"/>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3"/>
          <p:cNvSpPr>
            <a:spLocks noGrp="1" noChangeArrowheads="1"/>
          </p:cNvSpPr>
          <p:nvPr>
            <p:ph type="title"/>
          </p:nvPr>
        </p:nvSpPr>
        <p:spPr>
          <a:xfrm>
            <a:off x="152400" y="76200"/>
            <a:ext cx="8839200" cy="1295400"/>
          </a:xfrm>
        </p:spPr>
        <p:txBody>
          <a:bodyPr/>
          <a:lstStyle/>
          <a:p>
            <a:r>
              <a:rPr lang="en-US" dirty="0"/>
              <a:t>Termination &amp; Liquidation—Events</a:t>
            </a:r>
          </a:p>
        </p:txBody>
      </p:sp>
      <p:sp>
        <p:nvSpPr>
          <p:cNvPr id="3" name="Rectangle 2"/>
          <p:cNvSpPr/>
          <p:nvPr/>
        </p:nvSpPr>
        <p:spPr>
          <a:xfrm>
            <a:off x="304800" y="1659553"/>
            <a:ext cx="8686800" cy="4893647"/>
          </a:xfrm>
          <a:prstGeom prst="rect">
            <a:avLst/>
          </a:prstGeom>
        </p:spPr>
        <p:txBody>
          <a:bodyPr wrap="square">
            <a:spAutoFit/>
          </a:bodyPr>
          <a:lstStyle/>
          <a:p>
            <a:r>
              <a:rPr lang="en-US" b="1" dirty="0">
                <a:solidFill>
                  <a:srgbClr val="000066"/>
                </a:solidFill>
              </a:rPr>
              <a:t>Assume the liquidation of Morgan and Houseman proceeds in an orderly fashion through the following events: </a:t>
            </a:r>
          </a:p>
          <a:p>
            <a:pPr algn="ctr"/>
            <a:r>
              <a:rPr lang="en-US" b="1" dirty="0">
                <a:solidFill>
                  <a:srgbClr val="000066"/>
                </a:solidFill>
              </a:rPr>
              <a:t>2020</a:t>
            </a:r>
          </a:p>
          <a:p>
            <a:r>
              <a:rPr lang="en-US" b="1" dirty="0">
                <a:solidFill>
                  <a:srgbClr val="000066"/>
                </a:solidFill>
              </a:rPr>
              <a:t>June 1 	The inventory is sold at auction for $15,000. 	</a:t>
            </a:r>
          </a:p>
          <a:p>
            <a:r>
              <a:rPr lang="en-US" b="1" dirty="0">
                <a:solidFill>
                  <a:srgbClr val="000066"/>
                </a:solidFill>
              </a:rPr>
              <a:t>June 15 	Of total accounts receivable, $9,000 is collected   </a:t>
            </a:r>
          </a:p>
          <a:p>
            <a:r>
              <a:rPr lang="en-US" b="1" dirty="0">
                <a:solidFill>
                  <a:srgbClr val="000066"/>
                </a:solidFill>
              </a:rPr>
              <a:t>                        and the remainder is written off as bad debts. </a:t>
            </a:r>
          </a:p>
          <a:p>
            <a:r>
              <a:rPr lang="en-US" b="1" dirty="0">
                <a:solidFill>
                  <a:srgbClr val="000066"/>
                </a:solidFill>
              </a:rPr>
              <a:t>July 1 		Fixed assets are sold for a total of $29,000. 	</a:t>
            </a:r>
          </a:p>
          <a:p>
            <a:r>
              <a:rPr lang="en-US" b="1" dirty="0">
                <a:solidFill>
                  <a:srgbClr val="000066"/>
                </a:solidFill>
              </a:rPr>
              <a:t>July 5		All partnership liabilities are paid. 	</a:t>
            </a:r>
          </a:p>
          <a:p>
            <a:r>
              <a:rPr lang="en-US" b="1" dirty="0">
                <a:solidFill>
                  <a:srgbClr val="000066"/>
                </a:solidFill>
              </a:rPr>
              <a:t>July 10 	$3,000 in liquidation expenses is paid to cover costs                       </a:t>
            </a:r>
          </a:p>
          <a:p>
            <a:r>
              <a:rPr lang="en-US" b="1" dirty="0">
                <a:solidFill>
                  <a:srgbClr val="000066"/>
                </a:solidFill>
              </a:rPr>
              <a:t>                        such as accounting, legal fees, and commissions</a:t>
            </a:r>
          </a:p>
          <a:p>
            <a:r>
              <a:rPr lang="en-US" b="1" dirty="0">
                <a:solidFill>
                  <a:srgbClr val="000066"/>
                </a:solidFill>
              </a:rPr>
              <a:t>                        incurred in disposing of partnership property. 	</a:t>
            </a:r>
          </a:p>
          <a:p>
            <a:r>
              <a:rPr lang="en-US" b="1" dirty="0">
                <a:solidFill>
                  <a:srgbClr val="000066"/>
                </a:solidFill>
              </a:rPr>
              <a:t>July 12	All remaining cash is distributed to the owners</a:t>
            </a:r>
          </a:p>
          <a:p>
            <a:r>
              <a:rPr lang="en-US" b="1" dirty="0">
                <a:solidFill>
                  <a:srgbClr val="000066"/>
                </a:solidFill>
              </a:rPr>
              <a:t>                        based on their final capital account balances. 	</a:t>
            </a:r>
          </a:p>
        </p:txBody>
      </p:sp>
      <p:sp>
        <p:nvSpPr>
          <p:cNvPr id="5" name="Rectangle 4"/>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3"/>
          <p:cNvSpPr>
            <a:spLocks noGrp="1" noChangeArrowheads="1"/>
          </p:cNvSpPr>
          <p:nvPr>
            <p:ph type="title"/>
          </p:nvPr>
        </p:nvSpPr>
        <p:spPr>
          <a:xfrm>
            <a:off x="152400" y="76200"/>
            <a:ext cx="8839200" cy="1295400"/>
          </a:xfrm>
        </p:spPr>
        <p:txBody>
          <a:bodyPr/>
          <a:lstStyle/>
          <a:p>
            <a:r>
              <a:rPr lang="en-US" dirty="0"/>
              <a:t>Termination &amp; Liquidation—Journal Entries</a:t>
            </a:r>
          </a:p>
        </p:txBody>
      </p:sp>
      <p:sp>
        <p:nvSpPr>
          <p:cNvPr id="2" name="Rectangle 1"/>
          <p:cNvSpPr/>
          <p:nvPr/>
        </p:nvSpPr>
        <p:spPr>
          <a:xfrm>
            <a:off x="76200" y="1371600"/>
            <a:ext cx="9144000" cy="461665"/>
          </a:xfrm>
          <a:prstGeom prst="rect">
            <a:avLst/>
          </a:prstGeom>
        </p:spPr>
        <p:txBody>
          <a:bodyPr wrap="square">
            <a:spAutoFit/>
          </a:bodyPr>
          <a:lstStyle/>
          <a:p>
            <a:r>
              <a:rPr lang="en-US" b="1" dirty="0">
                <a:solidFill>
                  <a:srgbClr val="000066"/>
                </a:solidFill>
              </a:rPr>
              <a:t>Journal entries to record the liquidation of Morgan and Houseman: </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664" y="2590800"/>
            <a:ext cx="8329442" cy="1523999"/>
          </a:xfrm>
          <a:prstGeom prst="rect">
            <a:avLst/>
          </a:prstGeom>
        </p:spPr>
      </p:pic>
      <p:sp>
        <p:nvSpPr>
          <p:cNvPr id="6" name="Rectangle 5"/>
          <p:cNvSpPr/>
          <p:nvPr/>
        </p:nvSpPr>
        <p:spPr>
          <a:xfrm>
            <a:off x="495300" y="6535738"/>
            <a:ext cx="8210550" cy="230832"/>
          </a:xfrm>
          <a:prstGeom prst="rect">
            <a:avLst/>
          </a:prstGeom>
        </p:spPr>
        <p:txBody>
          <a:bodyPr>
            <a:spAutoFit/>
          </a:bodyPr>
          <a:lstStyle/>
          <a:p>
            <a:pPr algn="ctr" eaLnBrk="0" hangingPunct="0"/>
            <a:r>
              <a:rPr lang="en-IN" sz="900" dirty="0">
                <a:solidFill>
                  <a:srgbClr val="000066"/>
                </a:solidFill>
              </a:rPr>
              <a:t>Copyright ©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148314084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32"/>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mple slide color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Sample slide color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Sample slide colors</Template>
  <TotalTime>10189</TotalTime>
  <Pages>10</Pages>
  <Words>7338</Words>
  <Application>Microsoft Office PowerPoint</Application>
  <PresentationFormat>On-screen Show (4:3)</PresentationFormat>
  <Paragraphs>310</Paragraphs>
  <Slides>41</Slides>
  <Notes>41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41</vt:i4>
      </vt:variant>
    </vt:vector>
  </HeadingPairs>
  <TitlesOfParts>
    <vt:vector size="47" baseType="lpstr">
      <vt:lpstr>Arial</vt:lpstr>
      <vt:lpstr>Calibri</vt:lpstr>
      <vt:lpstr>Times New Roman</vt:lpstr>
      <vt:lpstr>Wingdings</vt:lpstr>
      <vt:lpstr>Sample slide colors</vt:lpstr>
      <vt:lpstr>1_Sample slide colors</vt:lpstr>
      <vt:lpstr>Chapter Fifteen</vt:lpstr>
      <vt:lpstr>Steps Involved in Partnership Termination and Liquidation</vt:lpstr>
      <vt:lpstr>Termination &amp; Liquidation Process </vt:lpstr>
      <vt:lpstr>Learning Objective 15-1</vt:lpstr>
      <vt:lpstr>Termination &amp; Liquidation—Final Capital Balances </vt:lpstr>
      <vt:lpstr>Termination &amp; Liquidation—Example Balance Sheet </vt:lpstr>
      <vt:lpstr>Learning Objective 15-2</vt:lpstr>
      <vt:lpstr>Termination &amp; Liquidation—Events</vt:lpstr>
      <vt:lpstr>Termination &amp; Liquidation—Journal Entries</vt:lpstr>
      <vt:lpstr>Termination &amp; Liquidation—Journal Entries (continued)</vt:lpstr>
      <vt:lpstr>Termination &amp; Liquidation—Journal Entries (concluded)</vt:lpstr>
      <vt:lpstr>Termination &amp; Liquidation—Changes in Partners’ Capital Balances</vt:lpstr>
      <vt:lpstr>Termination &amp; Liquidation—Cash and Capital Account Balances</vt:lpstr>
      <vt:lpstr>Learning Objective 15-3</vt:lpstr>
      <vt:lpstr>Statement of Partnership Liquidation</vt:lpstr>
      <vt:lpstr>Statement of Partnership Liquidation: Final Balances</vt:lpstr>
      <vt:lpstr>Learning Objective 15-4</vt:lpstr>
      <vt:lpstr>Deficit Capital Balance</vt:lpstr>
      <vt:lpstr>Deficit Capital Balance—Example </vt:lpstr>
      <vt:lpstr>Deficit Capital Balance—One Partner’s Account</vt:lpstr>
      <vt:lpstr>Deficit Capital Balance—Uniform Partnership Act</vt:lpstr>
      <vt:lpstr>Deficit Capital Balance—Journal Entries</vt:lpstr>
      <vt:lpstr>Learning Objective 15-5</vt:lpstr>
      <vt:lpstr>Distribution of Safe Payments </vt:lpstr>
      <vt:lpstr>Distribution of Safe Payments—Conservative Presumption </vt:lpstr>
      <vt:lpstr>Deficit Capital Balance—Allocation of Potential $6,000 Loss</vt:lpstr>
      <vt:lpstr>Deficit Capital Balance—Remaining Partners Absorb Deficit</vt:lpstr>
      <vt:lpstr>Learning Objective 15-6</vt:lpstr>
      <vt:lpstr>Preliminary Distributions</vt:lpstr>
      <vt:lpstr>Safe Payments</vt:lpstr>
      <vt:lpstr>Liquidating Partnership Balance Sheet </vt:lpstr>
      <vt:lpstr>Partner’s Loan Balances</vt:lpstr>
      <vt:lpstr>Proposed Schedule of Liquidation</vt:lpstr>
      <vt:lpstr>Learning Objective 15-7</vt:lpstr>
      <vt:lpstr>Predistribution Plan</vt:lpstr>
      <vt:lpstr>Predistribution Plan—Income Sharing Percentages</vt:lpstr>
      <vt:lpstr>Predistribution Plan—Maximum Loss of Partners</vt:lpstr>
      <vt:lpstr>Predistribution Plan—Maximum Loss of Partners (continued)</vt:lpstr>
      <vt:lpstr>Predistribution Plan—Maximum Loss of Partners (continued 2)</vt:lpstr>
      <vt:lpstr>Predistribution Plan—Maximum Loss of Partners: Final Loss </vt:lpstr>
      <vt:lpstr>Predistribution Plan—Pattern of Asset Distribution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Accounting by Hoyle et al, 6th Edition</dc:title>
  <dc:subject>Chapter 1</dc:subject>
  <dc:creator>Richard Rand</dc:creator>
  <cp:lastModifiedBy>Makoko, Sylvester T</cp:lastModifiedBy>
  <cp:revision>358</cp:revision>
  <dcterms:created xsi:type="dcterms:W3CDTF">1998-05-05T02:49:56Z</dcterms:created>
  <dcterms:modified xsi:type="dcterms:W3CDTF">2022-09-08T17:21:06Z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366FC46D-CEE8-4F0F-B20A-D62E59C768E0</vt:lpwstr>
  </property>
  <property fmtid="{D5CDD505-2E9C-101B-9397-08002B2CF9AE}" pid="3" name="ArticulatePath">
    <vt:lpwstr>IPPTChap0015</vt:lpwstr>
  </property>
</Properties>
</file>