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64" r:id="rId4"/>
    <p:sldId id="281" r:id="rId5"/>
    <p:sldId id="300" r:id="rId6"/>
    <p:sldId id="266" r:id="rId7"/>
    <p:sldId id="265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31" r:id="rId16"/>
    <p:sldId id="329" r:id="rId17"/>
    <p:sldId id="337" r:id="rId18"/>
    <p:sldId id="314" r:id="rId19"/>
    <p:sldId id="297" r:id="rId20"/>
    <p:sldId id="298" r:id="rId21"/>
    <p:sldId id="315" r:id="rId22"/>
    <p:sldId id="335" r:id="rId23"/>
    <p:sldId id="313" r:id="rId24"/>
    <p:sldId id="309" r:id="rId25"/>
    <p:sldId id="312" r:id="rId26"/>
    <p:sldId id="310" r:id="rId27"/>
    <p:sldId id="311" r:id="rId28"/>
    <p:sldId id="338" r:id="rId29"/>
    <p:sldId id="306" r:id="rId30"/>
    <p:sldId id="308" r:id="rId31"/>
    <p:sldId id="307" r:id="rId32"/>
    <p:sldId id="334" r:id="rId33"/>
    <p:sldId id="318" r:id="rId34"/>
    <p:sldId id="319" r:id="rId35"/>
    <p:sldId id="320" r:id="rId36"/>
    <p:sldId id="301" r:id="rId37"/>
    <p:sldId id="291" r:id="rId38"/>
    <p:sldId id="278" r:id="rId39"/>
    <p:sldId id="336" r:id="rId40"/>
    <p:sldId id="279" r:id="rId41"/>
  </p:sldIdLst>
  <p:sldSz cx="9144000" cy="6858000" type="screen4x3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CC00"/>
    <a:srgbClr val="00CCFF"/>
    <a:srgbClr val="66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87" autoAdjust="0"/>
    <p:restoredTop sz="94794" autoAdjust="0"/>
  </p:normalViewPr>
  <p:slideViewPr>
    <p:cSldViewPr>
      <p:cViewPr varScale="1">
        <p:scale>
          <a:sx n="105" d="100"/>
          <a:sy n="105" d="100"/>
        </p:scale>
        <p:origin x="144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62AC2288-6DD6-B9FB-59D2-5197886FA4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B699266C-BE1D-2A66-436A-30632B7A898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2" y="0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A6FD892A-AE9A-873A-3773-33AB5303414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7422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806964F2-2291-6607-228C-78F37AB46F7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2" y="8917422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C4CB2B-87A4-430B-A496-EA7B848233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A7C6C931-CA0B-EC4B-E2D4-06EAD341A0F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99040AF7-31E6-F566-703F-6106E1B97F4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511CF96A-7D3C-5732-19C3-314B5A07E2F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4913" y="704850"/>
            <a:ext cx="4692650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301" name="Rectangle 5">
            <a:extLst>
              <a:ext uri="{FF2B5EF4-FFF2-40B4-BE49-F238E27FC236}">
                <a16:creationId xmlns:a16="http://schemas.microsoft.com/office/drawing/2014/main" id="{D9E156FB-610B-8642-D6D7-C380D3BA8AE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459526"/>
            <a:ext cx="5681980" cy="422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5302" name="Rectangle 6">
            <a:extLst>
              <a:ext uri="{FF2B5EF4-FFF2-40B4-BE49-F238E27FC236}">
                <a16:creationId xmlns:a16="http://schemas.microsoft.com/office/drawing/2014/main" id="{0BAC2202-9AA1-400A-3625-F38D63AFDA9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7422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3" name="Rectangle 7">
            <a:extLst>
              <a:ext uri="{FF2B5EF4-FFF2-40B4-BE49-F238E27FC236}">
                <a16:creationId xmlns:a16="http://schemas.microsoft.com/office/drawing/2014/main" id="{408AB966-A8BB-FBEF-6E41-E39D36399A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8917422"/>
            <a:ext cx="3077739" cy="46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534A9B-BDBF-4976-BF4E-682D46D7AD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3E1709D1-CA9E-FA18-5B1D-C597BE23F6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A3E375A6-27F9-AF6C-8111-49545F06D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53B1ECB0-7431-83BC-AE1D-3EF4B5E5EB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5610" indent="-29446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77862" indent="-235572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9006" indent="-235572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20151" indent="-235572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129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62440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33585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4729" indent="-2355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822640-774C-40EA-99A3-6E2E7DBB6BDF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34A9B-BDBF-4976-BF4E-682D46D7ADFA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485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34A9B-BDBF-4976-BF4E-682D46D7ADFA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9207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34A9B-BDBF-4976-BF4E-682D46D7ADFA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71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7">
            <a:extLst>
              <a:ext uri="{FF2B5EF4-FFF2-40B4-BE49-F238E27FC236}">
                <a16:creationId xmlns:a16="http://schemas.microsoft.com/office/drawing/2014/main" id="{89E9469F-2FDD-DE48-0C8C-22EC5ABBE82A}"/>
              </a:ext>
            </a:extLst>
          </p:cNvPr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E6E231F9-82F0-0CFC-3B7C-B0841F174B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>
            <a:extLst>
              <a:ext uri="{FF2B5EF4-FFF2-40B4-BE49-F238E27FC236}">
                <a16:creationId xmlns:a16="http://schemas.microsoft.com/office/drawing/2014/main" id="{3FD3B6B8-F1E0-653E-A4FE-A314FF0B8F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fld id="{8025EFAA-F09F-4063-B78F-95470EF4319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E6AB70EE-2218-BFF1-F200-5F9B0EFD40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8056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8F10FB0-AA02-E640-9F2F-1FBBE2154F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73B0C1EA-815E-5B1F-FBD4-E06AD134664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A702CA9C-DB5F-09FA-A0DF-2938C034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3801A-DE19-4E64-BB57-202CB5CA13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766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C767030-102E-E011-3F21-A9FE17213F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C742D0C0-3983-A0F9-6126-658D876D225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4DEC7008-84FC-1944-B60E-9665099C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21AF0-AD33-42E8-B0F3-69583DCA5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107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BAE885E7-2980-1A81-352F-8EC27E73F482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4F4F7DF-01B6-05A9-E0BE-5B1E51F51E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A595A2A5-0F51-4018-9F1E-5EF6944C2C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A49EA-54C2-48B5-845F-3B31E9224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09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3200AF-6D8A-81EA-EB54-B21CCC55758C}"/>
              </a:ext>
            </a:extLst>
          </p:cNvPr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EC3D62-2B41-1453-B043-FE8FAAD55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06FE57B-8597-B8AD-AF18-E578C065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921BF5-00BD-75E5-EF4B-1867474F7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DE614-B6DB-41BD-912F-369762FD85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92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A12FCE-B22E-731F-CFA7-49E246A6A335}"/>
              </a:ext>
            </a:extLst>
          </p:cNvPr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961369DB-90B0-EA4A-CBEC-9630A3DCAD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702D8973-B531-CB91-19B9-1514B9EEE2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fld id="{F1D77187-CBE3-40A8-B371-3BF267154FD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88AE0CA4-CEB1-2E8E-54CB-EF64228526B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1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EB43B1C-DA37-8671-91E6-CDAF03314854}"/>
              </a:ext>
            </a:extLst>
          </p:cNvPr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E79CE72-23D3-6AB4-96D3-D3A889A90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E06F936-531E-DCC0-0C5B-FFA218567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4849344F-C2EF-62FA-3147-557326C5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fld id="{E9B052B6-EA13-4665-B964-AB9DB0A139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437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B06838-F499-108D-6076-4E1709AC1F84}"/>
              </a:ext>
            </a:extLst>
          </p:cNvPr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3E63E7-8ABF-CCDC-BC3B-AC3C7C967958}"/>
              </a:ext>
            </a:extLst>
          </p:cNvPr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21B658AD-6E6A-FC03-1168-B1E7527F9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849BEC3C-A41C-D58F-4F6F-194F60C1C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5D934A84-68DF-90BD-1C2A-2E45FFD45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</a:lstStyle>
          <a:p>
            <a:fld id="{4685D3E7-D624-4A84-987E-7DF5733CD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011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B635EC2-B0A6-1DAF-04DE-F8998C2F7C40}"/>
              </a:ext>
            </a:extLst>
          </p:cNvPr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ECE900C-A0CF-C981-888F-B01AF2DF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AD34814-CFC3-78C7-9442-CCCACE36C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7964453-0665-B60F-034F-0FE4885A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103C0-E4B5-4563-BEEF-B20F679151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83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456C49F-5D0C-0587-D35D-C6F6290770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28F5C125-5D39-46F5-C05A-B1BBF795DF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965E524A-200A-06B3-73F2-9B6F68CE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650F-39BA-43F7-AE09-70B2B06084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62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43E30C-A3CC-A208-65D8-F4F5AD94C449}"/>
              </a:ext>
            </a:extLst>
          </p:cNvPr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8">
            <a:extLst>
              <a:ext uri="{FF2B5EF4-FFF2-40B4-BE49-F238E27FC236}">
                <a16:creationId xmlns:a16="http://schemas.microsoft.com/office/drawing/2014/main" id="{1AEDE089-FB51-09F1-ECD0-225FD3B4F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8B3C670D-49BE-5C64-8705-12B2B28423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/>
          <a:lstStyle>
            <a:lvl1pPr>
              <a:defRPr/>
            </a:lvl1pPr>
          </a:lstStyle>
          <a:p>
            <a:fld id="{266D12BC-C8D8-4515-8D92-B955F27182A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4EB05FA-242A-F83D-BE1D-1654BCBA995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633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0990778-0D29-66E2-BBE9-74B6B52F1C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1C2B8711-003E-B5ED-FEE8-BF8B407EC9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fld id="{9F772C7F-712C-4A96-AD2B-0D02D55679A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A3B80704-D533-71AC-8299-41702314E9F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7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2FC63682-680F-D45F-88FB-487622FCC50A}"/>
              </a:ext>
            </a:extLst>
          </p:cNvPr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1C7A92-25B3-5338-AC7C-3CD5212BE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5FF9D91-081D-3D0B-55C6-6D21413A84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52602B0-BA21-E003-7D4F-8FDDC2A87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2EFC0"/>
                </a:solidFill>
              </a:defRPr>
            </a:lvl1pPr>
          </a:lstStyle>
          <a:p>
            <a:fld id="{F962C820-DCE5-4C9E-8665-8F9B108D89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2" name="Title Placeholder 21">
            <a:extLst>
              <a:ext uri="{FF2B5EF4-FFF2-40B4-BE49-F238E27FC236}">
                <a16:creationId xmlns:a16="http://schemas.microsoft.com/office/drawing/2014/main" id="{1925F6A8-DB21-08DD-3B6B-FE30A6C35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12">
            <a:extLst>
              <a:ext uri="{FF2B5EF4-FFF2-40B4-BE49-F238E27FC236}">
                <a16:creationId xmlns:a16="http://schemas.microsoft.com/office/drawing/2014/main" id="{93732CA2-4321-F17B-B58A-F107D52593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79" r:id="rId7"/>
    <p:sldLayoutId id="2147483888" r:id="rId8"/>
    <p:sldLayoutId id="2147483889" r:id="rId9"/>
    <p:sldLayoutId id="2147483880" r:id="rId10"/>
    <p:sldLayoutId id="2147483881" r:id="rId11"/>
    <p:sldLayoutId id="2147483890" r:id="rId12"/>
  </p:sldLayoutIdLst>
  <p:hf hdr="0" ftr="0" dt="0"/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FFFF9A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FFFF9A"/>
          </a:solidFill>
          <a:latin typeface="Rockwell" panose="02060603020205020403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anose="05020102010507070707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E7BC29"/>
        </a:buClr>
        <a:buSzPct val="100000"/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alabras.top/ejemplos/palabras-que-rimen/" TargetMode="External"/><Relationship Id="rId7" Type="http://schemas.openxmlformats.org/officeDocument/2006/relationships/hyperlink" Target="https://randomeo.com/poemas/palabras-que-riman/" TargetMode="External"/><Relationship Id="rId2" Type="http://schemas.openxmlformats.org/officeDocument/2006/relationships/hyperlink" Target="https://www.ejemplos.co/50-ejemplos-de-palabras-que-rim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ombra.me/rimas.html" TargetMode="External"/><Relationship Id="rId5" Type="http://schemas.openxmlformats.org/officeDocument/2006/relationships/hyperlink" Target="https://buscapalabras.com.ar/rimas.php" TargetMode="External"/><Relationship Id="rId4" Type="http://schemas.openxmlformats.org/officeDocument/2006/relationships/hyperlink" Target="https://paraninos.org/ejemplos-de-palabras-que-rimen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jmramosd@bsc.edu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>
            <a:extLst>
              <a:ext uri="{FF2B5EF4-FFF2-40B4-BE49-F238E27FC236}">
                <a16:creationId xmlns:a16="http://schemas.microsoft.com/office/drawing/2014/main" id="{7CE7AAEE-351D-6249-DC9F-181363F89F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62CD66C-8266-4C6D-BEAA-1E86812D0B4C}" type="slidenum">
              <a:rPr lang="en-US" altLang="en-US">
                <a:solidFill>
                  <a:srgbClr val="F2EFC0"/>
                </a:solidFill>
              </a:rPr>
              <a:pPr eaLnBrk="1" hangingPunct="1"/>
              <a:t>1</a:t>
            </a:fld>
            <a:endParaRPr lang="en-US" altLang="en-US">
              <a:solidFill>
                <a:srgbClr val="F2EFC0"/>
              </a:solidFill>
            </a:endParaRPr>
          </a:p>
        </p:txBody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BA7A7AD3-036F-B5E6-1A07-5FABB25C5510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76200"/>
            <a:ext cx="9144000" cy="4038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br>
              <a:rPr lang="en-US" sz="2800" u="sng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s-ES" sz="40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¡Crear poesía es divertido! </a:t>
            </a:r>
            <a:br>
              <a:rPr lang="es-ES" sz="40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es-ES" sz="40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VERVIR</a:t>
            </a:r>
            <a:r>
              <a:rPr lang="es-ES" sz="40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y sus multiusos en el salón de clase </a:t>
            </a:r>
            <a:br>
              <a:rPr lang="en-US" sz="4000" u="sng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br>
              <a:rPr lang="en-US" sz="4000" u="sng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6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VERVIR</a:t>
            </a:r>
            <a:br>
              <a:rPr lang="en-US" sz="60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br>
              <a:rPr lang="en-US" sz="14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2000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Jéssica</a:t>
            </a:r>
            <a:r>
              <a:rPr lang="en-US" sz="20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Ramos-Harthun, Ph.D.</a:t>
            </a:r>
            <a:br>
              <a:rPr lang="en-US" sz="20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Birmingham-Southern College</a:t>
            </a:r>
            <a:br>
              <a:rPr lang="en-US" sz="20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i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6FF483B7-EA1F-B1B6-B72B-F3F4BA48E5D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267200"/>
            <a:ext cx="9144000" cy="259080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dirty="0"/>
              <a:t>104</a:t>
            </a:r>
            <a:r>
              <a:rPr lang="en-US" altLang="en-US" sz="3600" baseline="30000" dirty="0"/>
              <a:t>th</a:t>
            </a:r>
            <a:r>
              <a:rPr lang="en-US" altLang="en-US" sz="3600" dirty="0"/>
              <a:t> AATSP Annual Conference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dirty="0"/>
              <a:t>San Juan, Puerto Rico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dirty="0" err="1"/>
              <a:t>Sábado</a:t>
            </a:r>
            <a:r>
              <a:rPr lang="en-US" altLang="en-US" sz="3600" dirty="0"/>
              <a:t>, 9 de </a:t>
            </a:r>
            <a:r>
              <a:rPr lang="en-US" altLang="en-US" sz="3600" dirty="0" err="1"/>
              <a:t>julio</a:t>
            </a:r>
            <a:r>
              <a:rPr lang="en-US" altLang="en-US" sz="3600" dirty="0"/>
              <a:t>,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B98C3-B7C8-E870-F989-6AB274623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747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#3– </a:t>
            </a:r>
            <a:r>
              <a:rPr lang="en-US" sz="3600" b="1" i="1" dirty="0"/>
              <a:t>La </a:t>
            </a:r>
            <a:r>
              <a:rPr lang="en-US" sz="3600" b="1" i="1" dirty="0" err="1"/>
              <a:t>poesía</a:t>
            </a:r>
            <a:r>
              <a:rPr lang="en-US" sz="3600" b="1" i="1" dirty="0"/>
              <a:t> </a:t>
            </a:r>
            <a:br>
              <a:rPr lang="en-US" sz="2000" i="1" dirty="0"/>
            </a:br>
            <a:r>
              <a:rPr lang="en-US" sz="2400" dirty="0"/>
              <a:t>Se </a:t>
            </a:r>
            <a:r>
              <a:rPr lang="en-US" sz="2400" dirty="0" err="1"/>
              <a:t>pueden</a:t>
            </a:r>
            <a:r>
              <a:rPr lang="en-US" sz="2400" dirty="0"/>
              <a:t> leer </a:t>
            </a:r>
            <a:r>
              <a:rPr lang="en-US" sz="2400" dirty="0" err="1"/>
              <a:t>sólo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cuatro versos </a:t>
            </a:r>
            <a:r>
              <a:rPr lang="en-US" sz="2400" dirty="0" err="1"/>
              <a:t>hexasílabos</a:t>
            </a:r>
            <a:r>
              <a:rPr lang="en-US" sz="2400" dirty="0"/>
              <a:t> que </a:t>
            </a:r>
            <a:r>
              <a:rPr lang="en-US" sz="2400" dirty="0" err="1"/>
              <a:t>integran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cuarteto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0D1A1-F454-C6B3-BD44-B14289D84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181600"/>
          </a:xfrm>
        </p:spPr>
        <p:txBody>
          <a:bodyPr/>
          <a:lstStyle/>
          <a:p>
            <a:pPr marL="0" indent="0" algn="l">
              <a:buNone/>
            </a:pPr>
            <a:r>
              <a:rPr lang="es-ES" sz="2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Definir la poesía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creación de inspirada virtud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                 		“el bostezo que dio la tierra”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Metáfora y porfía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con Góngora que se aferra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	en el incendio de mi hoguera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Es sentirte mía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en la espera que desespera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				en permanente torbellino</a:t>
            </a:r>
          </a:p>
          <a:p>
            <a:pPr algn="l"/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     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En la aurora del día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                                          	en expresión de lo divino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43266-F878-88AA-D945-57F4F11E4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9001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81A9F-6A86-571B-ABFD-935B30F8F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7744"/>
            <a:ext cx="8458200" cy="9052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#4 –</a:t>
            </a:r>
            <a:r>
              <a:rPr lang="en-US" sz="3600" b="1" i="1" dirty="0"/>
              <a:t> La </a:t>
            </a:r>
            <a:r>
              <a:rPr lang="en-US" sz="3600" b="1" i="1" dirty="0" err="1"/>
              <a:t>poesía</a:t>
            </a:r>
            <a:br>
              <a:rPr lang="en-US" sz="2000" b="1" i="1" dirty="0"/>
            </a:br>
            <a:r>
              <a:rPr lang="en-US" sz="2400" dirty="0"/>
              <a:t>Se </a:t>
            </a:r>
            <a:r>
              <a:rPr lang="en-US" sz="2400" dirty="0" err="1"/>
              <a:t>pueden</a:t>
            </a:r>
            <a:r>
              <a:rPr lang="en-US" sz="2400" dirty="0"/>
              <a:t> leer </a:t>
            </a:r>
            <a:r>
              <a:rPr lang="en-US" sz="2400" dirty="0" err="1"/>
              <a:t>sólo</a:t>
            </a:r>
            <a:r>
              <a:rPr lang="en-US" sz="2400" dirty="0"/>
              <a:t>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pareados</a:t>
            </a:r>
            <a:r>
              <a:rPr lang="en-US" sz="2400" dirty="0"/>
              <a:t> </a:t>
            </a:r>
            <a:r>
              <a:rPr lang="en-US" sz="2400" dirty="0" err="1"/>
              <a:t>octosílabos</a:t>
            </a:r>
            <a:r>
              <a:rPr lang="en-US" sz="2400" dirty="0"/>
              <a:t> del </a:t>
            </a:r>
            <a:r>
              <a:rPr lang="en-US" sz="2400" dirty="0" err="1"/>
              <a:t>cuarteto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7036E-1EBE-B956-D6F4-C9B973983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56200"/>
          </a:xfrm>
        </p:spPr>
        <p:txBody>
          <a:bodyPr/>
          <a:lstStyle/>
          <a:p>
            <a:pPr marL="0" indent="0" algn="l">
              <a:buNone/>
            </a:pPr>
            <a:r>
              <a:rPr lang="es-ES" sz="2200" b="1" i="0" dirty="0"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Definir la poesía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 creación de inspirada virtud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		“el bostezo que dio la tierra”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Metáfora y porfía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con Góngora que se aferra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en el incendio de mi hoguera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Es sentirte mía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en la espera que desespera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				en permanente torbellino</a:t>
            </a:r>
          </a:p>
          <a:p>
            <a:pPr algn="l"/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En la aurora del día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en expresión de lo divino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400D2-10D4-DD89-D46D-C03B64AD1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340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FF937-D1FA-17B8-E2E2-2C9CBFA6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1" y="228600"/>
            <a:ext cx="89503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#5– </a:t>
            </a:r>
            <a:r>
              <a:rPr lang="en-US" sz="3600" b="1" i="1" dirty="0"/>
              <a:t>La </a:t>
            </a:r>
            <a:r>
              <a:rPr lang="en-US" sz="3600" b="1" i="1" dirty="0" err="1"/>
              <a:t>poesía</a:t>
            </a:r>
            <a:r>
              <a:rPr lang="en-US" sz="3600" b="1" i="1" dirty="0"/>
              <a:t> </a:t>
            </a:r>
            <a:br>
              <a:rPr lang="en-US" sz="3600" b="1" i="1" dirty="0"/>
            </a:br>
            <a:r>
              <a:rPr lang="en-US" sz="2200" dirty="0"/>
              <a:t>Se </a:t>
            </a:r>
            <a:r>
              <a:rPr lang="en-US" sz="2200" dirty="0" err="1"/>
              <a:t>puede</a:t>
            </a:r>
            <a:r>
              <a:rPr lang="en-US" sz="2200" dirty="0"/>
              <a:t> leer </a:t>
            </a:r>
            <a:r>
              <a:rPr lang="en-US" sz="2200" dirty="0" err="1"/>
              <a:t>cada</a:t>
            </a:r>
            <a:r>
              <a:rPr lang="en-US" sz="2200" dirty="0"/>
              <a:t> verso </a:t>
            </a:r>
            <a:r>
              <a:rPr lang="en-US" sz="2200" dirty="0" err="1"/>
              <a:t>hexasílabo</a:t>
            </a:r>
            <a:r>
              <a:rPr lang="en-US" sz="2200" dirty="0"/>
              <a:t> </a:t>
            </a:r>
            <a:r>
              <a:rPr lang="en-US" sz="2200" dirty="0" err="1"/>
              <a:t>combinado</a:t>
            </a:r>
            <a:r>
              <a:rPr lang="en-US" sz="2200" dirty="0"/>
              <a:t> con </a:t>
            </a:r>
            <a:r>
              <a:rPr lang="en-US" sz="2200" dirty="0" err="1"/>
              <a:t>cada</a:t>
            </a:r>
            <a:r>
              <a:rPr lang="en-US" sz="2200" dirty="0"/>
              <a:t> uno de </a:t>
            </a:r>
            <a:r>
              <a:rPr lang="en-US" sz="2200" dirty="0" err="1"/>
              <a:t>los</a:t>
            </a:r>
            <a:r>
              <a:rPr lang="en-US" sz="2200" dirty="0"/>
              <a:t> </a:t>
            </a:r>
            <a:br>
              <a:rPr lang="en-US" sz="2200" dirty="0"/>
            </a:br>
            <a:r>
              <a:rPr lang="en-US" sz="2200" dirty="0" err="1"/>
              <a:t>tres</a:t>
            </a:r>
            <a:r>
              <a:rPr lang="en-US" sz="2200" dirty="0"/>
              <a:t> </a:t>
            </a:r>
            <a:r>
              <a:rPr lang="en-US" sz="2200" dirty="0" err="1"/>
              <a:t>restantes</a:t>
            </a:r>
            <a:r>
              <a:rPr lang="en-US" sz="2200" dirty="0"/>
              <a:t> </a:t>
            </a:r>
            <a:r>
              <a:rPr lang="en-US" sz="2200" dirty="0" err="1"/>
              <a:t>pareados</a:t>
            </a:r>
            <a:r>
              <a:rPr lang="en-US" sz="2200" dirty="0"/>
              <a:t> </a:t>
            </a:r>
            <a:r>
              <a:rPr lang="en-US" sz="2200" dirty="0" err="1"/>
              <a:t>octosílabos</a:t>
            </a: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13D75-CB7C-3BEE-55C8-3061811DD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181600"/>
          </a:xfrm>
        </p:spPr>
        <p:txBody>
          <a:bodyPr/>
          <a:lstStyle/>
          <a:p>
            <a:pPr marL="0" indent="0" algn="l">
              <a:buNone/>
            </a:pPr>
            <a:r>
              <a:rPr lang="es-ES" sz="2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Definir la poesía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 creación de inspirada virtud.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		“el bostezo que dio la tierra”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Metáfora y porfía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con Góngora que se aferra.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en el incendio de mi hoguera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Es sentirte mía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en la espera que desespera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				en permanente torbellino</a:t>
            </a:r>
          </a:p>
          <a:p>
            <a:pPr algn="l"/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En la aurora del día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en expresión de lo divino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9110A8-7AA1-36D6-5927-4F5B0AD5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7588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A605B-7F0D-6AF6-9185-083866ACA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4000"/>
            <a:ext cx="8458200" cy="11938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#6–</a:t>
            </a:r>
            <a:r>
              <a:rPr lang="en-US" sz="3600" b="1" i="1" dirty="0"/>
              <a:t> La </a:t>
            </a:r>
            <a:r>
              <a:rPr lang="en-US" sz="3600" b="1" i="1" dirty="0" err="1"/>
              <a:t>poesía</a:t>
            </a:r>
            <a:br>
              <a:rPr lang="en-US" sz="2200" b="1" i="1" dirty="0"/>
            </a:br>
            <a:r>
              <a:rPr lang="en-US" sz="2200" dirty="0" err="1"/>
              <a:t>Juntando</a:t>
            </a:r>
            <a:r>
              <a:rPr lang="en-US" sz="2200" dirty="0"/>
              <a:t> </a:t>
            </a:r>
            <a:r>
              <a:rPr lang="en-US" sz="2200" dirty="0" err="1"/>
              <a:t>los</a:t>
            </a:r>
            <a:r>
              <a:rPr lang="en-US" sz="2200" dirty="0"/>
              <a:t> versos </a:t>
            </a:r>
            <a:r>
              <a:rPr lang="en-US" sz="2200" dirty="0" err="1"/>
              <a:t>hexasílabos</a:t>
            </a:r>
            <a:r>
              <a:rPr lang="en-US" sz="2200" dirty="0"/>
              <a:t> con </a:t>
            </a:r>
            <a:r>
              <a:rPr lang="en-US" sz="2200" dirty="0" err="1"/>
              <a:t>los</a:t>
            </a:r>
            <a:r>
              <a:rPr lang="en-US" sz="2200" dirty="0"/>
              <a:t> </a:t>
            </a:r>
            <a:r>
              <a:rPr lang="en-US" sz="2200" dirty="0" err="1"/>
              <a:t>octosílabos</a:t>
            </a:r>
            <a:r>
              <a:rPr lang="en-US" sz="2200" dirty="0"/>
              <a:t> se </a:t>
            </a:r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estructurar</a:t>
            </a:r>
            <a:r>
              <a:rPr lang="en-US" sz="2200" dirty="0"/>
              <a:t> </a:t>
            </a:r>
            <a:r>
              <a:rPr lang="en-US" sz="2200" dirty="0" err="1"/>
              <a:t>ocho</a:t>
            </a:r>
            <a:r>
              <a:rPr lang="en-US" sz="2200" dirty="0"/>
              <a:t> </a:t>
            </a:r>
            <a:r>
              <a:rPr lang="en-US" sz="2200" dirty="0" err="1"/>
              <a:t>cuartetos</a:t>
            </a:r>
            <a:r>
              <a:rPr lang="en-US" sz="2200" dirty="0"/>
              <a:t> de versos </a:t>
            </a:r>
            <a:r>
              <a:rPr lang="en-US" sz="2200" dirty="0" err="1"/>
              <a:t>alejandrinos</a:t>
            </a: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7B446-0658-68BC-EB2E-8DEA2BBA8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334000"/>
          </a:xfrm>
        </p:spPr>
        <p:txBody>
          <a:bodyPr/>
          <a:lstStyle/>
          <a:p>
            <a:pPr marL="0" indent="0" algn="l">
              <a:buNone/>
            </a:pPr>
            <a:r>
              <a:rPr lang="es-ES" sz="2200" b="1" i="0" dirty="0"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marL="0" indent="0" algn="l">
              <a:buNone/>
            </a:pP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Definir la poesía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(repetir)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creación de inspirada virtud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		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“el bostezo que dio la tierra”</a:t>
            </a:r>
          </a:p>
          <a:p>
            <a:pPr marL="0" indent="0">
              <a:buNone/>
            </a:pP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Metáfora y porfía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(repetir)</a:t>
            </a:r>
            <a:endParaRPr lang="es-ES" sz="2200" i="0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con Góngora que se aferra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en el incendio de mi hoguera</a:t>
            </a:r>
          </a:p>
          <a:p>
            <a:pPr marL="0" indent="0">
              <a:buNone/>
            </a:pP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Es sentirte mía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(repetir)</a:t>
            </a:r>
            <a:endParaRPr lang="es-ES" sz="2200" i="0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en la espera que desespera</a:t>
            </a:r>
          </a:p>
          <a:p>
            <a:pPr algn="l"/>
            <a:endParaRPr lang="es-ES" sz="2200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				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en permanente torbellino</a:t>
            </a:r>
          </a:p>
          <a:p>
            <a:pPr marL="0" indent="0">
              <a:buNone/>
            </a:pP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En la aurora del día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(repetir)</a:t>
            </a:r>
            <a:endParaRPr lang="es-ES" sz="2200" i="0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 	en expresión de lo divino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17A83-42BF-C0E8-3E13-39E6F3CB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1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24C87-6500-C4BE-A7CE-33EFE0EAD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 7–</a:t>
            </a:r>
            <a:r>
              <a:rPr lang="en-US" sz="3600" b="1" i="1" dirty="0"/>
              <a:t> La </a:t>
            </a:r>
            <a:r>
              <a:rPr lang="en-US" sz="3600" b="1" i="1" dirty="0" err="1"/>
              <a:t>poesía</a:t>
            </a:r>
            <a:br>
              <a:rPr lang="en-US" sz="3600" b="1" dirty="0"/>
            </a:br>
            <a:r>
              <a:rPr lang="en-US" sz="2200" dirty="0"/>
              <a:t>Se lee </a:t>
            </a:r>
            <a:r>
              <a:rPr lang="en-US" sz="2200" dirty="0" err="1"/>
              <a:t>el</a:t>
            </a:r>
            <a:r>
              <a:rPr lang="en-US" sz="2200" dirty="0"/>
              <a:t> </a:t>
            </a:r>
            <a:r>
              <a:rPr lang="en-US" sz="2200" dirty="0" err="1"/>
              <a:t>cuarteto</a:t>
            </a:r>
            <a:r>
              <a:rPr lang="en-US" sz="2200" dirty="0"/>
              <a:t> de versos </a:t>
            </a:r>
            <a:r>
              <a:rPr lang="en-US" sz="2200" dirty="0" err="1"/>
              <a:t>hexasílabos</a:t>
            </a:r>
            <a:r>
              <a:rPr lang="en-US" sz="2200" dirty="0"/>
              <a:t>, o bien </a:t>
            </a:r>
            <a:r>
              <a:rPr lang="en-US" sz="2200" dirty="0" err="1"/>
              <a:t>los</a:t>
            </a:r>
            <a:r>
              <a:rPr lang="en-US" sz="2200" dirty="0"/>
              <a:t> </a:t>
            </a:r>
            <a:r>
              <a:rPr lang="en-US" sz="2200" dirty="0" err="1"/>
              <a:t>pareados</a:t>
            </a:r>
            <a:r>
              <a:rPr lang="en-US" sz="2200" dirty="0"/>
              <a:t> </a:t>
            </a:r>
            <a:r>
              <a:rPr lang="en-US" sz="2200" dirty="0" err="1"/>
              <a:t>octosílabos</a:t>
            </a:r>
            <a:r>
              <a:rPr lang="en-US" sz="2200" dirty="0"/>
              <a:t> de </a:t>
            </a:r>
            <a:r>
              <a:rPr lang="en-US" sz="2200" dirty="0" err="1"/>
              <a:t>abajo</a:t>
            </a:r>
            <a:r>
              <a:rPr lang="en-US" sz="2200" dirty="0"/>
              <a:t> </a:t>
            </a:r>
            <a:r>
              <a:rPr lang="en-US" sz="2200" dirty="0" err="1"/>
              <a:t>hacia</a:t>
            </a:r>
            <a:r>
              <a:rPr lang="en-US" sz="2200" dirty="0"/>
              <a:t> </a:t>
            </a:r>
            <a:r>
              <a:rPr lang="en-US" sz="2200" dirty="0" err="1"/>
              <a:t>arriba</a:t>
            </a: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6694A-8629-0D47-7E39-030E31CCA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/>
          <a:lstStyle/>
          <a:p>
            <a:pPr marL="0" indent="0" algn="l">
              <a:buNone/>
            </a:pPr>
            <a:r>
              <a:rPr lang="es-ES" sz="200" b="1" i="0" dirty="0">
                <a:effectLst/>
                <a:latin typeface="Times New Roman" panose="02020603050405020304" pitchFamily="18" charset="0"/>
              </a:rPr>
              <a:t>2</a:t>
            </a:r>
            <a:endParaRPr lang="es-ES" sz="200" b="1" i="0" dirty="0">
              <a:solidFill>
                <a:srgbClr val="FF0000"/>
              </a:solidFill>
              <a:effectLst/>
              <a:latin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s-ES" sz="2200" b="1" i="0" dirty="0"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Definir la poesía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 creación de inspirada virtud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		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“el bostezo que dio la tierra”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Metáfora y porfía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                                          	con Góngora que se aferra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                                          	en el incendio de mi hoguera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Es sentirte mía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                                          	en la espera que desespera</a:t>
            </a:r>
          </a:p>
          <a:p>
            <a:pPr algn="l"/>
            <a:endParaRPr lang="es-ES" sz="2200" i="0" dirty="0"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 				en permanente torbellino</a:t>
            </a:r>
          </a:p>
          <a:p>
            <a:pPr algn="l"/>
            <a:r>
              <a:rPr lang="es-ES" sz="2200" i="0" dirty="0">
                <a:effectLst/>
                <a:latin typeface="Times New Roman" panose="02020603050405020304" pitchFamily="18" charset="0"/>
              </a:rPr>
              <a:t>     En la aurora del día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</a:t>
            </a:r>
            <a:r>
              <a:rPr lang="es-ES" sz="2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↑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</a:t>
            </a:r>
            <a:r>
              <a:rPr lang="es-ES" sz="2200" i="0" dirty="0">
                <a:effectLst/>
                <a:latin typeface="Times New Roman" panose="02020603050405020304" pitchFamily="18" charset="0"/>
              </a:rPr>
              <a:t>en expresión de lo divino</a:t>
            </a:r>
            <a:endParaRPr lang="es-ES" sz="600" i="0" dirty="0">
              <a:effectLst/>
              <a:latin typeface="Times New Roman" panose="02020603050405020304" pitchFamily="18" charset="0"/>
            </a:endParaRPr>
          </a:p>
          <a:p>
            <a:r>
              <a:rPr lang="en-US" dirty="0"/>
              <a:t>   					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0DD1D-CA0E-CCC5-5FF3-DD55733B9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0313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F2AE-403D-EEF9-793A-206DD73F2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850"/>
            <a:ext cx="8839200" cy="107315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Matemáticas</a:t>
            </a:r>
            <a:r>
              <a:rPr lang="en-US" dirty="0"/>
              <a:t> con </a:t>
            </a:r>
            <a:r>
              <a:rPr lang="en-US" i="1" dirty="0"/>
              <a:t>VERVIR</a:t>
            </a:r>
            <a:r>
              <a:rPr lang="en-US" dirty="0"/>
              <a:t>: </a:t>
            </a:r>
            <a:r>
              <a:rPr lang="en-US" i="1" dirty="0"/>
              <a:t>El amigo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045D4-58ED-A059-5F37-DB8F58784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91000" cy="5340350"/>
          </a:xfrm>
        </p:spPr>
        <p:txBody>
          <a:bodyPr/>
          <a:lstStyle/>
          <a:p>
            <a:pPr>
              <a:lnSpc>
                <a:spcPct val="275000"/>
              </a:lnSpc>
              <a:buFont typeface="Wingdings" panose="05000000000000000000" pitchFamily="2" charset="2"/>
              <a:buNone/>
            </a:pPr>
            <a:r>
              <a:rPr lang="en-US" altLang="en-US" sz="2800" dirty="0">
                <a:solidFill>
                  <a:srgbClr val="FF3300"/>
                </a:solidFill>
              </a:rPr>
              <a:t>1)</a:t>
            </a:r>
            <a:r>
              <a:rPr lang="en-US" altLang="en-US" sz="2800" dirty="0"/>
              <a:t> </a:t>
            </a:r>
            <a:r>
              <a:rPr lang="en-US" altLang="en-US" sz="2400" dirty="0"/>
              <a:t>El </a:t>
            </a:r>
            <a:r>
              <a:rPr lang="en-US" altLang="en-US" sz="2400" dirty="0" err="1"/>
              <a:t>mejor</a:t>
            </a:r>
            <a:r>
              <a:rPr lang="en-US" altLang="en-US" sz="2400" dirty="0"/>
              <a:t> amigo</a:t>
            </a:r>
          </a:p>
          <a:p>
            <a:pPr>
              <a:lnSpc>
                <a:spcPct val="275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FF3300"/>
                </a:solidFill>
              </a:rPr>
              <a:t>4)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Juega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en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tu</a:t>
            </a:r>
            <a:r>
              <a:rPr lang="en-US" altLang="en-US" sz="2400" dirty="0"/>
              <a:t> escuelita</a:t>
            </a:r>
          </a:p>
          <a:p>
            <a:pPr>
              <a:lnSpc>
                <a:spcPct val="275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FF3300"/>
                </a:solidFill>
              </a:rPr>
              <a:t>7)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Siempre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está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contigo</a:t>
            </a:r>
            <a:endParaRPr lang="en-US" altLang="en-US" sz="2400" dirty="0"/>
          </a:p>
          <a:p>
            <a:pPr>
              <a:lnSpc>
                <a:spcPct val="275000"/>
              </a:lnSpc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FF3300"/>
                </a:solidFill>
              </a:rPr>
              <a:t>10)</a:t>
            </a:r>
            <a:r>
              <a:rPr lang="en-US" altLang="en-US" sz="2400" dirty="0"/>
              <a:t> </a:t>
            </a:r>
            <a:r>
              <a:rPr lang="es-ES" altLang="en-US" sz="2400" dirty="0"/>
              <a:t>É</a:t>
            </a:r>
            <a:r>
              <a:rPr lang="en-US" altLang="en-US" sz="2400" dirty="0"/>
              <a:t>l </a:t>
            </a:r>
            <a:r>
              <a:rPr lang="en-US" altLang="en-US" sz="2400" dirty="0" err="1"/>
              <a:t>siempre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invita</a:t>
            </a:r>
            <a:endParaRPr lang="en-US" altLang="en-US" sz="240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5006CE-0E3B-5E09-6953-DA6230223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2400" y="1447800"/>
            <a:ext cx="5143500" cy="52038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2)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estudia</a:t>
            </a:r>
            <a:r>
              <a:rPr lang="en-US" altLang="en-US" sz="2400" dirty="0"/>
              <a:t> y a la </a:t>
            </a:r>
            <a:r>
              <a:rPr lang="en-US" altLang="en-US" sz="2400" dirty="0" err="1"/>
              <a:t>ronda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juega</a:t>
            </a:r>
            <a:endParaRPr lang="en-US" altLang="en-US" sz="2400" dirty="0"/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3)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te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respeta</a:t>
            </a:r>
            <a:r>
              <a:rPr lang="en-US" altLang="en-US" sz="2400" dirty="0"/>
              <a:t> y </a:t>
            </a:r>
            <a:r>
              <a:rPr lang="en-US" altLang="en-US" sz="2400" dirty="0" err="1"/>
              <a:t>nunca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pega</a:t>
            </a:r>
            <a:r>
              <a:rPr lang="en-US" altLang="en-US" sz="24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5)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aprendiendo</a:t>
            </a:r>
            <a:r>
              <a:rPr lang="en-US" altLang="en-US" sz="2400" dirty="0"/>
              <a:t> sus </a:t>
            </a:r>
            <a:r>
              <a:rPr lang="en-US" altLang="en-US" sz="2400" dirty="0" err="1"/>
              <a:t>lecciones</a:t>
            </a:r>
            <a:endParaRPr lang="en-US" altLang="en-US" sz="2400" dirty="0"/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6)</a:t>
            </a:r>
            <a:r>
              <a:rPr lang="en-US" altLang="en-US" sz="2400" dirty="0"/>
              <a:t> cantando </a:t>
            </a:r>
            <a:r>
              <a:rPr lang="en-US" altLang="en-US" sz="2400" dirty="0" err="1"/>
              <a:t>lindas</a:t>
            </a:r>
            <a:r>
              <a:rPr lang="en-US" altLang="en-US" sz="2400" dirty="0"/>
              <a:t> canciones.</a:t>
            </a:r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8)</a:t>
            </a:r>
            <a:r>
              <a:rPr lang="en-US" altLang="en-US" sz="2400" dirty="0"/>
              <a:t> con </a:t>
            </a:r>
            <a:r>
              <a:rPr lang="en-US" altLang="en-US" sz="2400" dirty="0" err="1"/>
              <a:t>su</a:t>
            </a:r>
            <a:r>
              <a:rPr lang="en-US" altLang="en-US" sz="2400" dirty="0"/>
              <a:t> </a:t>
            </a:r>
            <a:r>
              <a:rPr lang="en-US" altLang="en-US" sz="2400" dirty="0" err="1"/>
              <a:t>lápiz</a:t>
            </a:r>
            <a:r>
              <a:rPr lang="en-US" altLang="en-US" sz="2400" dirty="0"/>
              <a:t> </a:t>
            </a:r>
            <a:r>
              <a:rPr lang="en-US" altLang="en-US" sz="2400" dirty="0" err="1"/>
              <a:t>escribiendo</a:t>
            </a:r>
            <a:endParaRPr lang="en-US" altLang="en-US" sz="2400" dirty="0"/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9)</a:t>
            </a:r>
            <a:r>
              <a:rPr lang="en-US" altLang="en-US" sz="2400" dirty="0"/>
              <a:t> y a </a:t>
            </a:r>
            <a:r>
              <a:rPr lang="en-US" altLang="en-US" sz="2400" dirty="0" err="1"/>
              <a:t>su</a:t>
            </a:r>
            <a:r>
              <a:rPr lang="en-US" altLang="en-US" sz="2400" dirty="0"/>
              <a:t> </a:t>
            </a:r>
            <a:r>
              <a:rPr lang="en-US" altLang="en-US" sz="2400" dirty="0" err="1"/>
              <a:t>profesora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oyendo</a:t>
            </a:r>
            <a:r>
              <a:rPr lang="en-US" altLang="en-US" sz="24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11)</a:t>
            </a:r>
            <a:r>
              <a:rPr lang="en-US" altLang="en-US" sz="2400" dirty="0"/>
              <a:t> </a:t>
            </a:r>
            <a:r>
              <a:rPr lang="en-US" altLang="en-US" sz="2400" dirty="0" err="1"/>
              <a:t>una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sabrosa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galletita</a:t>
            </a:r>
            <a:endParaRPr lang="en-US" altLang="en-US" sz="2400" dirty="0"/>
          </a:p>
          <a:p>
            <a:pPr>
              <a:lnSpc>
                <a:spcPct val="150000"/>
              </a:lnSpc>
            </a:pPr>
            <a:r>
              <a:rPr lang="en-US" altLang="en-US" sz="2400" dirty="0">
                <a:solidFill>
                  <a:srgbClr val="FF3300"/>
                </a:solidFill>
              </a:rPr>
              <a:t>12)</a:t>
            </a:r>
            <a:r>
              <a:rPr lang="en-US" altLang="en-US" sz="2400" dirty="0"/>
              <a:t> lo </a:t>
            </a:r>
            <a:r>
              <a:rPr lang="en-US" altLang="en-US" sz="2400" dirty="0" err="1"/>
              <a:t>comprado</a:t>
            </a:r>
            <a:r>
              <a:rPr lang="en-US" altLang="en-US" sz="2400" dirty="0"/>
              <a:t> </a:t>
            </a:r>
            <a:r>
              <a:rPr lang="en-US" altLang="en-US" sz="2400" dirty="0" err="1"/>
              <a:t>por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mamita</a:t>
            </a:r>
            <a:r>
              <a:rPr lang="en-US" altLang="en-US" sz="2400" dirty="0"/>
              <a:t>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41618-57EF-A968-CB2E-0E5C1126C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52B6-EA13-4665-B964-AB9DB0A139DC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4229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5270-2BC0-06BC-543B-9C4AC42D8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err="1"/>
              <a:t>Matemáticas</a:t>
            </a:r>
            <a:r>
              <a:rPr lang="en-US" dirty="0"/>
              <a:t> con </a:t>
            </a:r>
            <a:r>
              <a:rPr lang="en-US" i="1" dirty="0"/>
              <a:t>VERVIR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C87A2-5B58-6353-3A8E-AD1D2FB7C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447800"/>
            <a:ext cx="4343400" cy="5181600"/>
          </a:xfrm>
        </p:spPr>
        <p:txBody>
          <a:bodyPr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dirty="0"/>
              <a:t>SUMA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s-ES" sz="1800" b="1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dirty="0" err="1"/>
              <a:t>Put</a:t>
            </a:r>
            <a:r>
              <a:rPr lang="es-ES" sz="1800" dirty="0"/>
              <a:t> </a:t>
            </a:r>
            <a:r>
              <a:rPr lang="es-ES" sz="1800" dirty="0" err="1"/>
              <a:t>together</a:t>
            </a:r>
            <a:r>
              <a:rPr lang="es-ES" sz="1800" dirty="0"/>
              <a:t> verse 1) and verse 2) and </a:t>
            </a:r>
            <a:r>
              <a:rPr lang="es-ES" sz="1800" dirty="0" err="1"/>
              <a:t>write</a:t>
            </a:r>
            <a:r>
              <a:rPr lang="es-ES" sz="1800" dirty="0"/>
              <a:t>: </a:t>
            </a:r>
          </a:p>
          <a:p>
            <a:pPr mar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    1) El mejor amigo </a:t>
            </a:r>
          </a:p>
          <a:p>
            <a:pPr mar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+ 2) estudia y a la ronda juega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	</a:t>
            </a:r>
            <a:r>
              <a:rPr lang="es-ES" sz="1800" dirty="0" err="1"/>
              <a:t>Addition</a:t>
            </a:r>
            <a:r>
              <a:rPr lang="es-ES" sz="1800" dirty="0"/>
              <a:t> 1 + 2 =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dirty="0"/>
              <a:t>		    3)</a:t>
            </a:r>
            <a:r>
              <a:rPr lang="es-ES" sz="1800" dirty="0"/>
              <a:t> te respeta y nunca pega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dirty="0" err="1"/>
              <a:t>Put</a:t>
            </a:r>
            <a:r>
              <a:rPr lang="es-ES" sz="1800" dirty="0"/>
              <a:t> </a:t>
            </a:r>
            <a:r>
              <a:rPr lang="es-ES" sz="1800" dirty="0" err="1"/>
              <a:t>together</a:t>
            </a:r>
            <a:r>
              <a:rPr lang="es-ES" sz="1800" dirty="0"/>
              <a:t> verse 7) and verse 3) and </a:t>
            </a:r>
            <a:r>
              <a:rPr lang="es-ES" sz="1800" dirty="0" err="1"/>
              <a:t>write</a:t>
            </a:r>
            <a:r>
              <a:rPr lang="es-ES" sz="1800" dirty="0"/>
              <a:t>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      	    7) Siempre está contigo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		+ 3) te respeta y nunca pega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		</a:t>
            </a:r>
            <a:r>
              <a:rPr lang="es-ES" sz="1800" dirty="0" err="1"/>
              <a:t>Addition</a:t>
            </a:r>
            <a:r>
              <a:rPr lang="es-ES" sz="1800" dirty="0"/>
              <a:t> 7 + 3 =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 dirty="0"/>
              <a:t>		 10)</a:t>
            </a:r>
            <a:r>
              <a:rPr lang="es-ES" sz="1800" dirty="0"/>
              <a:t> él siempre te invita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dirty="0" err="1"/>
              <a:t>Put</a:t>
            </a:r>
            <a:r>
              <a:rPr lang="es-ES" sz="1800" dirty="0"/>
              <a:t> </a:t>
            </a:r>
            <a:r>
              <a:rPr lang="es-ES" sz="1800" dirty="0" err="1"/>
              <a:t>together</a:t>
            </a:r>
            <a:r>
              <a:rPr lang="es-ES" sz="1800" dirty="0"/>
              <a:t> verses 1) + 4) + 7) + 10)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                  1) El mejor amigo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       	  +4) Juega en tu escuelita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       	  +7) Siempre está contigo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       	+10) Él siempre te invita</a:t>
            </a:r>
            <a:br>
              <a:rPr lang="es-ES" sz="1800" dirty="0"/>
            </a:br>
            <a:r>
              <a:rPr lang="es-ES" sz="1800" dirty="0"/>
              <a:t>     	</a:t>
            </a:r>
            <a:r>
              <a:rPr lang="es-ES" sz="1800" dirty="0" err="1"/>
              <a:t>Addition</a:t>
            </a:r>
            <a:r>
              <a:rPr lang="es-ES" sz="1800" dirty="0"/>
              <a:t> 1+4+7+10=	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       	   </a:t>
            </a:r>
            <a:r>
              <a:rPr lang="es-ES" sz="1800" b="1" dirty="0"/>
              <a:t>22) </a:t>
            </a:r>
            <a:r>
              <a:rPr lang="es-ES" sz="1800" dirty="0"/>
              <a:t>que resulta de sumar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39D39B-A2E5-12AA-796F-7CAB4B8F6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343400" cy="5257800"/>
          </a:xfrm>
        </p:spPr>
        <p:txBody>
          <a:bodyPr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b="1"/>
              <a:t>RESTA</a:t>
            </a: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dirty="0" err="1"/>
              <a:t>Separate</a:t>
            </a:r>
            <a:r>
              <a:rPr lang="es-ES" sz="1800" dirty="0"/>
              <a:t> </a:t>
            </a:r>
            <a:r>
              <a:rPr lang="es-ES" sz="1800" dirty="0" err="1"/>
              <a:t>from</a:t>
            </a:r>
            <a:r>
              <a:rPr lang="es-ES" sz="1800" dirty="0"/>
              <a:t> verse 10) verse 7) and </a:t>
            </a:r>
            <a:r>
              <a:rPr lang="es-ES" sz="1800" dirty="0" err="1"/>
              <a:t>write</a:t>
            </a:r>
            <a:r>
              <a:rPr lang="es-ES" sz="1800" dirty="0"/>
              <a:t>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	10) Él siempre te invita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           	  7)   Siempre está contigo.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subtraction</a:t>
            </a:r>
            <a:r>
              <a:rPr lang="es-ES" sz="1800" dirty="0"/>
              <a:t> </a:t>
            </a:r>
            <a:r>
              <a:rPr lang="es-ES" sz="1800" dirty="0" err="1"/>
              <a:t>of</a:t>
            </a:r>
            <a:r>
              <a:rPr lang="es-ES" sz="1800" dirty="0"/>
              <a:t> 10 – 7 = </a:t>
            </a:r>
            <a:br>
              <a:rPr lang="es-ES" sz="1800" dirty="0"/>
            </a:br>
            <a:r>
              <a:rPr lang="es-ES" sz="1800" dirty="0"/>
              <a:t>	   </a:t>
            </a:r>
            <a:r>
              <a:rPr lang="es-ES" sz="1800" b="1" dirty="0"/>
              <a:t>3)</a:t>
            </a:r>
            <a:r>
              <a:rPr lang="es-ES" sz="1800" dirty="0"/>
              <a:t> te respeta y nunca pega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ES" sz="18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ES" sz="1800" dirty="0" err="1"/>
              <a:t>Separate</a:t>
            </a:r>
            <a:r>
              <a:rPr lang="es-ES" sz="1800" dirty="0"/>
              <a:t> </a:t>
            </a:r>
            <a:r>
              <a:rPr lang="es-ES" sz="1800" dirty="0" err="1"/>
              <a:t>from</a:t>
            </a:r>
            <a:r>
              <a:rPr lang="es-ES" sz="1800" dirty="0"/>
              <a:t> verse 3) verse 1) and </a:t>
            </a:r>
            <a:r>
              <a:rPr lang="es-ES" sz="1800" dirty="0" err="1"/>
              <a:t>write</a:t>
            </a:r>
            <a:r>
              <a:rPr lang="es-ES" sz="1800" dirty="0"/>
              <a:t>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	3) Te respeta y nunca pega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	1) El mejor amigo.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s-ES" sz="1800" dirty="0"/>
              <a:t>	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subtraction</a:t>
            </a:r>
            <a:r>
              <a:rPr lang="es-ES" sz="1800" dirty="0"/>
              <a:t> </a:t>
            </a:r>
            <a:r>
              <a:rPr lang="es-ES" sz="1800" dirty="0" err="1"/>
              <a:t>of</a:t>
            </a:r>
            <a:r>
              <a:rPr lang="es-ES" sz="1800" dirty="0"/>
              <a:t> 3 – 1 = </a:t>
            </a:r>
            <a:br>
              <a:rPr lang="es-ES" sz="1800" dirty="0"/>
            </a:br>
            <a:r>
              <a:rPr lang="es-ES" sz="1800" dirty="0"/>
              <a:t>	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s-ES" sz="1800" dirty="0"/>
              <a:t>estudia y a la ronda juega</a:t>
            </a:r>
            <a:endParaRPr lang="en-US" sz="1800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69CA8-919B-44DA-C54D-22258940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52B6-EA13-4665-B964-AB9DB0A139DC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24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4202D-ACD4-671F-DDEF-2733081E7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dirty="0"/>
              <a:t>VERVIR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 </a:t>
            </a:r>
            <a:r>
              <a:rPr lang="en-US" dirty="0" err="1"/>
              <a:t>salón</a:t>
            </a:r>
            <a:r>
              <a:rPr lang="en-US" dirty="0"/>
              <a:t> de </a:t>
            </a:r>
            <a:r>
              <a:rPr lang="en-US" dirty="0" err="1"/>
              <a:t>clase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3436A-EDDD-79C2-E762-44FD7CA5F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724400"/>
          </a:xfrm>
        </p:spPr>
        <p:txBody>
          <a:bodyPr/>
          <a:lstStyle/>
          <a:p>
            <a:r>
              <a:rPr lang="en-US" dirty="0"/>
              <a:t>SN 270 (</a:t>
            </a:r>
            <a:r>
              <a:rPr lang="en-US" dirty="0" err="1"/>
              <a:t>conversación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otoño</a:t>
            </a:r>
            <a:r>
              <a:rPr lang="en-US" dirty="0"/>
              <a:t> 21 &amp; primavera 22</a:t>
            </a:r>
          </a:p>
          <a:p>
            <a:pPr lvl="1"/>
            <a:endParaRPr lang="en-US" dirty="0"/>
          </a:p>
          <a:p>
            <a:r>
              <a:rPr lang="en-US" dirty="0"/>
              <a:t>SN 280 (</a:t>
            </a:r>
            <a:r>
              <a:rPr lang="en-US" dirty="0" err="1"/>
              <a:t>estrategias</a:t>
            </a:r>
            <a:r>
              <a:rPr lang="en-US" dirty="0"/>
              <a:t> de </a:t>
            </a:r>
            <a:r>
              <a:rPr lang="en-US" dirty="0" err="1"/>
              <a:t>lectura</a:t>
            </a:r>
            <a:r>
              <a:rPr lang="en-US" dirty="0"/>
              <a:t>) </a:t>
            </a:r>
          </a:p>
          <a:p>
            <a:pPr lvl="1"/>
            <a:r>
              <a:rPr lang="en-US" dirty="0" err="1"/>
              <a:t>otoño</a:t>
            </a:r>
            <a:r>
              <a:rPr lang="en-US" dirty="0"/>
              <a:t> 21 &amp; primavera 22</a:t>
            </a:r>
          </a:p>
          <a:p>
            <a:pPr lvl="1"/>
            <a:endParaRPr lang="en-US" dirty="0"/>
          </a:p>
          <a:p>
            <a:r>
              <a:rPr lang="en-US" dirty="0"/>
              <a:t>SN 320 (</a:t>
            </a:r>
            <a:r>
              <a:rPr lang="en-US" dirty="0" err="1"/>
              <a:t>comunicación</a:t>
            </a:r>
            <a:r>
              <a:rPr lang="en-US" dirty="0"/>
              <a:t> </a:t>
            </a:r>
            <a:r>
              <a:rPr lang="en-US" dirty="0" err="1"/>
              <a:t>avanzada</a:t>
            </a:r>
            <a:r>
              <a:rPr lang="en-US" dirty="0"/>
              <a:t>) </a:t>
            </a:r>
          </a:p>
          <a:p>
            <a:pPr lvl="1"/>
            <a:r>
              <a:rPr lang="en-US" dirty="0" err="1"/>
              <a:t>otoño</a:t>
            </a:r>
            <a:r>
              <a:rPr lang="en-US" dirty="0"/>
              <a:t> 21 &amp; primavera 22 </a:t>
            </a:r>
          </a:p>
          <a:p>
            <a:pPr lvl="1"/>
            <a:endParaRPr lang="en-US" dirty="0"/>
          </a:p>
          <a:p>
            <a:r>
              <a:rPr lang="en-US" dirty="0"/>
              <a:t>SN 401 (</a:t>
            </a:r>
            <a:r>
              <a:rPr lang="en-US" dirty="0" err="1"/>
              <a:t>literatura</a:t>
            </a:r>
            <a:r>
              <a:rPr lang="en-US" dirty="0"/>
              <a:t> </a:t>
            </a:r>
            <a:r>
              <a:rPr lang="en-US" dirty="0" err="1"/>
              <a:t>latinoamericana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primavera 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4452B9-AA35-6442-845A-1E5131F12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343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7AA2E-4C6A-2CC5-FB82-181F024C4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/>
              <a:t>Creando</a:t>
            </a:r>
            <a:r>
              <a:rPr lang="en-US" b="1" dirty="0"/>
              <a:t> </a:t>
            </a:r>
            <a:r>
              <a:rPr lang="en-US" b="1" i="1" dirty="0"/>
              <a:t>VERVIR</a:t>
            </a:r>
            <a:r>
              <a:rPr lang="en-US" b="1" dirty="0"/>
              <a:t>: </a:t>
            </a:r>
            <a:br>
              <a:rPr lang="en-US" b="1" dirty="0"/>
            </a:br>
            <a:r>
              <a:rPr lang="en-US" sz="2200" b="1" dirty="0" err="1"/>
              <a:t>Actividades</a:t>
            </a:r>
            <a:r>
              <a:rPr lang="en-US" sz="2200" b="1" dirty="0"/>
              <a:t> con </a:t>
            </a:r>
            <a:r>
              <a:rPr lang="en-US" sz="2200" b="1" dirty="0" err="1"/>
              <a:t>distintos</a:t>
            </a:r>
            <a:r>
              <a:rPr lang="en-US" sz="2200" b="1" dirty="0"/>
              <a:t> </a:t>
            </a:r>
            <a:r>
              <a:rPr lang="en-US" sz="2200" b="1" dirty="0" err="1"/>
              <a:t>niveles</a:t>
            </a:r>
            <a:r>
              <a:rPr lang="en-US" sz="2200" b="1" dirty="0"/>
              <a:t> de </a:t>
            </a:r>
            <a:r>
              <a:rPr lang="en-US" sz="2200" b="1" dirty="0" err="1"/>
              <a:t>dificultad</a:t>
            </a:r>
            <a:endParaRPr lang="en-US" sz="2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F62C5-DB82-D2AE-40F7-67CC9D867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endParaRPr lang="en-US" dirty="0"/>
          </a:p>
          <a:p>
            <a:r>
              <a:rPr lang="en-US" sz="2200" dirty="0"/>
              <a:t>1. </a:t>
            </a:r>
            <a:r>
              <a:rPr lang="en-US" sz="2200" dirty="0" err="1"/>
              <a:t>Extraer</a:t>
            </a:r>
            <a:r>
              <a:rPr lang="en-US" sz="2200" dirty="0"/>
              <a:t> un </a:t>
            </a:r>
            <a:r>
              <a:rPr lang="en-US" sz="2200" dirty="0" err="1"/>
              <a:t>poema</a:t>
            </a:r>
            <a:r>
              <a:rPr lang="en-US" sz="2200" dirty="0"/>
              <a:t> del </a:t>
            </a:r>
            <a:r>
              <a:rPr lang="en-US" sz="2200" dirty="0" err="1"/>
              <a:t>libro</a:t>
            </a:r>
            <a:r>
              <a:rPr lang="en-US" sz="2200" dirty="0"/>
              <a:t> y “</a:t>
            </a:r>
            <a:r>
              <a:rPr lang="en-US" sz="2200" dirty="0" err="1"/>
              <a:t>hacer</a:t>
            </a:r>
            <a:r>
              <a:rPr lang="en-US" sz="2200" dirty="0"/>
              <a:t> </a:t>
            </a:r>
            <a:r>
              <a:rPr lang="en-US" sz="2200" dirty="0" err="1"/>
              <a:t>papelitos</a:t>
            </a:r>
            <a:r>
              <a:rPr lang="en-US" sz="2200" dirty="0"/>
              <a:t>” con </a:t>
            </a:r>
            <a:r>
              <a:rPr lang="en-US" sz="2200" dirty="0" err="1"/>
              <a:t>cada</a:t>
            </a:r>
            <a:r>
              <a:rPr lang="en-US" sz="2200" dirty="0"/>
              <a:t> verso para </a:t>
            </a:r>
            <a:r>
              <a:rPr lang="en-US" sz="2200" dirty="0" err="1"/>
              <a:t>luego</a:t>
            </a:r>
            <a:r>
              <a:rPr lang="en-US" sz="2200" dirty="0"/>
              <a:t> </a:t>
            </a:r>
            <a:r>
              <a:rPr lang="en-US" sz="2200" dirty="0" err="1"/>
              <a:t>armar</a:t>
            </a:r>
            <a:r>
              <a:rPr lang="en-US" sz="2200" dirty="0"/>
              <a:t> </a:t>
            </a:r>
            <a:r>
              <a:rPr lang="en-US" sz="2200" dirty="0" err="1"/>
              <a:t>el</a:t>
            </a:r>
            <a:r>
              <a:rPr lang="en-US" sz="2200" dirty="0"/>
              <a:t> </a:t>
            </a:r>
            <a:r>
              <a:rPr lang="en-US" sz="2200" dirty="0" err="1"/>
              <a:t>poema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parejas o </a:t>
            </a:r>
            <a:r>
              <a:rPr lang="en-US" sz="2200" dirty="0" err="1"/>
              <a:t>grupos</a:t>
            </a:r>
            <a:endParaRPr lang="en-US" sz="2200" dirty="0"/>
          </a:p>
          <a:p>
            <a:r>
              <a:rPr lang="en-US" sz="2200" dirty="0"/>
              <a:t>2. Leer </a:t>
            </a:r>
            <a:r>
              <a:rPr lang="en-US" sz="2200" dirty="0" err="1"/>
              <a:t>poemas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voz</a:t>
            </a:r>
            <a:r>
              <a:rPr lang="en-US" sz="2200" dirty="0"/>
              <a:t> </a:t>
            </a:r>
            <a:r>
              <a:rPr lang="en-US" sz="2200" dirty="0" err="1"/>
              <a:t>alta</a:t>
            </a:r>
            <a:r>
              <a:rPr lang="en-US" sz="2200" dirty="0"/>
              <a:t> y </a:t>
            </a:r>
            <a:r>
              <a:rPr lang="en-US" sz="2200" dirty="0" err="1"/>
              <a:t>completar</a:t>
            </a:r>
            <a:r>
              <a:rPr lang="en-US" sz="2200" dirty="0"/>
              <a:t> </a:t>
            </a:r>
            <a:r>
              <a:rPr lang="en-US" sz="2200" dirty="0" err="1"/>
              <a:t>actividades</a:t>
            </a:r>
            <a:r>
              <a:rPr lang="en-US" sz="2200" dirty="0"/>
              <a:t> del </a:t>
            </a:r>
            <a:r>
              <a:rPr lang="en-US" sz="2200" dirty="0" err="1"/>
              <a:t>libro</a:t>
            </a:r>
            <a:r>
              <a:rPr lang="en-US" sz="2200" dirty="0"/>
              <a:t> con la </a:t>
            </a:r>
            <a:r>
              <a:rPr lang="en-US" sz="2200" dirty="0" err="1"/>
              <a:t>temática</a:t>
            </a:r>
            <a:r>
              <a:rPr lang="en-US" sz="2200" dirty="0"/>
              <a:t> de </a:t>
            </a:r>
            <a:r>
              <a:rPr lang="en-US" sz="2200" dirty="0" err="1"/>
              <a:t>estudio</a:t>
            </a:r>
            <a:r>
              <a:rPr lang="en-US" sz="2200" dirty="0"/>
              <a:t> e </a:t>
            </a:r>
            <a:r>
              <a:rPr lang="en-US" sz="2200" dirty="0" err="1"/>
              <a:t>interés</a:t>
            </a:r>
            <a:endParaRPr lang="en-US" sz="2200" dirty="0"/>
          </a:p>
          <a:p>
            <a:r>
              <a:rPr lang="en-US" sz="2200" dirty="0"/>
              <a:t>3. Usar de </a:t>
            </a:r>
            <a:r>
              <a:rPr lang="en-US" sz="2200" dirty="0" err="1"/>
              <a:t>modelo</a:t>
            </a:r>
            <a:r>
              <a:rPr lang="en-US" sz="2200" dirty="0"/>
              <a:t> un </a:t>
            </a:r>
            <a:r>
              <a:rPr lang="en-US" sz="2200" dirty="0" err="1"/>
              <a:t>poema</a:t>
            </a:r>
            <a:r>
              <a:rPr lang="en-US" sz="2200" dirty="0"/>
              <a:t> del </a:t>
            </a:r>
            <a:r>
              <a:rPr lang="en-US" sz="2200" dirty="0" err="1"/>
              <a:t>libro</a:t>
            </a:r>
            <a:r>
              <a:rPr lang="en-US" sz="2200" dirty="0"/>
              <a:t> para </a:t>
            </a:r>
            <a:r>
              <a:rPr lang="en-US" sz="2200" dirty="0" err="1"/>
              <a:t>escribir</a:t>
            </a:r>
            <a:r>
              <a:rPr lang="en-US" sz="2200" dirty="0"/>
              <a:t> uno similar (</a:t>
            </a:r>
            <a:r>
              <a:rPr lang="en-US" sz="2200" dirty="0" err="1"/>
              <a:t>algunos</a:t>
            </a:r>
            <a:r>
              <a:rPr lang="en-US" sz="2200" dirty="0"/>
              <a:t> </a:t>
            </a:r>
            <a:r>
              <a:rPr lang="en-US" sz="2200" dirty="0" err="1"/>
              <a:t>cambios</a:t>
            </a:r>
            <a:r>
              <a:rPr lang="en-US" sz="2200" dirty="0"/>
              <a:t>) o </a:t>
            </a:r>
            <a:r>
              <a:rPr lang="en-US" sz="2200" dirty="0" err="1"/>
              <a:t>ya</a:t>
            </a:r>
            <a:r>
              <a:rPr lang="en-US" sz="2200" dirty="0"/>
              <a:t> sea, original (nuevo)</a:t>
            </a:r>
          </a:p>
          <a:p>
            <a:r>
              <a:rPr lang="en-US" sz="2200" dirty="0"/>
              <a:t>4. </a:t>
            </a:r>
            <a:r>
              <a:rPr lang="en-US" sz="2200" dirty="0" err="1"/>
              <a:t>Escribir</a:t>
            </a:r>
            <a:r>
              <a:rPr lang="en-US" sz="2200" dirty="0"/>
              <a:t> un </a:t>
            </a:r>
            <a:r>
              <a:rPr lang="en-US" sz="2200" dirty="0" err="1"/>
              <a:t>poema</a:t>
            </a:r>
            <a:r>
              <a:rPr lang="en-US" sz="2200" dirty="0"/>
              <a:t> original </a:t>
            </a:r>
            <a:r>
              <a:rPr lang="en-US" sz="2200" dirty="0" err="1"/>
              <a:t>usando</a:t>
            </a:r>
            <a:r>
              <a:rPr lang="en-US" sz="2200" dirty="0"/>
              <a:t> la </a:t>
            </a:r>
            <a:r>
              <a:rPr lang="en-US" sz="2200" dirty="0" err="1"/>
              <a:t>temática</a:t>
            </a:r>
            <a:r>
              <a:rPr lang="en-US" sz="2200" dirty="0"/>
              <a:t> de </a:t>
            </a:r>
            <a:r>
              <a:rPr lang="en-US" sz="2200" dirty="0" err="1"/>
              <a:t>algún</a:t>
            </a:r>
            <a:r>
              <a:rPr lang="en-US" sz="2200" dirty="0"/>
              <a:t> día </a:t>
            </a:r>
            <a:r>
              <a:rPr lang="en-US" sz="2200" dirty="0" err="1"/>
              <a:t>festivo</a:t>
            </a:r>
            <a:r>
              <a:rPr lang="en-US" sz="2200" dirty="0"/>
              <a:t>, del </a:t>
            </a:r>
            <a:r>
              <a:rPr lang="en-US" sz="2200" dirty="0" err="1"/>
              <a:t>tema</a:t>
            </a:r>
            <a:r>
              <a:rPr lang="en-US" sz="2200" dirty="0"/>
              <a:t> de </a:t>
            </a:r>
            <a:r>
              <a:rPr lang="en-US" sz="2200" dirty="0" err="1"/>
              <a:t>estudio</a:t>
            </a:r>
            <a:r>
              <a:rPr lang="en-US" sz="2200" dirty="0"/>
              <a:t> del </a:t>
            </a:r>
            <a:r>
              <a:rPr lang="en-US" sz="2200" dirty="0" err="1"/>
              <a:t>curso</a:t>
            </a:r>
            <a:r>
              <a:rPr lang="en-US" sz="2200" dirty="0"/>
              <a:t>, o de </a:t>
            </a:r>
            <a:r>
              <a:rPr lang="en-US" sz="2200" dirty="0" err="1"/>
              <a:t>algún</a:t>
            </a:r>
            <a:r>
              <a:rPr lang="en-US" sz="2200" dirty="0"/>
              <a:t> </a:t>
            </a:r>
            <a:r>
              <a:rPr lang="en-US" sz="2200" dirty="0" err="1"/>
              <a:t>tema</a:t>
            </a:r>
            <a:r>
              <a:rPr lang="en-US" sz="2200" dirty="0"/>
              <a:t> de </a:t>
            </a:r>
            <a:r>
              <a:rPr lang="en-US" sz="2200" dirty="0" err="1"/>
              <a:t>interés</a:t>
            </a:r>
            <a:r>
              <a:rPr lang="en-US" sz="2200" dirty="0"/>
              <a:t> (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el</a:t>
            </a:r>
            <a:r>
              <a:rPr lang="en-US" sz="2200" dirty="0"/>
              <a:t> </a:t>
            </a:r>
            <a:r>
              <a:rPr lang="en-US" sz="2200" dirty="0" err="1"/>
              <a:t>mismo</a:t>
            </a:r>
            <a:r>
              <a:rPr lang="en-US" sz="2200" dirty="0"/>
              <a:t> </a:t>
            </a:r>
            <a:r>
              <a:rPr lang="en-US" sz="2200" dirty="0" err="1"/>
              <a:t>curso</a:t>
            </a:r>
            <a:r>
              <a:rPr lang="en-US" sz="2200" dirty="0"/>
              <a:t> o </a:t>
            </a:r>
            <a:r>
              <a:rPr lang="en-US" sz="2200" dirty="0" err="1"/>
              <a:t>haciendo</a:t>
            </a:r>
            <a:r>
              <a:rPr lang="en-US" sz="2200" dirty="0"/>
              <a:t> </a:t>
            </a:r>
            <a:r>
              <a:rPr lang="en-US" sz="2200" dirty="0" err="1"/>
              <a:t>conexiones</a:t>
            </a:r>
            <a:r>
              <a:rPr lang="en-US" sz="2200" dirty="0"/>
              <a:t> con </a:t>
            </a:r>
            <a:r>
              <a:rPr lang="en-US" sz="2200" dirty="0" err="1"/>
              <a:t>otros</a:t>
            </a:r>
            <a:r>
              <a:rPr lang="en-US" sz="2200" dirty="0"/>
              <a:t> </a:t>
            </a:r>
            <a:r>
              <a:rPr lang="en-US" sz="2200" dirty="0" err="1"/>
              <a:t>cursos</a:t>
            </a:r>
            <a:r>
              <a:rPr lang="en-US" sz="2200" dirty="0"/>
              <a:t>)</a:t>
            </a:r>
          </a:p>
          <a:p>
            <a:r>
              <a:rPr lang="en-US" sz="2200" dirty="0"/>
              <a:t>5. Leer y/o </a:t>
            </a:r>
            <a:r>
              <a:rPr lang="en-US" sz="2200" dirty="0" err="1"/>
              <a:t>recitar</a:t>
            </a:r>
            <a:r>
              <a:rPr lang="en-US" sz="2200" dirty="0"/>
              <a:t> </a:t>
            </a:r>
            <a:r>
              <a:rPr lang="en-US" sz="2200" dirty="0" err="1"/>
              <a:t>poesía</a:t>
            </a:r>
            <a:r>
              <a:rPr lang="en-US" sz="2200" dirty="0"/>
              <a:t> VERVIR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distintos</a:t>
            </a:r>
            <a:r>
              <a:rPr lang="en-US" sz="2200" dirty="0"/>
              <a:t> </a:t>
            </a:r>
            <a:r>
              <a:rPr lang="en-US" sz="2200" dirty="0" err="1"/>
              <a:t>eventos</a:t>
            </a:r>
            <a:r>
              <a:rPr lang="en-US" sz="2200" dirty="0"/>
              <a:t> </a:t>
            </a:r>
            <a:r>
              <a:rPr lang="en-US" sz="2200" dirty="0" err="1"/>
              <a:t>culturales</a:t>
            </a:r>
            <a:r>
              <a:rPr lang="en-US" sz="2200" dirty="0"/>
              <a:t> </a:t>
            </a:r>
            <a:r>
              <a:rPr lang="en-US" sz="2200" dirty="0" err="1"/>
              <a:t>durante</a:t>
            </a:r>
            <a:r>
              <a:rPr lang="en-US" sz="2200" dirty="0"/>
              <a:t> </a:t>
            </a:r>
            <a:r>
              <a:rPr lang="en-US" sz="2200" dirty="0" err="1"/>
              <a:t>el</a:t>
            </a:r>
            <a:r>
              <a:rPr lang="en-US" sz="2200" dirty="0"/>
              <a:t> </a:t>
            </a:r>
            <a:r>
              <a:rPr lang="en-US" sz="2200" dirty="0" err="1"/>
              <a:t>año</a:t>
            </a:r>
            <a:r>
              <a:rPr lang="en-US" sz="2200" dirty="0"/>
              <a:t> </a:t>
            </a:r>
            <a:r>
              <a:rPr lang="en-US" sz="2200" dirty="0" err="1"/>
              <a:t>académico</a:t>
            </a:r>
            <a:endParaRPr lang="en-US" sz="2200" dirty="0"/>
          </a:p>
          <a:p>
            <a:r>
              <a:rPr lang="en-US" sz="2200" dirty="0"/>
              <a:t>6. </a:t>
            </a:r>
            <a:r>
              <a:rPr lang="en-US" sz="2200" dirty="0" err="1"/>
              <a:t>Concurso</a:t>
            </a:r>
            <a:r>
              <a:rPr lang="en-US" sz="2200" dirty="0"/>
              <a:t> de </a:t>
            </a:r>
            <a:r>
              <a:rPr lang="en-US" sz="2200" dirty="0" err="1"/>
              <a:t>poesía</a:t>
            </a:r>
            <a:r>
              <a:rPr lang="en-US" sz="2200" dirty="0"/>
              <a:t> con </a:t>
            </a:r>
            <a:r>
              <a:rPr lang="en-US" sz="2200" dirty="0" err="1"/>
              <a:t>una</a:t>
            </a:r>
            <a:r>
              <a:rPr lang="en-US" sz="2200" dirty="0"/>
              <a:t> </a:t>
            </a:r>
            <a:r>
              <a:rPr lang="en-US" sz="2200" dirty="0" err="1"/>
              <a:t>creación</a:t>
            </a:r>
            <a:r>
              <a:rPr lang="en-US" sz="2200" dirty="0"/>
              <a:t> original</a:t>
            </a:r>
          </a:p>
          <a:p>
            <a:r>
              <a:rPr lang="en-US" sz="2200" dirty="0"/>
              <a:t>7. </a:t>
            </a:r>
            <a:r>
              <a:rPr lang="en-US" sz="2200" dirty="0" err="1"/>
              <a:t>Posible</a:t>
            </a:r>
            <a:r>
              <a:rPr lang="en-US" sz="2200" dirty="0"/>
              <a:t> </a:t>
            </a:r>
            <a:r>
              <a:rPr lang="en-US" sz="2200" dirty="0" err="1"/>
              <a:t>actividad</a:t>
            </a:r>
            <a:r>
              <a:rPr lang="en-US" sz="2200" dirty="0"/>
              <a:t> de extra </a:t>
            </a:r>
            <a:r>
              <a:rPr lang="en-US" sz="2200" dirty="0" err="1"/>
              <a:t>crédito</a:t>
            </a:r>
            <a:endParaRPr lang="en-US" sz="2200" dirty="0"/>
          </a:p>
          <a:p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EDD20-14C1-0611-EE91-9B00D3970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01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418F7-CBAD-4C0E-EDD0-144552E02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Actividad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#1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3947765D-6BC5-B3C4-50D4-34E2594F3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altLang="en-US" sz="2800" dirty="0" err="1"/>
              <a:t>Cada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grupo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tiene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el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poema</a:t>
            </a:r>
            <a:r>
              <a:rPr lang="en-US" altLang="en-US" sz="2800" dirty="0"/>
              <a:t> </a:t>
            </a:r>
            <a:r>
              <a:rPr lang="en-US" altLang="en-US" sz="2800" b="1" i="1" dirty="0"/>
              <a:t>La </a:t>
            </a:r>
            <a:r>
              <a:rPr lang="en-US" altLang="en-US" sz="2800" b="1" i="1" dirty="0" err="1"/>
              <a:t>poesía</a:t>
            </a:r>
            <a:br>
              <a:rPr lang="en-US" altLang="en-US" sz="2800" dirty="0"/>
            </a:br>
            <a:endParaRPr lang="en-US" altLang="en-US" sz="2800" dirty="0"/>
          </a:p>
          <a:p>
            <a:r>
              <a:rPr lang="en-US" altLang="en-US" sz="2800" dirty="0"/>
              <a:t>Tienen 12 </a:t>
            </a:r>
            <a:r>
              <a:rPr lang="en-US" altLang="en-US" sz="2800" dirty="0" err="1"/>
              <a:t>papelitos</a:t>
            </a:r>
            <a:r>
              <a:rPr lang="en-US" altLang="en-US" sz="2800" dirty="0"/>
              <a:t>, </a:t>
            </a:r>
            <a:r>
              <a:rPr lang="en-US" altLang="en-US" sz="2800" dirty="0" err="1"/>
              <a:t>cada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papelito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contiene</a:t>
            </a:r>
            <a:r>
              <a:rPr lang="en-US" altLang="en-US" sz="2800" dirty="0"/>
              <a:t> un verso (12 versos = </a:t>
            </a:r>
            <a:r>
              <a:rPr lang="en-US" altLang="en-US" sz="2800" dirty="0" err="1"/>
              <a:t>poema</a:t>
            </a:r>
            <a:r>
              <a:rPr lang="en-US" altLang="en-US" sz="2800" dirty="0"/>
              <a:t> VERVIR)</a:t>
            </a:r>
            <a:br>
              <a:rPr lang="en-US" altLang="en-US" sz="2800" dirty="0"/>
            </a:br>
            <a:endParaRPr lang="en-US" altLang="en-US" sz="2800" dirty="0"/>
          </a:p>
          <a:p>
            <a:r>
              <a:rPr lang="en-US" altLang="en-US" sz="2800" dirty="0" err="1"/>
              <a:t>Jueguen</a:t>
            </a:r>
            <a:r>
              <a:rPr lang="en-US" altLang="en-US" sz="2800" dirty="0"/>
              <a:t> con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versos para </a:t>
            </a:r>
            <a:r>
              <a:rPr lang="en-US" altLang="en-US" sz="2800" dirty="0" err="1"/>
              <a:t>crear</a:t>
            </a:r>
            <a:r>
              <a:rPr lang="en-US" altLang="en-US" sz="2800" dirty="0"/>
              <a:t> un </a:t>
            </a:r>
            <a:r>
              <a:rPr lang="en-US" altLang="en-US" sz="2800" dirty="0" err="1"/>
              <a:t>poema</a:t>
            </a:r>
            <a:br>
              <a:rPr lang="en-US" altLang="en-US" sz="2800" dirty="0"/>
            </a:br>
            <a:endParaRPr lang="en-US" altLang="en-US" sz="2800" dirty="0"/>
          </a:p>
          <a:p>
            <a:r>
              <a:rPr lang="en-US" altLang="en-US" sz="2800" dirty="0"/>
              <a:t>Van a </a:t>
            </a:r>
            <a:r>
              <a:rPr lang="en-US" altLang="en-US" sz="2800" dirty="0" err="1"/>
              <a:t>presentar</a:t>
            </a:r>
            <a:r>
              <a:rPr lang="en-US" altLang="en-US" sz="2800" dirty="0"/>
              <a:t> </a:t>
            </a:r>
            <a:r>
              <a:rPr lang="en-US" altLang="en-US" sz="2800" dirty="0" err="1"/>
              <a:t>su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creación</a:t>
            </a:r>
            <a:r>
              <a:rPr lang="en-US" altLang="en-US" sz="2800" dirty="0"/>
              <a:t> a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otros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grupos</a:t>
            </a:r>
            <a:endParaRPr lang="en-US" altLang="en-US" sz="2800" dirty="0"/>
          </a:p>
          <a:p>
            <a:endParaRPr lang="en-US" alt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7C6A6-0DE0-00F0-2A4A-5BF2C27E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0A8C03-4A00-4A25-AC7F-C7B92524F220}" type="slidenum">
              <a:rPr lang="en-US" altLang="en-US">
                <a:solidFill>
                  <a:srgbClr val="F2EFC0"/>
                </a:solidFill>
              </a:rPr>
              <a:pPr eaLnBrk="1" hangingPunct="1"/>
              <a:t>19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2AFB473C-7855-E98F-8754-8C20250B4D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1219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El </a:t>
            </a: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autor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de VERVIR</a:t>
            </a:r>
            <a:b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31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Alfonso Ramos Alva </a:t>
            </a:r>
            <a:r>
              <a:rPr lang="en-US" sz="27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(Perú, 1936-2006)</a:t>
            </a:r>
            <a:br>
              <a:rPr lang="en-US" sz="27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br>
              <a:rPr lang="en-US" sz="24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sz="2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9BC2AF1-312F-4187-A6E7-2A50B6601C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9144000" cy="56388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US" sz="1800" b="1" dirty="0"/>
          </a:p>
          <a:p>
            <a:pPr marL="0" indent="0" eaLnBrk="1" hangingPunct="1">
              <a:lnSpc>
                <a:spcPct val="80000"/>
              </a:lnSpc>
              <a:spcAft>
                <a:spcPts val="600"/>
              </a:spcAft>
              <a:buNone/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Sociólogo</a:t>
            </a:r>
            <a:r>
              <a:rPr lang="en-US" sz="2100" dirty="0"/>
              <a:t>, </a:t>
            </a:r>
            <a:r>
              <a:rPr lang="en-US" sz="2100" dirty="0" err="1"/>
              <a:t>profesor</a:t>
            </a:r>
            <a:r>
              <a:rPr lang="en-US" sz="2100" dirty="0"/>
              <a:t>, </a:t>
            </a:r>
            <a:r>
              <a:rPr lang="en-US" sz="2100" dirty="0" err="1"/>
              <a:t>investigador</a:t>
            </a:r>
            <a:r>
              <a:rPr lang="en-US" sz="2100" dirty="0"/>
              <a:t>, </a:t>
            </a:r>
            <a:r>
              <a:rPr lang="en-US" sz="2100" dirty="0" err="1"/>
              <a:t>político</a:t>
            </a:r>
            <a:r>
              <a:rPr lang="en-US" sz="2100" dirty="0"/>
              <a:t>, </a:t>
            </a:r>
            <a:r>
              <a:rPr lang="en-US" sz="2100" dirty="0" err="1"/>
              <a:t>combatiente</a:t>
            </a:r>
            <a:r>
              <a:rPr lang="en-US" sz="2100" dirty="0"/>
              <a:t> luchador </a:t>
            </a:r>
            <a:r>
              <a:rPr lang="en-US" sz="2100" dirty="0" err="1"/>
              <a:t>por</a:t>
            </a:r>
            <a:r>
              <a:rPr lang="en-US" sz="2100" dirty="0"/>
              <a:t> la </a:t>
            </a:r>
            <a:r>
              <a:rPr lang="en-US" sz="2100" dirty="0" err="1"/>
              <a:t>justicia</a:t>
            </a:r>
            <a:r>
              <a:rPr lang="en-US" sz="2100" dirty="0"/>
              <a:t> social,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el</a:t>
            </a:r>
            <a:r>
              <a:rPr lang="en-US" sz="2100" dirty="0"/>
              <a:t> </a:t>
            </a:r>
            <a:r>
              <a:rPr lang="en-US" sz="2100" dirty="0" err="1"/>
              <a:t>ideólogo</a:t>
            </a:r>
            <a:r>
              <a:rPr lang="en-US" sz="2100" dirty="0"/>
              <a:t> del APRA, </a:t>
            </a:r>
            <a:r>
              <a:rPr lang="en-US" sz="2100" dirty="0" err="1"/>
              <a:t>escritor</a:t>
            </a:r>
            <a:r>
              <a:rPr lang="en-US" sz="2100" dirty="0"/>
              <a:t> y </a:t>
            </a:r>
            <a:r>
              <a:rPr lang="en-US" sz="2100" dirty="0" err="1"/>
              <a:t>poeta</a:t>
            </a: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Nació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Chiquián</a:t>
            </a:r>
            <a:r>
              <a:rPr lang="en-US" sz="2100" dirty="0"/>
              <a:t>, Ancash, </a:t>
            </a:r>
            <a:r>
              <a:rPr lang="en-US" sz="2100" dirty="0" err="1"/>
              <a:t>el</a:t>
            </a:r>
            <a:r>
              <a:rPr lang="en-US" sz="2100" dirty="0"/>
              <a:t> 5 de </a:t>
            </a:r>
            <a:r>
              <a:rPr lang="en-US" sz="2100" dirty="0" err="1"/>
              <a:t>septiembre</a:t>
            </a:r>
            <a:r>
              <a:rPr lang="en-US" sz="2100" dirty="0"/>
              <a:t> 1936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1964-65, </a:t>
            </a:r>
            <a:r>
              <a:rPr lang="en-US" sz="2100" dirty="0" err="1"/>
              <a:t>Presidente</a:t>
            </a:r>
            <a:r>
              <a:rPr lang="en-US" sz="2100" dirty="0"/>
              <a:t> de la </a:t>
            </a:r>
            <a:r>
              <a:rPr lang="en-US" sz="2100" dirty="0" err="1"/>
              <a:t>Federación</a:t>
            </a:r>
            <a:r>
              <a:rPr lang="en-US" sz="2100" dirty="0"/>
              <a:t> </a:t>
            </a:r>
            <a:r>
              <a:rPr lang="en-US" sz="2100" dirty="0" err="1"/>
              <a:t>Universitaria</a:t>
            </a:r>
            <a:r>
              <a:rPr lang="en-US" sz="2100" dirty="0"/>
              <a:t> de San Marcos 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1971-Doctor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Letras</a:t>
            </a:r>
            <a:r>
              <a:rPr lang="en-US" sz="2100" dirty="0"/>
              <a:t>, </a:t>
            </a:r>
            <a:r>
              <a:rPr lang="en-US" sz="2100" dirty="0" err="1"/>
              <a:t>especialidad</a:t>
            </a:r>
            <a:r>
              <a:rPr lang="en-US" sz="2100" dirty="0"/>
              <a:t> </a:t>
            </a:r>
            <a:r>
              <a:rPr lang="en-US" sz="2100" dirty="0" err="1"/>
              <a:t>sociología</a:t>
            </a:r>
            <a:r>
              <a:rPr lang="en-US" sz="2100" dirty="0"/>
              <a:t>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1967-2003, </a:t>
            </a:r>
            <a:r>
              <a:rPr lang="en-US" sz="2100" dirty="0" err="1"/>
              <a:t>Profesor</a:t>
            </a:r>
            <a:r>
              <a:rPr lang="en-US" sz="2100" dirty="0"/>
              <a:t> de la Universidad San Martín de </a:t>
            </a:r>
            <a:r>
              <a:rPr lang="en-US" sz="2100" dirty="0" err="1"/>
              <a:t>Porres</a:t>
            </a:r>
            <a:r>
              <a:rPr lang="en-US" sz="2100" dirty="0"/>
              <a:t>, de la Universidad Federico Villarreal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1978-1979, </a:t>
            </a:r>
            <a:r>
              <a:rPr lang="en-US" sz="2100" dirty="0" err="1"/>
              <a:t>Miembro</a:t>
            </a:r>
            <a:r>
              <a:rPr lang="en-US" sz="2100" dirty="0"/>
              <a:t> de la </a:t>
            </a:r>
            <a:r>
              <a:rPr lang="en-US" sz="2100" dirty="0" err="1"/>
              <a:t>Asamblea</a:t>
            </a:r>
            <a:r>
              <a:rPr lang="en-US" sz="2100" dirty="0"/>
              <a:t> </a:t>
            </a:r>
            <a:r>
              <a:rPr lang="en-US" sz="2100" dirty="0" err="1"/>
              <a:t>Constituyente</a:t>
            </a:r>
            <a:r>
              <a:rPr lang="en-US" sz="2100" dirty="0"/>
              <a:t> (</a:t>
            </a:r>
            <a:r>
              <a:rPr lang="en-US" sz="2100" dirty="0" err="1"/>
              <a:t>presidida</a:t>
            </a:r>
            <a:r>
              <a:rPr lang="en-US" sz="2100" dirty="0"/>
              <a:t> </a:t>
            </a:r>
            <a:r>
              <a:rPr lang="en-US" sz="2100" dirty="0" err="1"/>
              <a:t>por</a:t>
            </a:r>
            <a:r>
              <a:rPr lang="en-US" sz="2100" dirty="0"/>
              <a:t> Víctor Raúl Haya de la Torre)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1980-1990, </a:t>
            </a:r>
            <a:r>
              <a:rPr lang="en-US" sz="2100" dirty="0" err="1"/>
              <a:t>Senador</a:t>
            </a:r>
            <a:r>
              <a:rPr lang="en-US" sz="2100" dirty="0"/>
              <a:t> de la República del Perú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1988-1989, Primer-</a:t>
            </a:r>
            <a:r>
              <a:rPr lang="en-US" sz="2100" dirty="0" err="1"/>
              <a:t>Vicepresidente</a:t>
            </a:r>
            <a:r>
              <a:rPr lang="en-US" sz="2100" dirty="0"/>
              <a:t> de la Cámara de </a:t>
            </a:r>
            <a:r>
              <a:rPr lang="en-US" sz="2100" dirty="0" err="1"/>
              <a:t>Senadores</a:t>
            </a: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/>
              <a:t>2000-, </a:t>
            </a:r>
            <a:r>
              <a:rPr lang="en-US" sz="2100" dirty="0" err="1"/>
              <a:t>Profesor</a:t>
            </a:r>
            <a:r>
              <a:rPr lang="en-US" sz="2100" dirty="0"/>
              <a:t> </a:t>
            </a:r>
            <a:r>
              <a:rPr lang="en-US" sz="2100" dirty="0" err="1"/>
              <a:t>Emérito</a:t>
            </a:r>
            <a:r>
              <a:rPr lang="en-US" sz="2100" dirty="0"/>
              <a:t> de la Universidad Federico Villarreal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Subsecretario</a:t>
            </a:r>
            <a:r>
              <a:rPr lang="en-US" sz="2100" dirty="0"/>
              <a:t> General del APRA, </a:t>
            </a:r>
            <a:r>
              <a:rPr lang="en-US" sz="2100" dirty="0" err="1"/>
              <a:t>Presidente</a:t>
            </a:r>
            <a:r>
              <a:rPr lang="en-US" sz="2100" dirty="0"/>
              <a:t> de la </a:t>
            </a:r>
            <a:r>
              <a:rPr lang="en-US" sz="2100" dirty="0" err="1"/>
              <a:t>Comisión</a:t>
            </a:r>
            <a:r>
              <a:rPr lang="en-US" sz="2100" dirty="0"/>
              <a:t> Nacional de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Ideología</a:t>
            </a:r>
            <a:r>
              <a:rPr lang="en-US" sz="2100" dirty="0"/>
              <a:t> y </a:t>
            </a:r>
            <a:r>
              <a:rPr lang="en-US" sz="2100" dirty="0" err="1"/>
              <a:t>Doctrina</a:t>
            </a:r>
            <a:r>
              <a:rPr lang="en-US" sz="2100" dirty="0"/>
              <a:t> del APRA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100" dirty="0"/>
          </a:p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r>
              <a:rPr lang="en-US" sz="2100" dirty="0" err="1"/>
              <a:t>Falleció</a:t>
            </a:r>
            <a:r>
              <a:rPr lang="en-US" sz="2100" dirty="0"/>
              <a:t> </a:t>
            </a:r>
            <a:r>
              <a:rPr lang="en-US" sz="2100" dirty="0" err="1"/>
              <a:t>el</a:t>
            </a:r>
            <a:r>
              <a:rPr lang="en-US" sz="2100" dirty="0"/>
              <a:t> 14 de </a:t>
            </a:r>
            <a:r>
              <a:rPr lang="en-US" sz="2100" dirty="0" err="1"/>
              <a:t>julio</a:t>
            </a:r>
            <a:r>
              <a:rPr lang="en-US" sz="2100" dirty="0"/>
              <a:t> del 2006, Lima de un </a:t>
            </a:r>
            <a:r>
              <a:rPr lang="en-US" sz="2100" dirty="0" err="1"/>
              <a:t>infarto</a:t>
            </a:r>
            <a:endParaRPr lang="en-US" sz="21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29E08-268F-83F1-21E8-243090A4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1E0BCE0-293E-4F83-AA19-0687F9508B03}" type="slidenum">
              <a:rPr lang="en-US" altLang="en-US">
                <a:solidFill>
                  <a:srgbClr val="F2EFC0"/>
                </a:solidFill>
              </a:rPr>
              <a:pPr eaLnBrk="1" hangingPunct="1"/>
              <a:t>2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BA22-B5F6-4DF4-3E4E-E7611FB8E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Actividad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#2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BCA60430-6538-DF67-E081-EE663FAE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US" altLang="en-US" dirty="0"/>
              <a:t>Leer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poema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voz</a:t>
            </a:r>
            <a:r>
              <a:rPr lang="en-US" altLang="en-US" dirty="0"/>
              <a:t> </a:t>
            </a:r>
            <a:r>
              <a:rPr lang="en-US" altLang="en-US" dirty="0" err="1"/>
              <a:t>alta</a:t>
            </a:r>
            <a:r>
              <a:rPr lang="en-US" altLang="en-US" dirty="0"/>
              <a:t>, usar </a:t>
            </a:r>
            <a:r>
              <a:rPr lang="en-US" altLang="en-US" dirty="0" err="1"/>
              <a:t>distintas</a:t>
            </a:r>
            <a:r>
              <a:rPr lang="en-US" altLang="en-US" dirty="0"/>
              <a:t> </a:t>
            </a:r>
            <a:r>
              <a:rPr lang="en-US" altLang="en-US" dirty="0" err="1"/>
              <a:t>modalidades</a:t>
            </a:r>
            <a:endParaRPr lang="en-US" altLang="en-US" dirty="0"/>
          </a:p>
          <a:p>
            <a:pPr lvl="1">
              <a:spcAft>
                <a:spcPts val="600"/>
              </a:spcAft>
            </a:pPr>
            <a:r>
              <a:rPr lang="en-US" altLang="en-US" dirty="0" err="1"/>
              <a:t>Explicar</a:t>
            </a:r>
            <a:r>
              <a:rPr lang="en-US" altLang="en-US" dirty="0"/>
              <a:t> la </a:t>
            </a:r>
            <a:r>
              <a:rPr lang="en-US" altLang="en-US" dirty="0" err="1"/>
              <a:t>modalidad</a:t>
            </a:r>
            <a:r>
              <a:rPr lang="en-US" altLang="en-US" dirty="0"/>
              <a:t> (1-7) que </a:t>
            </a:r>
            <a:r>
              <a:rPr lang="en-US" altLang="en-US" dirty="0" err="1"/>
              <a:t>escogieron</a:t>
            </a:r>
            <a:r>
              <a:rPr lang="en-US" altLang="en-US" dirty="0"/>
              <a:t> al </a:t>
            </a:r>
            <a:r>
              <a:rPr lang="en-US" altLang="en-US" dirty="0" err="1"/>
              <a:t>contestar</a:t>
            </a:r>
            <a:r>
              <a:rPr lang="en-US" altLang="en-US" dirty="0"/>
              <a:t> las </a:t>
            </a:r>
            <a:r>
              <a:rPr lang="en-US" altLang="en-US" dirty="0" err="1"/>
              <a:t>siguientes</a:t>
            </a:r>
            <a:r>
              <a:rPr lang="en-US" altLang="en-US" dirty="0"/>
              <a:t> </a:t>
            </a:r>
            <a:r>
              <a:rPr lang="en-US" altLang="en-US" dirty="0" err="1"/>
              <a:t>preguntas</a:t>
            </a:r>
            <a:r>
              <a:rPr lang="en-US" altLang="en-US" dirty="0"/>
              <a:t>:</a:t>
            </a:r>
          </a:p>
          <a:p>
            <a:pPr lvl="2">
              <a:spcAft>
                <a:spcPts val="600"/>
              </a:spcAft>
            </a:pPr>
            <a:r>
              <a:rPr lang="en-US" altLang="en-US" dirty="0"/>
              <a:t>¿</a:t>
            </a:r>
            <a:r>
              <a:rPr lang="en-US" altLang="en-US" dirty="0" err="1"/>
              <a:t>Cómo</a:t>
            </a:r>
            <a:r>
              <a:rPr lang="en-US" altLang="en-US" dirty="0"/>
              <a:t> es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tono</a:t>
            </a:r>
            <a:r>
              <a:rPr lang="en-US" altLang="en-US" dirty="0"/>
              <a:t> del </a:t>
            </a:r>
            <a:r>
              <a:rPr lang="en-US" altLang="en-US" dirty="0" err="1"/>
              <a:t>poema</a:t>
            </a:r>
            <a:r>
              <a:rPr lang="en-US" altLang="en-US" dirty="0"/>
              <a:t>? ¿Es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tono</a:t>
            </a:r>
            <a:r>
              <a:rPr lang="en-US" altLang="en-US" dirty="0"/>
              <a:t>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mismo</a:t>
            </a:r>
            <a:r>
              <a:rPr lang="en-US" altLang="en-US" dirty="0"/>
              <a:t> al </a:t>
            </a:r>
            <a:r>
              <a:rPr lang="en-US" altLang="en-US" dirty="0" err="1"/>
              <a:t>cambiar</a:t>
            </a:r>
            <a:r>
              <a:rPr lang="en-US" altLang="en-US" dirty="0"/>
              <a:t> la </a:t>
            </a:r>
            <a:r>
              <a:rPr lang="en-US" altLang="en-US" dirty="0" err="1"/>
              <a:t>modalidad</a:t>
            </a:r>
            <a:r>
              <a:rPr lang="en-US" altLang="en-US" dirty="0"/>
              <a:t> de </a:t>
            </a:r>
            <a:r>
              <a:rPr lang="en-US" altLang="en-US" dirty="0" err="1"/>
              <a:t>lectura</a:t>
            </a:r>
            <a:r>
              <a:rPr lang="en-US" altLang="en-US" dirty="0"/>
              <a:t>? </a:t>
            </a:r>
            <a:r>
              <a:rPr lang="en-US" altLang="en-US" dirty="0" err="1"/>
              <a:t>Explicar</a:t>
            </a:r>
            <a:r>
              <a:rPr lang="en-US" altLang="en-US" dirty="0"/>
              <a:t>.</a:t>
            </a:r>
          </a:p>
          <a:p>
            <a:pPr lvl="2">
              <a:spcAft>
                <a:spcPts val="600"/>
              </a:spcAft>
            </a:pPr>
            <a:r>
              <a:rPr lang="en-US" altLang="en-US" dirty="0"/>
              <a:t>¿</a:t>
            </a:r>
            <a:r>
              <a:rPr lang="en-US" altLang="en-US" dirty="0" err="1"/>
              <a:t>Cuál</a:t>
            </a:r>
            <a:r>
              <a:rPr lang="en-US" altLang="en-US" dirty="0"/>
              <a:t> es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mensaje</a:t>
            </a:r>
            <a:r>
              <a:rPr lang="en-US" altLang="en-US" dirty="0"/>
              <a:t> del </a:t>
            </a:r>
            <a:r>
              <a:rPr lang="en-US" altLang="en-US" dirty="0" err="1"/>
              <a:t>poema</a:t>
            </a:r>
            <a:r>
              <a:rPr lang="en-US" altLang="en-US" dirty="0"/>
              <a:t>? ¿Es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mensaje</a:t>
            </a:r>
            <a:r>
              <a:rPr lang="en-US" altLang="en-US" dirty="0"/>
              <a:t>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mismo</a:t>
            </a:r>
            <a:r>
              <a:rPr lang="en-US" altLang="en-US" dirty="0"/>
              <a:t> al </a:t>
            </a:r>
            <a:r>
              <a:rPr lang="en-US" altLang="en-US" dirty="0" err="1"/>
              <a:t>cambiar</a:t>
            </a:r>
            <a:r>
              <a:rPr lang="en-US" altLang="en-US" dirty="0"/>
              <a:t> la </a:t>
            </a:r>
            <a:r>
              <a:rPr lang="en-US" altLang="en-US" dirty="0" err="1"/>
              <a:t>modalidad</a:t>
            </a:r>
            <a:r>
              <a:rPr lang="en-US" altLang="en-US" dirty="0"/>
              <a:t> de la </a:t>
            </a:r>
            <a:r>
              <a:rPr lang="en-US" altLang="en-US" dirty="0" err="1"/>
              <a:t>lectura</a:t>
            </a:r>
            <a:r>
              <a:rPr lang="en-US" altLang="en-US" dirty="0"/>
              <a:t>.</a:t>
            </a:r>
          </a:p>
          <a:p>
            <a:pPr lvl="2">
              <a:spcAft>
                <a:spcPts val="600"/>
              </a:spcAft>
            </a:pPr>
            <a:r>
              <a:rPr lang="en-US" altLang="en-US" dirty="0"/>
              <a:t>¿ </a:t>
            </a:r>
            <a:r>
              <a:rPr lang="en-US" altLang="en-US" dirty="0" err="1"/>
              <a:t>Cuál</a:t>
            </a:r>
            <a:r>
              <a:rPr lang="en-US" altLang="en-US" dirty="0"/>
              <a:t> es la </a:t>
            </a:r>
            <a:r>
              <a:rPr lang="en-US" altLang="en-US" dirty="0" err="1"/>
              <a:t>intención</a:t>
            </a:r>
            <a:r>
              <a:rPr lang="en-US" altLang="en-US" dirty="0"/>
              <a:t> del </a:t>
            </a:r>
            <a:r>
              <a:rPr lang="en-US" altLang="en-US" dirty="0" err="1"/>
              <a:t>hablante</a:t>
            </a:r>
            <a:r>
              <a:rPr lang="en-US" altLang="en-US" dirty="0"/>
              <a:t> del </a:t>
            </a:r>
            <a:r>
              <a:rPr lang="en-US" altLang="en-US" dirty="0" err="1"/>
              <a:t>poema</a:t>
            </a:r>
            <a:r>
              <a:rPr lang="en-US" altLang="en-US" dirty="0"/>
              <a:t>?</a:t>
            </a:r>
          </a:p>
          <a:p>
            <a:pPr lvl="2">
              <a:spcAft>
                <a:spcPts val="600"/>
              </a:spcAft>
            </a:pPr>
            <a:r>
              <a:rPr lang="en-US" altLang="en-US" dirty="0"/>
              <a:t>¿</a:t>
            </a:r>
            <a:r>
              <a:rPr lang="en-US" altLang="en-US" dirty="0" err="1"/>
              <a:t>Qué</a:t>
            </a:r>
            <a:r>
              <a:rPr lang="en-US" altLang="en-US" dirty="0"/>
              <a:t> </a:t>
            </a:r>
            <a:r>
              <a:rPr lang="en-US" altLang="en-US" dirty="0" err="1"/>
              <a:t>imágenes</a:t>
            </a:r>
            <a:r>
              <a:rPr lang="en-US" altLang="en-US" dirty="0"/>
              <a:t>, </a:t>
            </a:r>
            <a:r>
              <a:rPr lang="en-US" altLang="en-US" dirty="0" err="1"/>
              <a:t>símbolos</a:t>
            </a:r>
            <a:r>
              <a:rPr lang="en-US" altLang="en-US" dirty="0"/>
              <a:t>, </a:t>
            </a:r>
            <a:r>
              <a:rPr lang="en-US" altLang="en-US" dirty="0" err="1"/>
              <a:t>metáforas</a:t>
            </a:r>
            <a:r>
              <a:rPr lang="en-US" altLang="en-US" dirty="0"/>
              <a:t> </a:t>
            </a:r>
            <a:r>
              <a:rPr lang="en-US" altLang="en-US" dirty="0" err="1"/>
              <a:t>contiene</a:t>
            </a:r>
            <a:r>
              <a:rPr lang="en-US" altLang="en-US" dirty="0"/>
              <a:t> </a:t>
            </a:r>
            <a:r>
              <a:rPr lang="en-US" altLang="en-US" dirty="0" err="1"/>
              <a:t>el</a:t>
            </a:r>
            <a:r>
              <a:rPr lang="en-US" altLang="en-US" dirty="0"/>
              <a:t> </a:t>
            </a:r>
            <a:r>
              <a:rPr lang="en-US" altLang="en-US" dirty="0" err="1"/>
              <a:t>poema</a:t>
            </a:r>
            <a:r>
              <a:rPr lang="en-US" altLang="en-US" dirty="0"/>
              <a:t>?</a:t>
            </a:r>
          </a:p>
          <a:p>
            <a:pPr lvl="2">
              <a:spcAft>
                <a:spcPts val="600"/>
              </a:spcAft>
            </a:pPr>
            <a:r>
              <a:rPr lang="en-US" altLang="en-US" dirty="0"/>
              <a:t>¿</a:t>
            </a:r>
            <a:r>
              <a:rPr lang="en-US" altLang="en-US" dirty="0" err="1"/>
              <a:t>Qué</a:t>
            </a:r>
            <a:r>
              <a:rPr lang="en-US" altLang="en-US" dirty="0"/>
              <a:t> palabras </a:t>
            </a:r>
            <a:r>
              <a:rPr lang="en-US" altLang="en-US" dirty="0" err="1"/>
              <a:t>nuevas</a:t>
            </a:r>
            <a:r>
              <a:rPr lang="en-US" altLang="en-US" dirty="0"/>
              <a:t> </a:t>
            </a:r>
            <a:r>
              <a:rPr lang="en-US" altLang="en-US" dirty="0" err="1"/>
              <a:t>aprendieron</a:t>
            </a:r>
            <a:r>
              <a:rPr lang="en-US" altLang="en-US" dirty="0"/>
              <a:t>?, etc.</a:t>
            </a:r>
          </a:p>
          <a:p>
            <a:pPr lvl="2"/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E89DE-5908-5DAC-DE40-E3A1A2F33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224BD17-5A78-41DD-8E20-DEDCF497882E}" type="slidenum">
              <a:rPr lang="en-US" altLang="en-US">
                <a:solidFill>
                  <a:srgbClr val="F2EFC0"/>
                </a:solidFill>
              </a:rPr>
              <a:pPr eaLnBrk="1" hangingPunct="1"/>
              <a:t>20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3A2B2-B050-DC2F-3616-2818EB05E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b="1" dirty="0" err="1"/>
              <a:t>Actividades</a:t>
            </a:r>
            <a:r>
              <a:rPr lang="en-US" b="1" dirty="0"/>
              <a:t> 3, 4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7A129-53C1-2C8D-23C9-75D54910C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5029200"/>
          </a:xfrm>
        </p:spPr>
        <p:txBody>
          <a:bodyPr/>
          <a:lstStyle/>
          <a:p>
            <a:r>
              <a:rPr lang="en-US" altLang="en-US" dirty="0"/>
              <a:t>A </a:t>
            </a:r>
            <a:r>
              <a:rPr lang="en-US" altLang="en-US" dirty="0" err="1"/>
              <a:t>continuación</a:t>
            </a:r>
            <a:r>
              <a:rPr lang="en-US" altLang="en-US" dirty="0"/>
              <a:t> </a:t>
            </a:r>
            <a:r>
              <a:rPr lang="en-US" altLang="en-US" dirty="0" err="1"/>
              <a:t>tengo</a:t>
            </a:r>
            <a:r>
              <a:rPr lang="en-US" altLang="en-US" dirty="0"/>
              <a:t> </a:t>
            </a:r>
            <a:r>
              <a:rPr lang="en-US" altLang="en-US" dirty="0" err="1"/>
              <a:t>algunas</a:t>
            </a:r>
            <a:r>
              <a:rPr lang="en-US" altLang="en-US" dirty="0"/>
              <a:t> </a:t>
            </a:r>
            <a:r>
              <a:rPr lang="en-US" altLang="en-US" dirty="0" err="1"/>
              <a:t>muestras</a:t>
            </a:r>
            <a:r>
              <a:rPr lang="en-US" altLang="en-US" dirty="0"/>
              <a:t> de </a:t>
            </a:r>
            <a:r>
              <a:rPr lang="en-US" altLang="en-US" b="1" dirty="0" err="1"/>
              <a:t>poemas</a:t>
            </a:r>
            <a:r>
              <a:rPr lang="en-US" altLang="en-US" b="1" dirty="0"/>
              <a:t> </a:t>
            </a:r>
            <a:r>
              <a:rPr lang="en-US" altLang="en-US" b="1" dirty="0" err="1"/>
              <a:t>originales</a:t>
            </a:r>
            <a:r>
              <a:rPr lang="en-US" altLang="en-US" b="1" dirty="0"/>
              <a:t> </a:t>
            </a:r>
            <a:r>
              <a:rPr lang="en-US" altLang="en-US" dirty="0" err="1"/>
              <a:t>escritos</a:t>
            </a:r>
            <a:r>
              <a:rPr lang="en-US" altLang="en-US" dirty="0"/>
              <a:t> </a:t>
            </a:r>
            <a:r>
              <a:rPr lang="en-US" altLang="en-US" dirty="0" err="1"/>
              <a:t>por</a:t>
            </a:r>
            <a:r>
              <a:rPr lang="en-US" altLang="en-US" dirty="0"/>
              <a:t> mis </a:t>
            </a:r>
            <a:r>
              <a:rPr lang="en-US" altLang="en-US" dirty="0" err="1"/>
              <a:t>estudiantes</a:t>
            </a:r>
            <a:r>
              <a:rPr lang="en-US" altLang="en-US" dirty="0"/>
              <a:t> de </a:t>
            </a:r>
            <a:r>
              <a:rPr lang="en-US" altLang="en-US" dirty="0" err="1"/>
              <a:t>español</a:t>
            </a:r>
            <a:r>
              <a:rPr lang="en-US" altLang="en-US" dirty="0"/>
              <a:t> de </a:t>
            </a:r>
            <a:r>
              <a:rPr lang="en-US" altLang="en-US" dirty="0" err="1"/>
              <a:t>distintos</a:t>
            </a:r>
            <a:r>
              <a:rPr lang="en-US" altLang="en-US" dirty="0"/>
              <a:t> </a:t>
            </a:r>
            <a:r>
              <a:rPr lang="en-US" altLang="en-US" dirty="0" err="1"/>
              <a:t>cursos</a:t>
            </a:r>
            <a:r>
              <a:rPr lang="en-US" altLang="en-US" dirty="0"/>
              <a:t> (SN 270, 280, 320, 402)</a:t>
            </a:r>
          </a:p>
          <a:p>
            <a:endParaRPr lang="en-US" dirty="0"/>
          </a:p>
          <a:p>
            <a:r>
              <a:rPr lang="en-US" dirty="0"/>
              <a:t>Los </a:t>
            </a:r>
            <a:r>
              <a:rPr lang="en-US" dirty="0" err="1"/>
              <a:t>estudiantes</a:t>
            </a:r>
            <a:r>
              <a:rPr lang="en-US" dirty="0"/>
              <a:t> </a:t>
            </a:r>
            <a:r>
              <a:rPr lang="en-US" dirty="0" err="1"/>
              <a:t>hicieron</a:t>
            </a:r>
            <a:r>
              <a:rPr lang="en-US" dirty="0"/>
              <a:t> la </a:t>
            </a:r>
            <a:r>
              <a:rPr lang="en-US" dirty="0" err="1"/>
              <a:t>mayoría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poemas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clase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parejas o </a:t>
            </a:r>
            <a:r>
              <a:rPr lang="en-US" dirty="0" err="1"/>
              <a:t>tríos</a:t>
            </a:r>
            <a:endParaRPr lang="en-US" dirty="0"/>
          </a:p>
          <a:p>
            <a:endParaRPr lang="en-US" dirty="0"/>
          </a:p>
          <a:p>
            <a:r>
              <a:rPr lang="en-US" dirty="0"/>
              <a:t>La </a:t>
            </a:r>
            <a:r>
              <a:rPr lang="en-US" dirty="0" err="1"/>
              <a:t>profesora</a:t>
            </a:r>
            <a:r>
              <a:rPr lang="en-US" dirty="0"/>
              <a:t> </a:t>
            </a:r>
            <a:r>
              <a:rPr lang="en-US" dirty="0" err="1"/>
              <a:t>escribía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pizarra</a:t>
            </a:r>
            <a:r>
              <a:rPr lang="en-US" dirty="0"/>
              <a:t> </a:t>
            </a:r>
            <a:r>
              <a:rPr lang="en-US" dirty="0" err="1"/>
              <a:t>posibles</a:t>
            </a:r>
            <a:r>
              <a:rPr lang="en-US" dirty="0"/>
              <a:t> palabras que </a:t>
            </a:r>
            <a:r>
              <a:rPr lang="en-US" dirty="0" err="1"/>
              <a:t>riman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9197B-AB53-10A9-4084-17735413F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993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71BFE-F6C1-8E38-6C5A-C55F422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90600"/>
          </a:xfrm>
        </p:spPr>
        <p:txBody>
          <a:bodyPr/>
          <a:lstStyle/>
          <a:p>
            <a:r>
              <a:rPr lang="en-US" dirty="0"/>
              <a:t>Enlaces – palabras que </a:t>
            </a:r>
            <a:r>
              <a:rPr lang="en-US" b="1" dirty="0"/>
              <a:t>RIMAN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A1B5A-A7E6-9574-1BA5-C0019EB10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75200"/>
          </a:xfrm>
        </p:spPr>
        <p:txBody>
          <a:bodyPr/>
          <a:lstStyle/>
          <a:p>
            <a:pPr lvl="1"/>
            <a:r>
              <a:rPr lang="en-US" altLang="en-US" sz="3200" i="1" dirty="0">
                <a:hlinkClick r:id="rId2"/>
              </a:rPr>
              <a:t>https://www.ejemplos.co/50-ejemplos-de-palabras-que-rimen/</a:t>
            </a:r>
            <a:r>
              <a:rPr lang="en-US" altLang="en-US" sz="3200" i="1" dirty="0"/>
              <a:t> </a:t>
            </a:r>
          </a:p>
          <a:p>
            <a:pPr lvl="1"/>
            <a:r>
              <a:rPr lang="en-US" altLang="en-US" sz="3200" i="1" dirty="0">
                <a:hlinkClick r:id="rId3"/>
              </a:rPr>
              <a:t>https://palabras.top/ejemplos/palabras-que-rimen/</a:t>
            </a:r>
            <a:r>
              <a:rPr lang="en-US" altLang="en-US" sz="3200" i="1" dirty="0"/>
              <a:t> </a:t>
            </a:r>
          </a:p>
          <a:p>
            <a:pPr lvl="1"/>
            <a:r>
              <a:rPr lang="es-MX" sz="3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https://paraninos.org/ejemplos-de-palabras-que-rimen/</a:t>
            </a:r>
            <a:endParaRPr lang="es-MX" sz="32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s-MX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3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https://buscapalabras.com.ar/rimas.php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s-MX" sz="32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https://www.nombra.me/rimas.html</a:t>
            </a:r>
            <a:r>
              <a:rPr lang="es-MX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US" sz="3200" dirty="0">
                <a:hlinkClick r:id="rId7"/>
              </a:rPr>
              <a:t>https://randomeo.com/poemas/palabras-que-riman/</a:t>
            </a:r>
            <a:r>
              <a:rPr lang="en-US" sz="3200" dirty="0"/>
              <a:t> </a:t>
            </a:r>
            <a:endParaRPr lang="en-US" altLang="en-US" sz="3200" i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F1637-8FB8-8315-BCEC-B3CF5737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0187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95C2-97C7-0F32-1BBC-C173563D0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85800"/>
          </a:xfrm>
        </p:spPr>
        <p:txBody>
          <a:bodyPr>
            <a:normAutofit fontScale="90000"/>
          </a:bodyPr>
          <a:lstStyle/>
          <a:p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800" b="1" i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Horacio Quiroga</a:t>
            </a:r>
            <a:r>
              <a:rPr lang="en-US" sz="4800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 Peyton Long (SN402)</a:t>
            </a:r>
            <a:endParaRPr lang="en-US" sz="2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ABDCB-85F7-7894-0AC6-E6E9CCD98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62000"/>
            <a:ext cx="8077200" cy="6026150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Lleg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ser un escritor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De Uruguay, en un pueblo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Poemas y cuentos para el lector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Su vida llena de tragedia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Nació un hombre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La muerte causa la angustia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Fue un hombre fuerte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Que se llama Horacio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Como escribió de la muerte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Quiroga es una inspiraci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Horacio Quiroga fue su nombre	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Para cada generación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732BE-4425-DF3D-8CE3-E42AC474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612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95573-7BFD-C373-D6AA-CD4296C09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DEF13-C5D6-A2E3-B082-EE87EBE9A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14338" name="Picture 2" descr="Image preview">
            <a:extLst>
              <a:ext uri="{FF2B5EF4-FFF2-40B4-BE49-F238E27FC236}">
                <a16:creationId xmlns:a16="http://schemas.microsoft.com/office/drawing/2014/main" id="{1FCB8489-ADE7-211C-4643-42C48E1297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21" y="0"/>
            <a:ext cx="9282642" cy="696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241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80A86-24D1-710C-9BCD-90E8A1284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latin typeface="Fairwater Script" panose="02000507000000020003" pitchFamily="2" charset="0"/>
              </a:rPr>
              <a:t>La </a:t>
            </a:r>
            <a:r>
              <a:rPr lang="en-US" b="1" i="1" dirty="0" err="1">
                <a:latin typeface="Fairwater Script" panose="02000507000000020003" pitchFamily="2" charset="0"/>
              </a:rPr>
              <a:t>madre</a:t>
            </a:r>
            <a:r>
              <a:rPr lang="en-US" dirty="0">
                <a:latin typeface="Fairwater Script" panose="02000507000000020003" pitchFamily="2" charset="0"/>
              </a:rPr>
              <a:t> </a:t>
            </a:r>
            <a:r>
              <a:rPr lang="en-US" sz="2700" dirty="0"/>
              <a:t>de Ian </a:t>
            </a:r>
            <a:r>
              <a:rPr lang="en-US" sz="2700" dirty="0" err="1"/>
              <a:t>Hanckock</a:t>
            </a:r>
            <a:r>
              <a:rPr lang="en-US" sz="2700" dirty="0"/>
              <a:t> (SN 320)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161B4-011D-99A9-E053-D5AB168DB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533400"/>
            <a:ext cx="8610600" cy="640080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nadie m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prefiero hablar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Amiga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Siempre sabe c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ó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 aconsejar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Se r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 a mis bromas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Alegre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s-MX" sz="1800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Jugamos a las cartas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Asiste a casi todos mis partidos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		Deportista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Cuando los ve, son m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divertidos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Apoya la familia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Fuerte				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Otra madre no escoger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800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59AD5-A4E0-8FFB-3829-3E164792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30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E6C19-4C3F-FEEE-F2F2-23863886B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MX" sz="4900" b="1" dirty="0">
                <a:effectLst/>
                <a:latin typeface="Fairwater Script" panose="02000507000000020003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 bachata</a:t>
            </a: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08C0B-0D4A-82E1-A7A8-78F17758F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382000" cy="6248400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chemeClr val="tx2">
                    <a:lumMod val="9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MX" sz="1800" dirty="0">
                <a:solidFill>
                  <a:schemeClr val="tx2">
                    <a:lumMod val="90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Montse Martell Solís, Alexis Ch</a:t>
            </a:r>
            <a:r>
              <a:rPr lang="es-MX" sz="1800" dirty="0">
                <a:solidFill>
                  <a:schemeClr val="tx2">
                    <a:lumMod val="90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MX" sz="1800" dirty="0">
                <a:solidFill>
                  <a:schemeClr val="tx2">
                    <a:lumMod val="90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vez Cruz, Stacy Estrada (SN320)</a:t>
            </a:r>
            <a:endParaRPr lang="en-US" sz="1800" dirty="0">
              <a:solidFill>
                <a:schemeClr val="tx2">
                  <a:lumMod val="90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De Romeo Santos a Pierce Royce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Bachata es aventura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Manejando un Rolls Royce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Escuchando la m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sica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Un baile con censura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Que m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me gusta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El d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lectura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Parejas en movimiento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En la clase de música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Un ritmo lento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Diferente al flamenco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Sin mucho pensamiento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Montse Martell </a:t>
            </a:r>
            <a:r>
              <a:rPr lang="es-MX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Solis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Alexis Ch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vez Cruz, Stacy Estrada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 320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0C7CF-0D43-1EDC-1725-2471EDE4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3280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476A2-C619-B548-1692-826E8CB89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ctr"/>
            <a:r>
              <a:rPr lang="en-US" b="1" i="1" dirty="0">
                <a:latin typeface="Fairwater Script" panose="02000507000000020003" pitchFamily="2" charset="0"/>
              </a:rPr>
              <a:t>El selfie </a:t>
            </a:r>
            <a:r>
              <a:rPr lang="en-US" sz="2400" b="1" dirty="0"/>
              <a:t>de César Hurtado (SN320)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E791E-E311-8684-020B-8E3FA0678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8257032" cy="6019800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				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Fotos con amigos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Guarda un momento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De hechos divertidos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No es para nada duro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Cuenta una historia	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Se puede conservar para futuro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1800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Captura emociones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Muestra lo que siento	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Y también atracciones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Muestra tu mejor perfil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Momento de euforia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MX" sz="18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Y en la foto tienes que sonreír</a:t>
            </a:r>
            <a:endParaRPr lang="en-US" sz="18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65993-133D-A94B-048B-3DA23CD57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04706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7CF67-0849-A542-6BAC-72AF100F6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4000"/>
            <a:ext cx="8534400" cy="965200"/>
          </a:xfrm>
        </p:spPr>
        <p:txBody>
          <a:bodyPr>
            <a:normAutofit/>
          </a:bodyPr>
          <a:lstStyle/>
          <a:p>
            <a:r>
              <a:rPr lang="en-US" b="1" dirty="0">
                <a:latin typeface="Fairwater Script" panose="02000507000000020003" pitchFamily="2" charset="0"/>
              </a:rPr>
              <a:t>Ash y Azul </a:t>
            </a:r>
            <a:r>
              <a:rPr lang="en-US" sz="2700" dirty="0"/>
              <a:t>de Alexis Chávez Cruz (SN 320)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97487-4578-774F-6FDA-1891102A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5308600"/>
          </a:xfrm>
        </p:spPr>
        <p:txBody>
          <a:bodyPr/>
          <a:lstStyle/>
          <a:p>
            <a:pPr marL="0" indent="0" algn="l">
              <a:buNone/>
            </a:pPr>
            <a:r>
              <a:rPr lang="es-ES" sz="1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					</a:t>
            </a:r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los ángeles de mi vida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Chica y Chiquita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    	crecen más cada día</a:t>
            </a:r>
          </a:p>
          <a:p>
            <a:pPr algn="l"/>
            <a:endParaRPr lang="es-ES" sz="1800" b="1" i="0" dirty="0">
              <a:solidFill>
                <a:schemeClr val="tx1"/>
              </a:solidFill>
              <a:effectLst/>
              <a:latin typeface="Book Antiqua" panose="02040602050305030304" pitchFamily="18" charset="0"/>
            </a:endParaRP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						     	</a:t>
            </a:r>
            <a:r>
              <a:rPr lang="es-ES" sz="1800" b="1" dirty="0">
                <a:latin typeface="Book Antiqua" panose="02040602050305030304" pitchFamily="18" charset="0"/>
              </a:rPr>
              <a:t>					</a:t>
            </a:r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con todas sus travesuras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No se van de mi vista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    	no hay falta de locuras</a:t>
            </a:r>
          </a:p>
          <a:p>
            <a:pPr algn="l"/>
            <a:endParaRPr lang="es-ES" sz="1800" b="1" i="0" dirty="0">
              <a:solidFill>
                <a:schemeClr val="tx1"/>
              </a:solidFill>
              <a:effectLst/>
              <a:latin typeface="Book Antiqua" panose="02040602050305030304" pitchFamily="18" charset="0"/>
            </a:endParaRP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     									Siempre andan </a:t>
            </a:r>
            <a:r>
              <a:rPr lang="es-ES" sz="1800" b="1" i="0" dirty="0">
                <a:effectLst/>
                <a:latin typeface="Book Antiqua" panose="02040602050305030304" pitchFamily="18" charset="0"/>
              </a:rPr>
              <a:t>motivando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Con un gran abrazo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									apoyando y bailando</a:t>
            </a:r>
          </a:p>
          <a:p>
            <a:pPr algn="l"/>
            <a:endParaRPr lang="es-ES" sz="1800" b="1" i="0" dirty="0">
              <a:solidFill>
                <a:schemeClr val="tx1"/>
              </a:solidFill>
              <a:effectLst/>
              <a:latin typeface="Book Antiqua" panose="02040602050305030304" pitchFamily="18" charset="0"/>
            </a:endParaRPr>
          </a:p>
          <a:p>
            <a:pPr algn="l"/>
            <a:endParaRPr lang="es-ES" sz="1800" b="1" i="0" dirty="0">
              <a:solidFill>
                <a:schemeClr val="tx1"/>
              </a:solidFill>
              <a:effectLst/>
              <a:latin typeface="Book Antiqua" panose="02040602050305030304" pitchFamily="18" charset="0"/>
            </a:endParaRP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     	juntas y bien lejanas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Están a mi lado</a:t>
            </a:r>
          </a:p>
          <a:p>
            <a:pPr algn="l"/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                                                                       </a:t>
            </a:r>
            <a:r>
              <a:rPr lang="es-ES" sz="1800" b="1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</a:t>
            </a:r>
            <a:r>
              <a:rPr lang="es-ES" sz="1800" b="1" i="0" dirty="0"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	hermanas mexicanas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20AE3-D9F3-7C62-CE0A-EFF80A3D1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8646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C393D-E573-3DA3-F4AF-0D3F8894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wo people standing in front of a chalkboard&#10;&#10;Description automatically generated">
            <a:extLst>
              <a:ext uri="{FF2B5EF4-FFF2-40B4-BE49-F238E27FC236}">
                <a16:creationId xmlns:a16="http://schemas.microsoft.com/office/drawing/2014/main" id="{E8D1A6B3-0569-058C-9994-5F7E5EFD8A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" y="0"/>
            <a:ext cx="9142983" cy="68572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3ECAE-02B2-31EE-6B91-EE850475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199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3E92934-21C2-B4BF-6FE2-44E39EE6B3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200024"/>
            <a:ext cx="9144000" cy="124777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sz="4000" b="1" dirty="0"/>
              <a:t>Alfonso Ramos Alva: </a:t>
            </a:r>
            <a:r>
              <a:rPr lang="en-US" sz="4000" b="1" dirty="0" err="1"/>
              <a:t>obras</a:t>
            </a:r>
            <a:endParaRPr lang="en-US" sz="4000" b="1" i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2874D2F-6D4A-C961-41B0-576E552844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10600" cy="56451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2011, </a:t>
            </a:r>
            <a:r>
              <a:rPr lang="en-US" sz="2000" dirty="0" err="1"/>
              <a:t>Vervir</a:t>
            </a:r>
            <a:r>
              <a:rPr lang="en-US" sz="2000" dirty="0"/>
              <a:t>: Una </a:t>
            </a:r>
            <a:r>
              <a:rPr lang="en-US" sz="2000" dirty="0" err="1"/>
              <a:t>nueva</a:t>
            </a:r>
            <a:r>
              <a:rPr lang="en-US" sz="2000" dirty="0"/>
              <a:t> </a:t>
            </a:r>
            <a:r>
              <a:rPr lang="en-US" sz="2000" dirty="0" err="1"/>
              <a:t>manera</a:t>
            </a:r>
            <a:r>
              <a:rPr lang="en-US" sz="2000" dirty="0"/>
              <a:t> de leer y </a:t>
            </a:r>
            <a:r>
              <a:rPr lang="en-US" sz="2000" dirty="0" err="1"/>
              <a:t>escribir</a:t>
            </a:r>
            <a:r>
              <a:rPr lang="en-US" sz="2000" dirty="0"/>
              <a:t> </a:t>
            </a:r>
            <a:r>
              <a:rPr lang="en-US" sz="2000" dirty="0" err="1"/>
              <a:t>poesía</a:t>
            </a: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2005, </a:t>
            </a:r>
            <a:r>
              <a:rPr lang="en-US" sz="2000" i="1" dirty="0"/>
              <a:t>El Estado </a:t>
            </a:r>
            <a:r>
              <a:rPr lang="en-US" sz="2000" i="1" dirty="0" err="1"/>
              <a:t>Hemisomo</a:t>
            </a:r>
            <a:r>
              <a:rPr lang="en-US" sz="2000" i="1" dirty="0"/>
              <a:t>: </a:t>
            </a:r>
            <a:r>
              <a:rPr lang="en-US" sz="2000" i="1" dirty="0" err="1"/>
              <a:t>crítica</a:t>
            </a:r>
            <a:r>
              <a:rPr lang="en-US" sz="2000" i="1" dirty="0"/>
              <a:t> y </a:t>
            </a:r>
            <a:r>
              <a:rPr lang="en-US" sz="2000" i="1" dirty="0" err="1"/>
              <a:t>alternativa</a:t>
            </a:r>
            <a:r>
              <a:rPr lang="en-US" sz="2000" i="1" dirty="0"/>
              <a:t> al </a:t>
            </a:r>
            <a:r>
              <a:rPr lang="en-US" sz="2000" i="1" dirty="0" err="1"/>
              <a:t>estado</a:t>
            </a:r>
            <a:r>
              <a:rPr lang="en-US" sz="2000" i="1" dirty="0"/>
              <a:t> neoliberal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2004,</a:t>
            </a:r>
            <a:r>
              <a:rPr lang="en-US" sz="2000" i="1" dirty="0"/>
              <a:t> La </a:t>
            </a:r>
            <a:r>
              <a:rPr lang="en-US" sz="2000" i="1" dirty="0" err="1"/>
              <a:t>globalización</a:t>
            </a:r>
            <a:r>
              <a:rPr lang="en-US" sz="2000" i="1" dirty="0"/>
              <a:t> de la </a:t>
            </a:r>
            <a:r>
              <a:rPr lang="en-US" sz="2000" i="1" dirty="0" err="1"/>
              <a:t>corrupción</a:t>
            </a:r>
            <a:endParaRPr lang="en-US" sz="2000" i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i="1" dirty="0"/>
              <a:t>2002, </a:t>
            </a:r>
            <a:r>
              <a:rPr lang="en-US" sz="2000" i="1" dirty="0" err="1"/>
              <a:t>Antropología</a:t>
            </a:r>
            <a:r>
              <a:rPr lang="en-US" sz="2000" i="1" dirty="0"/>
              <a:t> </a:t>
            </a:r>
            <a:r>
              <a:rPr lang="en-US" sz="2000" i="1" dirty="0" err="1"/>
              <a:t>filosófica</a:t>
            </a:r>
            <a:r>
              <a:rPr lang="en-US" sz="2000" i="1" dirty="0"/>
              <a:t> y </a:t>
            </a:r>
            <a:r>
              <a:rPr lang="en-US" sz="2000" i="1" dirty="0" err="1"/>
              <a:t>axiológica</a:t>
            </a:r>
            <a:endParaRPr lang="en-US" sz="2000" i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1998,</a:t>
            </a:r>
            <a:r>
              <a:rPr lang="en-US" sz="2000" i="1" dirty="0"/>
              <a:t> </a:t>
            </a:r>
            <a:r>
              <a:rPr lang="en-US" sz="2000" i="1" dirty="0" err="1"/>
              <a:t>Escalinatas</a:t>
            </a:r>
            <a:r>
              <a:rPr lang="en-US" sz="2000" i="1" dirty="0"/>
              <a:t> y </a:t>
            </a:r>
            <a:r>
              <a:rPr lang="en-US" sz="2000" i="1" dirty="0" err="1"/>
              <a:t>peldaños</a:t>
            </a:r>
            <a:r>
              <a:rPr lang="en-US" sz="2000" i="1" dirty="0"/>
              <a:t>: VERVIR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1990,</a:t>
            </a:r>
            <a:r>
              <a:rPr lang="en-US" sz="2000" i="1" dirty="0"/>
              <a:t> Haya de la Torre: </a:t>
            </a:r>
            <a:r>
              <a:rPr lang="en-US" sz="2000" i="1" dirty="0" err="1"/>
              <a:t>creador</a:t>
            </a:r>
            <a:r>
              <a:rPr lang="en-US" sz="2000" i="1" dirty="0"/>
              <a:t> y </a:t>
            </a:r>
            <a:r>
              <a:rPr lang="en-US" sz="2000" i="1" dirty="0" err="1"/>
              <a:t>visionario</a:t>
            </a:r>
            <a:endParaRPr lang="en-US" sz="2000" i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1986,</a:t>
            </a:r>
            <a:r>
              <a:rPr lang="en-US" sz="2000" i="1" dirty="0"/>
              <a:t> </a:t>
            </a:r>
            <a:r>
              <a:rPr lang="en-US" sz="2000" i="1" dirty="0" err="1"/>
              <a:t>Siete</a:t>
            </a:r>
            <a:r>
              <a:rPr lang="en-US" sz="2000" i="1" dirty="0"/>
              <a:t> </a:t>
            </a:r>
            <a:r>
              <a:rPr lang="en-US" sz="2000" i="1" dirty="0" err="1"/>
              <a:t>tesis</a:t>
            </a:r>
            <a:r>
              <a:rPr lang="en-US" sz="2000" i="1" dirty="0"/>
              <a:t> </a:t>
            </a:r>
            <a:r>
              <a:rPr lang="en-US" sz="2000" i="1" dirty="0" err="1"/>
              <a:t>equivocadas</a:t>
            </a:r>
            <a:r>
              <a:rPr lang="en-US" sz="2000" i="1" dirty="0"/>
              <a:t> del </a:t>
            </a:r>
            <a:r>
              <a:rPr lang="en-US" sz="2000" i="1" dirty="0" err="1"/>
              <a:t>Marxismo-Leninismo</a:t>
            </a:r>
            <a:r>
              <a:rPr lang="en-US" sz="2000" i="1" dirty="0"/>
              <a:t> </a:t>
            </a:r>
            <a:r>
              <a:rPr lang="en-US" sz="2000" i="1" dirty="0" err="1"/>
              <a:t>sobre</a:t>
            </a:r>
            <a:r>
              <a:rPr lang="en-US" sz="2000" i="1" dirty="0"/>
              <a:t> </a:t>
            </a:r>
            <a:r>
              <a:rPr lang="en-US" sz="2000" i="1" dirty="0" err="1"/>
              <a:t>Indoamérica</a:t>
            </a:r>
            <a:r>
              <a:rPr lang="en-US" sz="2000" i="1" dirty="0"/>
              <a:t> (6 </a:t>
            </a:r>
            <a:r>
              <a:rPr lang="en-US" sz="2000" i="1" dirty="0" err="1"/>
              <a:t>edición</a:t>
            </a:r>
            <a:r>
              <a:rPr lang="en-US" sz="2000" i="1" dirty="0"/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i="1" dirty="0" err="1"/>
              <a:t>Tradicionalismo</a:t>
            </a:r>
            <a:r>
              <a:rPr lang="en-US" sz="2000" i="1" dirty="0"/>
              <a:t> y </a:t>
            </a:r>
            <a:r>
              <a:rPr lang="en-US" sz="2000" i="1" dirty="0" err="1"/>
              <a:t>cambio</a:t>
            </a:r>
            <a:r>
              <a:rPr lang="en-US" sz="2000" i="1" dirty="0"/>
              <a:t> social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i="1" dirty="0" err="1"/>
              <a:t>Lecciones</a:t>
            </a:r>
            <a:r>
              <a:rPr lang="en-US" sz="2000" i="1" dirty="0"/>
              <a:t> de </a:t>
            </a:r>
            <a:r>
              <a:rPr lang="en-US" sz="2000" i="1" dirty="0" err="1"/>
              <a:t>sociología</a:t>
            </a:r>
            <a:r>
              <a:rPr lang="en-US" sz="2000" i="1" dirty="0"/>
              <a:t> del derecho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1971,</a:t>
            </a:r>
            <a:r>
              <a:rPr lang="en-US" sz="2000" i="1" dirty="0"/>
              <a:t> La </a:t>
            </a:r>
            <a:r>
              <a:rPr lang="en-US" sz="2000" i="1" dirty="0" err="1"/>
              <a:t>socialización</a:t>
            </a:r>
            <a:r>
              <a:rPr lang="en-US" sz="2000" i="1" dirty="0"/>
              <a:t> </a:t>
            </a:r>
            <a:r>
              <a:rPr lang="en-US" sz="2000" i="1" dirty="0" err="1"/>
              <a:t>delectiva</a:t>
            </a:r>
            <a:r>
              <a:rPr lang="en-US" sz="2000" i="1" dirty="0"/>
              <a:t> de la </a:t>
            </a:r>
            <a:r>
              <a:rPr lang="en-US" sz="2000" i="1" dirty="0" err="1"/>
              <a:t>mujer</a:t>
            </a:r>
            <a:r>
              <a:rPr lang="en-US" sz="2000" i="1" dirty="0"/>
              <a:t>: </a:t>
            </a:r>
            <a:r>
              <a:rPr lang="en-US" sz="2000" i="1" dirty="0" err="1"/>
              <a:t>caso</a:t>
            </a:r>
            <a:r>
              <a:rPr lang="en-US" sz="2000" i="1" dirty="0"/>
              <a:t> </a:t>
            </a:r>
            <a:r>
              <a:rPr lang="en-US" sz="2000" i="1" dirty="0" err="1"/>
              <a:t>peruano</a:t>
            </a:r>
            <a:endParaRPr lang="en-US" sz="2000" i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1957, </a:t>
            </a:r>
            <a:r>
              <a:rPr lang="en-US" sz="2000" i="1" dirty="0" err="1"/>
              <a:t>Gotas</a:t>
            </a:r>
            <a:r>
              <a:rPr lang="en-US" sz="2000" i="1" dirty="0"/>
              <a:t> de </a:t>
            </a:r>
            <a:r>
              <a:rPr lang="en-US" sz="2000" i="1" dirty="0" err="1"/>
              <a:t>sangre</a:t>
            </a:r>
            <a:r>
              <a:rPr lang="en-US" sz="2000" i="1" dirty="0"/>
              <a:t> (</a:t>
            </a:r>
            <a:r>
              <a:rPr lang="en-US" sz="2000" i="1" dirty="0" err="1"/>
              <a:t>poesía</a:t>
            </a:r>
            <a:r>
              <a:rPr lang="en-US" sz="2000" i="1" dirty="0"/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1959,</a:t>
            </a:r>
            <a:r>
              <a:rPr lang="en-US" sz="2000" i="1" dirty="0"/>
              <a:t> </a:t>
            </a:r>
            <a:r>
              <a:rPr lang="en-US" sz="2000" i="1" dirty="0" err="1"/>
              <a:t>Picardías</a:t>
            </a:r>
            <a:r>
              <a:rPr lang="en-US" sz="2000" i="1" dirty="0"/>
              <a:t> de amor (</a:t>
            </a:r>
            <a:r>
              <a:rPr lang="en-US" sz="2000" i="1" dirty="0" err="1"/>
              <a:t>poesía</a:t>
            </a:r>
            <a:r>
              <a:rPr lang="en-US" sz="2000" i="1" dirty="0"/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000" dirty="0" err="1"/>
              <a:t>Otros</a:t>
            </a:r>
            <a:r>
              <a:rPr lang="en-US" sz="2000" dirty="0"/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2006, Sala de </a:t>
            </a:r>
            <a:r>
              <a:rPr lang="en-US" sz="2000" dirty="0" err="1"/>
              <a:t>Conferencia</a:t>
            </a:r>
            <a:r>
              <a:rPr lang="en-US" sz="2000" dirty="0"/>
              <a:t> Alfonso Ramos Alva, Universidad Federico Villarreal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2004, </a:t>
            </a:r>
            <a:r>
              <a:rPr lang="en-US" sz="2000" dirty="0" err="1"/>
              <a:t>Biblioteca</a:t>
            </a:r>
            <a:r>
              <a:rPr lang="en-US" sz="2000" dirty="0"/>
              <a:t> Ramos Alva, </a:t>
            </a:r>
            <a:r>
              <a:rPr lang="en-US" sz="2000" dirty="0" err="1"/>
              <a:t>Chiquián</a:t>
            </a:r>
            <a:r>
              <a:rPr lang="en-US" sz="2000" dirty="0"/>
              <a:t>, </a:t>
            </a:r>
            <a:r>
              <a:rPr lang="en-US" sz="2000" dirty="0" err="1"/>
              <a:t>Bolognesi</a:t>
            </a:r>
            <a:r>
              <a:rPr lang="en-US" sz="2000" dirty="0"/>
              <a:t>, Ancash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1979, </a:t>
            </a:r>
            <a:r>
              <a:rPr lang="en-US" sz="2000" dirty="0" err="1"/>
              <a:t>Creador</a:t>
            </a:r>
            <a:r>
              <a:rPr lang="en-US" sz="2000" dirty="0"/>
              <a:t> del Derecho a la </a:t>
            </a:r>
            <a:r>
              <a:rPr lang="en-US" sz="2000" dirty="0" err="1"/>
              <a:t>Insurgencia</a:t>
            </a:r>
            <a:r>
              <a:rPr lang="en-US" sz="2000" dirty="0"/>
              <a:t>, Carta </a:t>
            </a:r>
            <a:r>
              <a:rPr lang="en-US" sz="2000" dirty="0" err="1"/>
              <a:t>Constitucional</a:t>
            </a:r>
            <a:r>
              <a:rPr lang="en-US" sz="2000" dirty="0"/>
              <a:t> 1979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E032C-CFF3-112D-706D-6C411D27A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B0DB045-C7A7-46B8-A856-B912ADA5F6F8}" type="slidenum">
              <a:rPr lang="en-US" altLang="en-US">
                <a:solidFill>
                  <a:srgbClr val="F2EFC0"/>
                </a:solidFill>
              </a:rPr>
              <a:pPr eaLnBrk="1" hangingPunct="1"/>
              <a:t>3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7B0F4-12F7-CCF3-430E-D8BA20FB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10D35-EFE4-39A6-05CC-7FBB1F6D0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26E54-A3A6-7BF2-0CA5-99AAE271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13314" name="Picture 2" descr="Image preview">
            <a:extLst>
              <a:ext uri="{FF2B5EF4-FFF2-40B4-BE49-F238E27FC236}">
                <a16:creationId xmlns:a16="http://schemas.microsoft.com/office/drawing/2014/main" id="{8DD383E8-47CC-C53F-E6CE-992545C77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463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15B44-0F1F-3408-55D3-D9E545368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13407-72A5-E46E-D6F7-FBA6B41A1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F2290-C45D-C8A3-02C2-60BA0B59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12290" name="Picture 2" descr="Image preview">
            <a:extLst>
              <a:ext uri="{FF2B5EF4-FFF2-40B4-BE49-F238E27FC236}">
                <a16:creationId xmlns:a16="http://schemas.microsoft.com/office/drawing/2014/main" id="{538212D2-3538-5B81-0F19-8166400A8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840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3314C-6004-AEC7-A276-1B8844ED1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188720"/>
          </a:xfrm>
        </p:spPr>
        <p:txBody>
          <a:bodyPr>
            <a:normAutofit fontScale="90000"/>
          </a:bodyPr>
          <a:lstStyle/>
          <a:p>
            <a:pPr algn="ctr"/>
            <a:br>
              <a:rPr lang="es-MX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s-MX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MX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Días festivos: posibilidad temática </a:t>
            </a:r>
            <a:r>
              <a:rPr lang="es-MX" sz="4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VERVIR</a:t>
            </a:r>
            <a:b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DA663-1CCA-AB1B-A4CA-F5929D124C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191000" cy="5257800"/>
          </a:xfrm>
        </p:spPr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ñ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Nuevo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los Reyes Magos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Martin Luther King Day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FEBRERO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Valent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n/ 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del amor / 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los enamorados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President’s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 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Carnavales (comienzo)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MARZO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Cuaresma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San Jos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St. </a:t>
            </a: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Patrick’s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Day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Equinoccio de primavera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ABRIL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Semana Santa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Madre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88D4C0-BA64-BEB8-ED06-897370F0D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36008" y="1261872"/>
            <a:ext cx="4050792" cy="4910328"/>
          </a:xfrm>
        </p:spPr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Memorial Day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JUNIO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Corpus Christi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del Padre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Solsticio de verano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SEPTIEMBRE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Labor Day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OCTUBRE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Hispanic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Heritage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Mes de la Hispanidad (Sep15-Oct15)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Raza / 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gente ind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gena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NOVIEMBRE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Veterans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Todos los Santos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los Muertos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Acción de Gracias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DICIEMBRE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Inmaculada Concepci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de la Virgen de Guadalupe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Navidad</a:t>
            </a:r>
            <a:endParaRPr lang="en-US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24764-20E6-663C-369C-80130D4D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052B6-EA13-4665-B964-AB9DB0A139DC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50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FBFA5-EF76-EBFD-CFCB-3DD24A38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49338"/>
          </a:xfrm>
        </p:spPr>
        <p:txBody>
          <a:bodyPr/>
          <a:lstStyle/>
          <a:p>
            <a:pPr algn="ctr"/>
            <a:r>
              <a:rPr lang="en-US" b="1" dirty="0" err="1"/>
              <a:t>Actividad</a:t>
            </a:r>
            <a:r>
              <a:rPr lang="en-US" b="1" dirty="0"/>
              <a:t> #5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89A41-605C-E6FF-2B96-C84908BF3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0"/>
          </a:xfrm>
        </p:spPr>
        <p:txBody>
          <a:bodyPr/>
          <a:lstStyle/>
          <a:p>
            <a:r>
              <a:rPr lang="en-US" dirty="0" err="1"/>
              <a:t>Actividad</a:t>
            </a:r>
            <a:r>
              <a:rPr lang="en-US" dirty="0"/>
              <a:t> </a:t>
            </a:r>
            <a:r>
              <a:rPr lang="en-US" dirty="0" err="1"/>
              <a:t>colaborativa</a:t>
            </a:r>
            <a:endParaRPr lang="en-US" dirty="0"/>
          </a:p>
          <a:p>
            <a:endParaRPr lang="en-US" dirty="0"/>
          </a:p>
          <a:p>
            <a:pPr lvl="1"/>
            <a:r>
              <a:rPr lang="en-US" sz="2800" dirty="0" err="1"/>
              <a:t>Estudiantes</a:t>
            </a:r>
            <a:r>
              <a:rPr lang="en-US" sz="2800" dirty="0"/>
              <a:t> de SN270, SN280, y SN320 </a:t>
            </a:r>
            <a:r>
              <a:rPr lang="en-US" sz="2800" dirty="0" err="1"/>
              <a:t>participaron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un recital de </a:t>
            </a:r>
            <a:r>
              <a:rPr lang="en-US" sz="2800" dirty="0" err="1"/>
              <a:t>poesía</a:t>
            </a:r>
            <a:r>
              <a:rPr lang="en-US" sz="2800" dirty="0"/>
              <a:t> VERVIR </a:t>
            </a:r>
            <a:r>
              <a:rPr lang="en-US" sz="2800" dirty="0" err="1"/>
              <a:t>celebrando</a:t>
            </a:r>
            <a:r>
              <a:rPr lang="en-US" sz="2800" dirty="0"/>
              <a:t> </a:t>
            </a:r>
            <a:r>
              <a:rPr lang="en-US" sz="2800" dirty="0" err="1"/>
              <a:t>el</a:t>
            </a:r>
            <a:r>
              <a:rPr lang="en-US" sz="2800" dirty="0"/>
              <a:t> </a:t>
            </a:r>
            <a:r>
              <a:rPr lang="en-US" sz="2800" dirty="0" err="1"/>
              <a:t>mes</a:t>
            </a:r>
            <a:r>
              <a:rPr lang="en-US" sz="2800" dirty="0"/>
              <a:t> de la Hispanidad: </a:t>
            </a:r>
            <a:r>
              <a:rPr lang="en-US" sz="2800" b="1" i="1" dirty="0"/>
              <a:t>Celebrating the Americas with VERVIR</a:t>
            </a:r>
            <a:r>
              <a:rPr lang="en-US" sz="2800" dirty="0"/>
              <a:t>, 12 de </a:t>
            </a:r>
            <a:r>
              <a:rPr lang="en-US" sz="2800" dirty="0" err="1"/>
              <a:t>octubre</a:t>
            </a:r>
            <a:r>
              <a:rPr lang="en-US" sz="2800" dirty="0"/>
              <a:t>,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C6C4B-F0F8-A9D9-C282-FE4D5A30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4933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55EA7-7121-598B-E5A1-E8384B861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0968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Actividad</a:t>
            </a:r>
            <a:r>
              <a:rPr lang="en-US" b="1" dirty="0"/>
              <a:t> #5: </a:t>
            </a:r>
            <a:br>
              <a:rPr lang="en-US" b="1" i="1" dirty="0"/>
            </a:br>
            <a:r>
              <a:rPr lang="en-US" b="1" i="1" dirty="0"/>
              <a:t>¿</a:t>
            </a:r>
            <a:r>
              <a:rPr lang="en-US" b="1" i="1" dirty="0" err="1"/>
              <a:t>Quién</a:t>
            </a:r>
            <a:r>
              <a:rPr lang="en-US" b="1" i="1" dirty="0"/>
              <a:t> </a:t>
            </a:r>
            <a:r>
              <a:rPr lang="en-US" b="1" i="1" dirty="0" err="1"/>
              <a:t>descubrió</a:t>
            </a:r>
            <a:r>
              <a:rPr lang="en-US" b="1" i="1" dirty="0"/>
              <a:t> a </a:t>
            </a:r>
            <a:r>
              <a:rPr lang="en-US" b="1" i="1" dirty="0" err="1"/>
              <a:t>quién</a:t>
            </a:r>
            <a:r>
              <a:rPr lang="en-US" b="1" i="1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6A250-E6D9-4923-552C-53191FAE6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957762"/>
          </a:xfrm>
        </p:spPr>
        <p:txBody>
          <a:bodyPr/>
          <a:lstStyle/>
          <a:p>
            <a:pPr marL="0" indent="0" algn="l" rtl="0" fontAlgn="base">
              <a:buNone/>
            </a:pPr>
            <a:r>
              <a:rPr lang="es-ES" sz="1800" b="0" i="0" dirty="0">
                <a:solidFill>
                  <a:srgbClr val="000000"/>
                </a:solidFill>
                <a:effectLst/>
                <a:latin typeface="Book Antiqua" panose="02040602050305030304" pitchFamily="18" charset="0"/>
              </a:rPr>
              <a:t>					</a:t>
            </a:r>
            <a:r>
              <a:rPr lang="es-ES" sz="1800" b="0" i="0" dirty="0">
                <a:effectLst/>
                <a:latin typeface="Book Antiqua" panose="02040602050305030304" pitchFamily="18" charset="0"/>
              </a:rPr>
              <a:t>depende qué historia hablamos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3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¿</a:t>
            </a:r>
            <a:r>
              <a:rPr lang="es-ES" sz="1800" b="1" i="0" dirty="0">
                <a:effectLst/>
                <a:latin typeface="Edwardian Script ITC" panose="030303020407070D0804" pitchFamily="66" charset="0"/>
              </a:rPr>
              <a:t>Q </a:t>
            </a:r>
            <a:r>
              <a:rPr lang="es-ES" sz="1800" b="0" i="0" dirty="0" err="1">
                <a:effectLst/>
                <a:latin typeface="Book Antiqua" panose="02040602050305030304" pitchFamily="18" charset="0"/>
              </a:rPr>
              <a:t>uién</a:t>
            </a:r>
            <a:r>
              <a:rPr lang="es-ES" sz="1800" b="0" i="0" dirty="0">
                <a:effectLst/>
                <a:latin typeface="Book Antiqua" panose="02040602050305030304" pitchFamily="18" charset="0"/>
              </a:rPr>
              <a:t> descubrió a quién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	si lo relativizamos.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algn="ctr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o los nativos de </a:t>
            </a:r>
            <a:r>
              <a:rPr lang="es-ES" sz="1800" b="0" i="1" dirty="0" err="1">
                <a:effectLst/>
                <a:latin typeface="Book Antiqua" panose="02040602050305030304" pitchFamily="18" charset="0"/>
              </a:rPr>
              <a:t>Guanahaní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3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Colón a América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	es lo que descubrieron allí.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	que nuestra historia se aferra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3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O indios a Ibérica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	aunque Colón gritara ¡tierra!.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 			si en carabelas se escuda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3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Y a Cristóbal también?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pPr lvl="8" fontAlgn="base"/>
            <a:r>
              <a:rPr lang="es-ES" sz="1800" b="0" i="0" dirty="0">
                <a:effectLst/>
                <a:latin typeface="Book Antiqua" panose="02040602050305030304" pitchFamily="18" charset="0"/>
              </a:rPr>
              <a:t>         	 		se le plantea una gran duda. </a:t>
            </a:r>
            <a:endParaRPr lang="es-ES" sz="1800" b="0" i="0" dirty="0">
              <a:effectLst/>
              <a:latin typeface="Segoe UI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7839F-8AB6-E878-2D9F-118B86032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716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2C5D2-EC62-4CCD-D1B4-B2B337E6E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algn="ctr"/>
            <a:r>
              <a:rPr lang="en-US" b="1" dirty="0" err="1"/>
              <a:t>Resultados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A6B02-F1C4-AC7F-7298-257CABF2E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8839200" cy="5416550"/>
          </a:xfrm>
        </p:spPr>
        <p:txBody>
          <a:bodyPr/>
          <a:lstStyle/>
          <a:p>
            <a:r>
              <a:rPr lang="en-US" altLang="en-US" sz="2400" b="1" dirty="0" err="1"/>
              <a:t>Producción</a:t>
            </a:r>
            <a:r>
              <a:rPr lang="en-US" altLang="en-US" sz="2400" b="1" dirty="0"/>
              <a:t> de 41 </a:t>
            </a:r>
            <a:r>
              <a:rPr lang="en-US" altLang="en-US" sz="2400" b="1" dirty="0" err="1"/>
              <a:t>poemas</a:t>
            </a:r>
            <a:r>
              <a:rPr lang="en-US" altLang="en-US" sz="2400" b="1" dirty="0"/>
              <a:t> VERVIR </a:t>
            </a:r>
            <a:r>
              <a:rPr lang="en-US" altLang="en-US" sz="2400" b="1" dirty="0" err="1"/>
              <a:t>originales</a:t>
            </a:r>
            <a:r>
              <a:rPr lang="en-US" altLang="en-US" sz="2400" b="1" dirty="0"/>
              <a:t> </a:t>
            </a:r>
            <a:endParaRPr lang="en-US" sz="2400" b="1" dirty="0"/>
          </a:p>
          <a:p>
            <a:r>
              <a:rPr lang="en-US" sz="2400" dirty="0"/>
              <a:t>La </a:t>
            </a:r>
            <a:r>
              <a:rPr lang="en-US" sz="2400" dirty="0" err="1"/>
              <a:t>lectura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voz</a:t>
            </a:r>
            <a:r>
              <a:rPr lang="en-US" sz="2400" dirty="0"/>
              <a:t> </a:t>
            </a:r>
            <a:r>
              <a:rPr lang="en-US" sz="2400" dirty="0" err="1"/>
              <a:t>alta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las </a:t>
            </a:r>
            <a:r>
              <a:rPr lang="en-US" sz="2400" dirty="0" err="1"/>
              <a:t>distintas</a:t>
            </a:r>
            <a:r>
              <a:rPr lang="en-US" sz="2400" dirty="0"/>
              <a:t> </a:t>
            </a:r>
            <a:r>
              <a:rPr lang="en-US" sz="2400" dirty="0" err="1"/>
              <a:t>modalidades</a:t>
            </a:r>
            <a:r>
              <a:rPr lang="en-US" sz="2400" dirty="0"/>
              <a:t> VERVIR es </a:t>
            </a:r>
            <a:r>
              <a:rPr lang="en-US" sz="2400" dirty="0" err="1"/>
              <a:t>efectiva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salón</a:t>
            </a:r>
            <a:r>
              <a:rPr lang="en-US" sz="2400" dirty="0"/>
              <a:t> de </a:t>
            </a:r>
            <a:r>
              <a:rPr lang="en-US" sz="2400" dirty="0" err="1"/>
              <a:t>lengua</a:t>
            </a:r>
            <a:r>
              <a:rPr lang="en-US" sz="2400" dirty="0"/>
              <a:t>. Se </a:t>
            </a:r>
            <a:r>
              <a:rPr lang="en-US" sz="2400" dirty="0" err="1"/>
              <a:t>aprende</a:t>
            </a:r>
            <a:r>
              <a:rPr lang="en-US" sz="2400" dirty="0"/>
              <a:t> a </a:t>
            </a:r>
            <a:r>
              <a:rPr lang="en-US" sz="2400" dirty="0" err="1"/>
              <a:t>través</a:t>
            </a:r>
            <a:r>
              <a:rPr lang="en-US" sz="2400" dirty="0"/>
              <a:t> de “la </a:t>
            </a:r>
            <a:r>
              <a:rPr lang="en-US" sz="2400" dirty="0" err="1"/>
              <a:t>repetición</a:t>
            </a:r>
            <a:r>
              <a:rPr lang="en-US" sz="2400" dirty="0"/>
              <a:t>”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lectura</a:t>
            </a:r>
            <a:r>
              <a:rPr lang="en-US" sz="2400" dirty="0"/>
              <a:t>/</a:t>
            </a:r>
            <a:r>
              <a:rPr lang="en-US" sz="2400" dirty="0" err="1"/>
              <a:t>escritura</a:t>
            </a:r>
            <a:r>
              <a:rPr lang="en-US" sz="2400" dirty="0"/>
              <a:t> VERVIR es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actividad</a:t>
            </a:r>
            <a:r>
              <a:rPr lang="en-US" sz="2400" dirty="0"/>
              <a:t> </a:t>
            </a:r>
            <a:r>
              <a:rPr lang="en-US" sz="2400" dirty="0" err="1"/>
              <a:t>complementaria</a:t>
            </a:r>
            <a:r>
              <a:rPr lang="en-US" sz="2400" dirty="0"/>
              <a:t> </a:t>
            </a:r>
            <a:r>
              <a:rPr lang="en-US" sz="2400" dirty="0" err="1"/>
              <a:t>amena</a:t>
            </a:r>
            <a:r>
              <a:rPr lang="en-US" sz="2400" dirty="0"/>
              <a:t> y </a:t>
            </a:r>
            <a:r>
              <a:rPr lang="en-US" sz="2400" dirty="0" err="1"/>
              <a:t>estimulante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salón</a:t>
            </a:r>
            <a:r>
              <a:rPr lang="en-US" sz="2400" dirty="0"/>
              <a:t> </a:t>
            </a:r>
            <a:r>
              <a:rPr lang="en-US" sz="2400" dirty="0" err="1"/>
              <a:t>tradicional</a:t>
            </a:r>
            <a:r>
              <a:rPr lang="en-US" sz="2400" dirty="0"/>
              <a:t> de </a:t>
            </a:r>
            <a:r>
              <a:rPr lang="en-US" sz="2400" dirty="0" err="1"/>
              <a:t>español</a:t>
            </a:r>
            <a:r>
              <a:rPr lang="en-US" sz="2400" dirty="0"/>
              <a:t>; </a:t>
            </a:r>
            <a:r>
              <a:rPr lang="en-US" sz="2400" dirty="0" err="1"/>
              <a:t>especialmente</a:t>
            </a:r>
            <a:r>
              <a:rPr lang="en-US" sz="2400" dirty="0"/>
              <a:t> para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estudiante</a:t>
            </a:r>
            <a:r>
              <a:rPr lang="en-US" sz="2400" dirty="0"/>
              <a:t> de </a:t>
            </a:r>
            <a:r>
              <a:rPr lang="en-US" sz="2400" dirty="0" err="1"/>
              <a:t>herencia</a:t>
            </a:r>
            <a:r>
              <a:rPr lang="en-US" sz="2400" dirty="0"/>
              <a:t> </a:t>
            </a:r>
          </a:p>
          <a:p>
            <a:r>
              <a:rPr lang="en-US" sz="2400" dirty="0"/>
              <a:t>Motiva al </a:t>
            </a:r>
            <a:r>
              <a:rPr lang="en-US" sz="2400" dirty="0" err="1"/>
              <a:t>estudiante</a:t>
            </a:r>
            <a:r>
              <a:rPr lang="en-US" sz="2400" dirty="0"/>
              <a:t> a la </a:t>
            </a:r>
            <a:r>
              <a:rPr lang="en-US" sz="2400" dirty="0" err="1"/>
              <a:t>creación</a:t>
            </a:r>
            <a:r>
              <a:rPr lang="en-US" sz="2400" dirty="0"/>
              <a:t> </a:t>
            </a:r>
            <a:r>
              <a:rPr lang="en-US" sz="2400" dirty="0" err="1"/>
              <a:t>poética</a:t>
            </a:r>
            <a:endParaRPr lang="en-US" sz="2400" dirty="0"/>
          </a:p>
          <a:p>
            <a:r>
              <a:rPr lang="en-US" sz="2400" dirty="0" err="1"/>
              <a:t>Promueve</a:t>
            </a:r>
            <a:r>
              <a:rPr lang="en-US" sz="2400" dirty="0"/>
              <a:t> </a:t>
            </a:r>
            <a:r>
              <a:rPr lang="en-US" sz="2400" dirty="0" err="1"/>
              <a:t>interés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la </a:t>
            </a:r>
            <a:r>
              <a:rPr lang="en-US" sz="2400" dirty="0" err="1"/>
              <a:t>literatura</a:t>
            </a:r>
            <a:r>
              <a:rPr lang="en-US" sz="2400" dirty="0"/>
              <a:t>, la </a:t>
            </a:r>
            <a:r>
              <a:rPr lang="en-US" sz="2400" dirty="0" err="1"/>
              <a:t>cultura</a:t>
            </a:r>
            <a:r>
              <a:rPr lang="en-US" sz="2400" dirty="0"/>
              <a:t>, las </a:t>
            </a:r>
            <a:r>
              <a:rPr lang="en-US" sz="2400" dirty="0" err="1"/>
              <a:t>artes</a:t>
            </a:r>
            <a:endParaRPr lang="en-US" sz="2400" dirty="0"/>
          </a:p>
          <a:p>
            <a:r>
              <a:rPr lang="en-US" sz="2400" dirty="0" err="1"/>
              <a:t>Fomenta</a:t>
            </a:r>
            <a:r>
              <a:rPr lang="en-US" sz="2400" dirty="0"/>
              <a:t> </a:t>
            </a:r>
            <a:r>
              <a:rPr lang="en-US" sz="2400" dirty="0" err="1"/>
              <a:t>conexión</a:t>
            </a:r>
            <a:r>
              <a:rPr lang="en-US" sz="2400" dirty="0"/>
              <a:t> con </a:t>
            </a:r>
            <a:r>
              <a:rPr lang="en-US" sz="2400" dirty="0" err="1"/>
              <a:t>otras</a:t>
            </a:r>
            <a:r>
              <a:rPr lang="en-US" sz="2400" dirty="0"/>
              <a:t> </a:t>
            </a:r>
            <a:r>
              <a:rPr lang="en-US" sz="2400" dirty="0" err="1"/>
              <a:t>disciplinas</a:t>
            </a:r>
            <a:endParaRPr lang="en-US" sz="2400" dirty="0"/>
          </a:p>
          <a:p>
            <a:r>
              <a:rPr lang="en-US" sz="2400" dirty="0" err="1"/>
              <a:t>Fomenta</a:t>
            </a:r>
            <a:r>
              <a:rPr lang="en-US" sz="2400" dirty="0"/>
              <a:t> las </a:t>
            </a:r>
            <a:r>
              <a:rPr lang="en-US" sz="2400" dirty="0" err="1"/>
              <a:t>habilidades</a:t>
            </a:r>
            <a:r>
              <a:rPr lang="en-US" sz="2400" dirty="0"/>
              <a:t> de la </a:t>
            </a:r>
            <a:r>
              <a:rPr lang="en-US" sz="2400" dirty="0" err="1"/>
              <a:t>escritura</a:t>
            </a:r>
            <a:r>
              <a:rPr lang="en-US" sz="2400" dirty="0"/>
              <a:t> (</a:t>
            </a:r>
            <a:r>
              <a:rPr lang="en-US" sz="2400" dirty="0" err="1"/>
              <a:t>gramática</a:t>
            </a:r>
            <a:r>
              <a:rPr lang="en-US" sz="2400" dirty="0"/>
              <a:t>)</a:t>
            </a:r>
          </a:p>
          <a:p>
            <a:r>
              <a:rPr lang="en-US" sz="2400" dirty="0" err="1"/>
              <a:t>Amplía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</a:t>
            </a:r>
            <a:r>
              <a:rPr lang="en-US" sz="2400" dirty="0" err="1"/>
              <a:t>vocabulario</a:t>
            </a:r>
            <a:endParaRPr lang="en-US" sz="2400" dirty="0"/>
          </a:p>
          <a:p>
            <a:r>
              <a:rPr lang="en-US" sz="2400" dirty="0" err="1"/>
              <a:t>Fomenta</a:t>
            </a:r>
            <a:r>
              <a:rPr lang="en-US" sz="2400" dirty="0"/>
              <a:t> las </a:t>
            </a:r>
            <a:r>
              <a:rPr lang="en-US" sz="2400" dirty="0" err="1"/>
              <a:t>habilidades</a:t>
            </a:r>
            <a:r>
              <a:rPr lang="en-US" sz="2400" dirty="0"/>
              <a:t> de la </a:t>
            </a:r>
            <a:r>
              <a:rPr lang="en-US" sz="2400" dirty="0" err="1"/>
              <a:t>fonética</a:t>
            </a:r>
            <a:r>
              <a:rPr lang="en-US" sz="2400" dirty="0"/>
              <a:t>,  </a:t>
            </a:r>
            <a:r>
              <a:rPr lang="en-US" sz="2400" dirty="0" err="1"/>
              <a:t>dicción</a:t>
            </a:r>
            <a:r>
              <a:rPr lang="en-US" sz="2400" dirty="0"/>
              <a:t> y </a:t>
            </a:r>
            <a:r>
              <a:rPr lang="en-US" sz="2400" dirty="0" err="1"/>
              <a:t>oratoria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8A096-0CF7-E792-55C2-4F04B404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926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5A2AC-F4D8-3ACE-CA99-AFBF8BBC1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En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proceso</a:t>
            </a:r>
            <a:endParaRPr lang="en-US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0D695B4F-C0BF-E032-DB60-B8F363769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>
              <a:spcAft>
                <a:spcPts val="1200"/>
              </a:spcAft>
            </a:pPr>
            <a:r>
              <a:rPr lang="en-US" altLang="en-US" sz="2800" dirty="0" err="1"/>
              <a:t>Creación</a:t>
            </a:r>
            <a:r>
              <a:rPr lang="en-US" altLang="en-US" sz="2800" dirty="0"/>
              <a:t> de un </a:t>
            </a:r>
            <a:r>
              <a:rPr lang="en-US" altLang="en-US" sz="2800" b="1" dirty="0" err="1"/>
              <a:t>poemario</a:t>
            </a:r>
            <a:r>
              <a:rPr lang="en-US" altLang="en-US" sz="2800" dirty="0"/>
              <a:t> con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poemas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originales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los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estudiantes</a:t>
            </a:r>
            <a:endParaRPr lang="en-US" altLang="en-US" sz="2800" dirty="0"/>
          </a:p>
          <a:p>
            <a:pPr>
              <a:spcAft>
                <a:spcPts val="1200"/>
              </a:spcAft>
            </a:pPr>
            <a:r>
              <a:rPr lang="en-US" altLang="en-US" sz="2800" dirty="0" err="1"/>
              <a:t>Posible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revista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poesía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línea</a:t>
            </a:r>
            <a:r>
              <a:rPr lang="en-US" altLang="en-US" sz="2800" dirty="0"/>
              <a:t> del </a:t>
            </a:r>
            <a:r>
              <a:rPr lang="en-US" altLang="en-US" sz="2800" dirty="0" err="1"/>
              <a:t>Departamento</a:t>
            </a:r>
            <a:r>
              <a:rPr lang="en-US" altLang="en-US" sz="2800" dirty="0"/>
              <a:t> MFL</a:t>
            </a:r>
          </a:p>
          <a:p>
            <a:pPr>
              <a:spcAft>
                <a:spcPts val="1200"/>
              </a:spcAft>
            </a:pPr>
            <a:r>
              <a:rPr lang="en-US" altLang="en-US" sz="2800" dirty="0" err="1"/>
              <a:t>Motivar</a:t>
            </a:r>
            <a:r>
              <a:rPr lang="en-US" altLang="en-US" sz="2800" dirty="0"/>
              <a:t> al </a:t>
            </a:r>
            <a:r>
              <a:rPr lang="en-US" altLang="en-US" sz="2800" dirty="0" err="1"/>
              <a:t>estudiante</a:t>
            </a:r>
            <a:r>
              <a:rPr lang="en-US" altLang="en-US" sz="2800" dirty="0"/>
              <a:t> a la </a:t>
            </a:r>
            <a:r>
              <a:rPr lang="en-US" altLang="en-US" sz="2800" dirty="0" err="1"/>
              <a:t>creación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poética</a:t>
            </a:r>
            <a:r>
              <a:rPr lang="en-US" altLang="en-US" sz="2800" dirty="0"/>
              <a:t> con </a:t>
            </a:r>
            <a:r>
              <a:rPr lang="en-US" altLang="en-US" sz="2800" dirty="0" err="1"/>
              <a:t>algún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concurso</a:t>
            </a:r>
            <a:r>
              <a:rPr lang="en-US" altLang="en-US" sz="2800" dirty="0"/>
              <a:t> y </a:t>
            </a:r>
            <a:r>
              <a:rPr lang="en-US" altLang="en-US" sz="2800" dirty="0" err="1"/>
              <a:t>pequeño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premio</a:t>
            </a:r>
            <a:endParaRPr lang="en-US" altLang="en-US" sz="2800" dirty="0"/>
          </a:p>
          <a:p>
            <a:pPr>
              <a:spcAft>
                <a:spcPts val="1200"/>
              </a:spcAft>
            </a:pPr>
            <a:r>
              <a:rPr lang="en-US" altLang="en-US" sz="2800" dirty="0"/>
              <a:t>VERVIR se </a:t>
            </a:r>
            <a:r>
              <a:rPr lang="en-US" altLang="en-US" sz="2800" dirty="0" err="1"/>
              <a:t>puede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aplicar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las </a:t>
            </a:r>
            <a:r>
              <a:rPr lang="en-US" altLang="en-US" sz="2800" dirty="0" err="1"/>
              <a:t>otras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lenguas</a:t>
            </a:r>
            <a:r>
              <a:rPr lang="en-US" altLang="en-US" sz="2800" dirty="0"/>
              <a:t> (</a:t>
            </a:r>
            <a:r>
              <a:rPr lang="en-US" altLang="en-US" sz="2800" dirty="0" err="1"/>
              <a:t>cualquier</a:t>
            </a:r>
            <a:r>
              <a:rPr lang="en-US" altLang="en-US" sz="2800" dirty="0"/>
              <a:t> </a:t>
            </a:r>
            <a:r>
              <a:rPr lang="en-US" altLang="en-US" sz="2800" dirty="0" err="1"/>
              <a:t>otro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idioma</a:t>
            </a:r>
            <a:r>
              <a:rPr lang="en-US" altLang="en-US" sz="2800" dirty="0"/>
              <a:t>)</a:t>
            </a:r>
          </a:p>
          <a:p>
            <a:pPr>
              <a:spcAft>
                <a:spcPts val="1200"/>
              </a:spcAft>
            </a:pPr>
            <a:r>
              <a:rPr lang="en-US" altLang="en-US" sz="2800" dirty="0" err="1"/>
              <a:t>Utilización</a:t>
            </a:r>
            <a:r>
              <a:rPr lang="en-US" altLang="en-US" sz="2800" dirty="0"/>
              <a:t> de VERVIR </a:t>
            </a:r>
            <a:r>
              <a:rPr lang="en-US" altLang="en-US" sz="2800" dirty="0" err="1"/>
              <a:t>en</a:t>
            </a:r>
            <a:r>
              <a:rPr lang="en-US" altLang="en-US" sz="2800" dirty="0"/>
              <a:t> SN 201, SN 220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BF8A5-04A1-158B-210A-9D874373D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035723-8CD4-4EC2-A845-0BD3602D1967}" type="slidenum">
              <a:rPr lang="en-US" altLang="en-US">
                <a:solidFill>
                  <a:srgbClr val="F2EFC0"/>
                </a:solidFill>
              </a:rPr>
              <a:pPr eaLnBrk="1" hangingPunct="1"/>
              <a:t>36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4290C-270C-0F37-E37B-1ED8F2340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850"/>
            <a:ext cx="8229600" cy="1301750"/>
          </a:xfrm>
        </p:spPr>
        <p:txBody>
          <a:bodyPr>
            <a:normAutofit fontScale="90000"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br>
              <a:rPr lang="en-US" altLang="en-US" sz="4000" dirty="0"/>
            </a:br>
            <a:br>
              <a:rPr lang="en-US" altLang="en-US" sz="4000" dirty="0"/>
            </a:br>
            <a:br>
              <a:rPr lang="en-US" altLang="en-US" sz="4000" dirty="0"/>
            </a:br>
            <a:br>
              <a:rPr lang="en-US" altLang="en-US" sz="4000" dirty="0"/>
            </a:br>
            <a:r>
              <a:rPr lang="en-US" altLang="en-US" sz="4000" b="1" dirty="0" err="1"/>
              <a:t>Aplicación</a:t>
            </a:r>
            <a:r>
              <a:rPr lang="en-US" altLang="en-US" sz="4000" b="1" dirty="0"/>
              <a:t> de </a:t>
            </a:r>
            <a:r>
              <a:rPr lang="en-US" altLang="en-US" sz="4000" b="1" i="1" dirty="0"/>
              <a:t>VERVIR</a:t>
            </a:r>
            <a:r>
              <a:rPr lang="en-US" altLang="en-US" sz="4000" b="1" dirty="0"/>
              <a:t> </a:t>
            </a:r>
            <a:br>
              <a:rPr lang="en-US" altLang="en-US" sz="4000" b="1" dirty="0"/>
            </a:br>
            <a:r>
              <a:rPr lang="en-US" altLang="en-US" sz="4000" b="1" dirty="0"/>
              <a:t>con la audiencia (</a:t>
            </a:r>
            <a:r>
              <a:rPr lang="en-US" altLang="en-US" sz="4000" b="1" dirty="0" err="1"/>
              <a:t>en</a:t>
            </a:r>
            <a:r>
              <a:rPr lang="en-US" altLang="en-US" sz="4000" b="1" dirty="0"/>
              <a:t> </a:t>
            </a:r>
            <a:r>
              <a:rPr lang="en-US" altLang="en-US" sz="4000" b="1" dirty="0" err="1"/>
              <a:t>grupos</a:t>
            </a:r>
            <a:r>
              <a:rPr lang="en-US" altLang="en-US" sz="4000" b="1" dirty="0"/>
              <a:t>)</a:t>
            </a:r>
            <a:endParaRPr lang="en-US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87618E6A-A403-1BC0-38DA-4919EE0F4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257800"/>
          </a:xfrm>
        </p:spPr>
        <p:txBody>
          <a:bodyPr/>
          <a:lstStyle/>
          <a:p>
            <a:r>
              <a:rPr lang="en-US" altLang="en-US" sz="2500" dirty="0"/>
              <a:t>1. </a:t>
            </a:r>
            <a:r>
              <a:rPr lang="en-US" altLang="en-US" sz="2500" dirty="0" err="1"/>
              <a:t>Armar</a:t>
            </a:r>
            <a:r>
              <a:rPr lang="en-US" altLang="en-US" sz="2500" dirty="0"/>
              <a:t> </a:t>
            </a:r>
            <a:r>
              <a:rPr lang="en-US" altLang="en-US" sz="2500" dirty="0" err="1"/>
              <a:t>poema</a:t>
            </a:r>
            <a:r>
              <a:rPr lang="en-US" altLang="en-US" sz="2500" dirty="0"/>
              <a:t> VERVIR </a:t>
            </a:r>
            <a:r>
              <a:rPr lang="en-US" altLang="en-US" sz="2500" b="1" i="1" dirty="0"/>
              <a:t>La </a:t>
            </a:r>
            <a:r>
              <a:rPr lang="en-US" altLang="en-US" sz="2500" b="1" i="1" dirty="0" err="1"/>
              <a:t>poesía</a:t>
            </a:r>
            <a:r>
              <a:rPr lang="en-US" altLang="en-US" sz="2500" b="1" i="1" dirty="0"/>
              <a:t> </a:t>
            </a:r>
            <a:r>
              <a:rPr lang="en-US" altLang="en-US" sz="2500" dirty="0"/>
              <a:t>con </a:t>
            </a:r>
            <a:r>
              <a:rPr lang="en-US" altLang="en-US" sz="2500" dirty="0" err="1"/>
              <a:t>los</a:t>
            </a:r>
            <a:r>
              <a:rPr lang="en-US" altLang="en-US" sz="2500" dirty="0"/>
              <a:t> 12 </a:t>
            </a:r>
            <a:r>
              <a:rPr lang="en-US" altLang="en-US" sz="2500" dirty="0" err="1"/>
              <a:t>papelitos</a:t>
            </a:r>
            <a:endParaRPr lang="en-US" altLang="en-US" sz="2500" dirty="0"/>
          </a:p>
          <a:p>
            <a:endParaRPr lang="en-US" altLang="en-US" sz="2500" dirty="0"/>
          </a:p>
          <a:p>
            <a:r>
              <a:rPr lang="en-US" altLang="en-US" sz="2500" dirty="0"/>
              <a:t>2. </a:t>
            </a:r>
            <a:r>
              <a:rPr lang="en-US" altLang="en-US" sz="2500" dirty="0" err="1"/>
              <a:t>Escribir</a:t>
            </a:r>
            <a:r>
              <a:rPr lang="en-US" altLang="en-US" sz="2500" dirty="0"/>
              <a:t> un </a:t>
            </a:r>
            <a:r>
              <a:rPr lang="en-US" altLang="en-US" sz="2500" dirty="0" err="1"/>
              <a:t>poema</a:t>
            </a:r>
            <a:r>
              <a:rPr lang="en-US" altLang="en-US" sz="2500" dirty="0"/>
              <a:t> </a:t>
            </a:r>
            <a:r>
              <a:rPr lang="en-US" altLang="en-US" sz="2500" i="1" dirty="0"/>
              <a:t>VERVIR </a:t>
            </a:r>
            <a:r>
              <a:rPr lang="en-US" altLang="en-US" sz="2500" dirty="0"/>
              <a:t>original</a:t>
            </a:r>
            <a:r>
              <a:rPr lang="en-US" altLang="en-US" sz="2500" i="1" dirty="0"/>
              <a:t> </a:t>
            </a:r>
            <a:r>
              <a:rPr lang="en-US" altLang="en-US" sz="2500" dirty="0"/>
              <a:t>(un </a:t>
            </a:r>
            <a:r>
              <a:rPr lang="en-US" altLang="en-US" sz="2500" dirty="0" err="1"/>
              <a:t>cuarteto</a:t>
            </a:r>
            <a:r>
              <a:rPr lang="en-US" altLang="en-US" sz="2500" dirty="0"/>
              <a:t> de</a:t>
            </a:r>
          </a:p>
          <a:p>
            <a:pPr marL="0" indent="0">
              <a:buNone/>
            </a:pPr>
            <a:r>
              <a:rPr lang="en-US" altLang="en-US" sz="2500" dirty="0"/>
              <a:t>        </a:t>
            </a:r>
            <a:r>
              <a:rPr lang="en-US" altLang="en-US" sz="2500" dirty="0" err="1"/>
              <a:t>hexasílabos</a:t>
            </a:r>
            <a:r>
              <a:rPr lang="en-US" altLang="en-US" sz="2500" dirty="0"/>
              <a:t> </a:t>
            </a:r>
            <a:r>
              <a:rPr lang="en-US" altLang="en-US" sz="2500" dirty="0" err="1"/>
              <a:t>dicotomizado</a:t>
            </a:r>
            <a:r>
              <a:rPr lang="en-US" altLang="en-US" sz="2500" dirty="0"/>
              <a:t> </a:t>
            </a:r>
            <a:r>
              <a:rPr lang="en-US" altLang="en-US" sz="2500" dirty="0" err="1"/>
              <a:t>por</a:t>
            </a:r>
            <a:r>
              <a:rPr lang="en-US" altLang="en-US" sz="2500" dirty="0"/>
              <a:t> cuatro </a:t>
            </a:r>
            <a:r>
              <a:rPr lang="en-US" altLang="en-US" sz="2500" dirty="0" err="1"/>
              <a:t>pareados</a:t>
            </a:r>
            <a:r>
              <a:rPr lang="en-US" altLang="en-US" sz="2500" dirty="0"/>
              <a:t> </a:t>
            </a:r>
          </a:p>
          <a:p>
            <a:pPr marL="0" indent="0">
              <a:buNone/>
            </a:pPr>
            <a:r>
              <a:rPr lang="en-US" altLang="en-US" sz="2500" dirty="0"/>
              <a:t>        </a:t>
            </a:r>
            <a:r>
              <a:rPr lang="en-US" altLang="en-US" sz="2500" dirty="0" err="1"/>
              <a:t>octosílabos</a:t>
            </a:r>
            <a:r>
              <a:rPr lang="en-US" altLang="en-US" sz="2500" dirty="0"/>
              <a:t>, </a:t>
            </a:r>
            <a:r>
              <a:rPr lang="en-US" altLang="en-US" sz="2500" dirty="0" err="1"/>
              <a:t>rima</a:t>
            </a:r>
            <a:r>
              <a:rPr lang="en-US" altLang="en-US" sz="2500" dirty="0"/>
              <a:t> </a:t>
            </a:r>
            <a:r>
              <a:rPr lang="en-US" altLang="en-US" sz="2500" dirty="0" err="1"/>
              <a:t>consonante</a:t>
            </a:r>
            <a:r>
              <a:rPr lang="en-US" altLang="en-US" sz="2500" dirty="0"/>
              <a:t>)</a:t>
            </a:r>
          </a:p>
          <a:p>
            <a:endParaRPr lang="en-US" altLang="en-US" sz="2500" i="1" dirty="0"/>
          </a:p>
          <a:p>
            <a:pPr lvl="2"/>
            <a:r>
              <a:rPr lang="en-US" altLang="en-US" sz="2200" i="1" dirty="0"/>
              <a:t>a) </a:t>
            </a:r>
            <a:r>
              <a:rPr lang="en-US" altLang="en-US" sz="2200" i="1" dirty="0" err="1"/>
              <a:t>Temática</a:t>
            </a:r>
            <a:r>
              <a:rPr lang="en-US" altLang="en-US" sz="2200" i="1" dirty="0"/>
              <a:t> </a:t>
            </a:r>
            <a:r>
              <a:rPr lang="en-US" altLang="en-US" sz="2200" i="1" dirty="0" err="1"/>
              <a:t>basada</a:t>
            </a:r>
            <a:r>
              <a:rPr lang="en-US" altLang="en-US" sz="2200" i="1" dirty="0"/>
              <a:t> </a:t>
            </a:r>
            <a:r>
              <a:rPr lang="en-US" altLang="en-US" sz="2200" i="1" dirty="0" err="1"/>
              <a:t>en</a:t>
            </a:r>
            <a:r>
              <a:rPr lang="en-US" altLang="en-US" sz="2200" i="1" dirty="0"/>
              <a:t> </a:t>
            </a:r>
            <a:r>
              <a:rPr lang="en-US" altLang="en-US" sz="2200" i="1" dirty="0" err="1"/>
              <a:t>el</a:t>
            </a:r>
            <a:r>
              <a:rPr lang="en-US" altLang="en-US" sz="2200" i="1" dirty="0"/>
              <a:t> </a:t>
            </a:r>
            <a:r>
              <a:rPr lang="en-US" altLang="en-US" sz="2200" i="1" dirty="0" err="1"/>
              <a:t>calendario</a:t>
            </a:r>
            <a:r>
              <a:rPr lang="en-US" altLang="en-US" sz="2200" i="1" dirty="0"/>
              <a:t> de días </a:t>
            </a:r>
            <a:r>
              <a:rPr lang="en-US" altLang="en-US" sz="2200" i="1" dirty="0" err="1"/>
              <a:t>festivos</a:t>
            </a:r>
            <a:r>
              <a:rPr lang="en-US" altLang="en-US" sz="2200" i="1" dirty="0"/>
              <a:t> o </a:t>
            </a:r>
            <a:r>
              <a:rPr lang="en-US" altLang="en-US" sz="2200" i="1" dirty="0" err="1"/>
              <a:t>tema</a:t>
            </a:r>
            <a:r>
              <a:rPr lang="en-US" altLang="en-US" sz="2200" i="1" dirty="0"/>
              <a:t>  </a:t>
            </a:r>
          </a:p>
          <a:p>
            <a:pPr marL="631825" lvl="2" indent="0">
              <a:buNone/>
            </a:pPr>
            <a:r>
              <a:rPr lang="en-US" altLang="en-US" sz="2200" i="1" dirty="0"/>
              <a:t>      de </a:t>
            </a:r>
            <a:r>
              <a:rPr lang="en-US" altLang="en-US" sz="2200" i="1" dirty="0" err="1"/>
              <a:t>interés</a:t>
            </a:r>
            <a:r>
              <a:rPr lang="en-US" altLang="en-US" sz="2200" i="1" dirty="0"/>
              <a:t> personal</a:t>
            </a:r>
          </a:p>
          <a:p>
            <a:pPr marL="411163" lvl="1" indent="0">
              <a:buNone/>
            </a:pPr>
            <a:r>
              <a:rPr lang="en-US" altLang="en-US" sz="2200" dirty="0"/>
              <a:t>	 Por </a:t>
            </a:r>
            <a:r>
              <a:rPr lang="en-US" altLang="en-US" sz="2200" dirty="0" err="1"/>
              <a:t>ejemplo</a:t>
            </a:r>
            <a:r>
              <a:rPr lang="en-US" altLang="en-US" sz="2200" dirty="0"/>
              <a:t>: </a:t>
            </a:r>
            <a:r>
              <a:rPr lang="en-US" altLang="en-US" sz="2200" i="1" dirty="0"/>
              <a:t>¿</a:t>
            </a:r>
            <a:r>
              <a:rPr lang="en-US" altLang="en-US" sz="2200" i="1" dirty="0" err="1"/>
              <a:t>Quién</a:t>
            </a:r>
            <a:r>
              <a:rPr lang="en-US" altLang="en-US" sz="2200" i="1" dirty="0"/>
              <a:t> </a:t>
            </a:r>
            <a:r>
              <a:rPr lang="en-US" altLang="en-US" sz="2200" i="1" dirty="0" err="1"/>
              <a:t>descubrió</a:t>
            </a:r>
            <a:r>
              <a:rPr lang="en-US" altLang="en-US" sz="2200" i="1" dirty="0"/>
              <a:t> a </a:t>
            </a:r>
            <a:r>
              <a:rPr lang="en-US" altLang="en-US" sz="2200" i="1" dirty="0" err="1"/>
              <a:t>quién</a:t>
            </a:r>
            <a:r>
              <a:rPr lang="en-US" altLang="en-US" sz="2200" i="1" dirty="0"/>
              <a:t>? </a:t>
            </a:r>
            <a:r>
              <a:rPr lang="en-US" altLang="en-US" sz="2200" dirty="0"/>
              <a:t>-12 de </a:t>
            </a:r>
            <a:r>
              <a:rPr lang="en-US" altLang="en-US" sz="2200" dirty="0" err="1"/>
              <a:t>octubre</a:t>
            </a:r>
            <a:r>
              <a:rPr lang="en-US" altLang="en-US" sz="2200" dirty="0"/>
              <a:t>,  </a:t>
            </a:r>
            <a:r>
              <a:rPr lang="en-US" altLang="en-US" sz="2200" i="1" dirty="0"/>
              <a:t>A 	 mi </a:t>
            </a:r>
            <a:r>
              <a:rPr lang="en-US" altLang="en-US" sz="2200" i="1" dirty="0" err="1"/>
              <a:t>madre</a:t>
            </a:r>
            <a:r>
              <a:rPr lang="en-US" altLang="en-US" sz="2200" dirty="0"/>
              <a:t> -Día de la </a:t>
            </a:r>
            <a:r>
              <a:rPr lang="en-US" altLang="en-US" sz="2200" dirty="0" err="1"/>
              <a:t>madre</a:t>
            </a:r>
            <a:r>
              <a:rPr lang="en-US" altLang="en-US" sz="2200" dirty="0"/>
              <a:t>, </a:t>
            </a:r>
            <a:r>
              <a:rPr lang="en-US" altLang="en-US" sz="2200" i="1" dirty="0"/>
              <a:t>San Valentín </a:t>
            </a:r>
            <a:r>
              <a:rPr lang="en-US" altLang="en-US" sz="2200" dirty="0"/>
              <a:t>-14 de </a:t>
            </a:r>
            <a:r>
              <a:rPr lang="en-US" altLang="en-US" sz="2200" dirty="0" err="1"/>
              <a:t>febrero</a:t>
            </a:r>
            <a:r>
              <a:rPr lang="en-US" altLang="en-US" sz="2200" dirty="0"/>
              <a:t>, </a:t>
            </a:r>
            <a:r>
              <a:rPr lang="en-US" altLang="en-US" sz="2200" i="1" dirty="0"/>
              <a:t>San 	 Juan </a:t>
            </a:r>
            <a:r>
              <a:rPr lang="en-US" altLang="en-US" sz="2200" dirty="0"/>
              <a:t>(Puerto Rico) –</a:t>
            </a:r>
            <a:r>
              <a:rPr lang="en-US" altLang="en-US" sz="2200" dirty="0" err="1"/>
              <a:t>lugar</a:t>
            </a:r>
            <a:r>
              <a:rPr lang="en-US" altLang="en-US" sz="2200" dirty="0"/>
              <a:t> de </a:t>
            </a:r>
            <a:r>
              <a:rPr lang="en-US" altLang="en-US" sz="2200" dirty="0" err="1"/>
              <a:t>nuestra</a:t>
            </a:r>
            <a:r>
              <a:rPr lang="en-US" altLang="en-US" sz="2200" dirty="0"/>
              <a:t> </a:t>
            </a:r>
            <a:r>
              <a:rPr lang="en-US" altLang="en-US" sz="2200" dirty="0" err="1"/>
              <a:t>Conferencia</a:t>
            </a:r>
            <a:r>
              <a:rPr lang="en-US" altLang="en-US" sz="2200" dirty="0"/>
              <a:t> </a:t>
            </a:r>
          </a:p>
          <a:p>
            <a:pPr lvl="1"/>
            <a:endParaRPr lang="en-US" altLang="en-US" sz="2200" dirty="0"/>
          </a:p>
          <a:p>
            <a:pPr lvl="2"/>
            <a:r>
              <a:rPr lang="en-US" altLang="en-US" sz="2200" dirty="0"/>
              <a:t>b) Ver palabras con RIMA </a:t>
            </a:r>
            <a:r>
              <a:rPr lang="en-US" altLang="en-US" sz="2200" dirty="0" err="1"/>
              <a:t>consonante</a:t>
            </a:r>
            <a:r>
              <a:rPr lang="en-US" altLang="en-US" sz="2200" dirty="0"/>
              <a:t> </a:t>
            </a:r>
            <a:r>
              <a:rPr lang="en-US" altLang="en-US" sz="2200" dirty="0" err="1"/>
              <a:t>en</a:t>
            </a:r>
            <a:r>
              <a:rPr lang="en-US" altLang="en-US" sz="2200" dirty="0"/>
              <a:t> la </a:t>
            </a:r>
            <a:r>
              <a:rPr lang="en-US" altLang="en-US" sz="2200" dirty="0" err="1"/>
              <a:t>lista</a:t>
            </a:r>
            <a:r>
              <a:rPr lang="en-US" altLang="en-US" sz="2200" dirty="0"/>
              <a:t> de enlaces </a:t>
            </a:r>
          </a:p>
          <a:p>
            <a:pPr marL="631825" lvl="2" indent="0">
              <a:buNone/>
            </a:pPr>
            <a:r>
              <a:rPr lang="en-US" altLang="en-US" sz="2200" dirty="0"/>
              <a:t>       (p. 22)</a:t>
            </a:r>
          </a:p>
          <a:p>
            <a:pPr lvl="1"/>
            <a:endParaRPr lang="en-US" altLang="en-US" sz="2400" i="1" dirty="0"/>
          </a:p>
          <a:p>
            <a:pPr marL="0" indent="0">
              <a:buNone/>
            </a:pPr>
            <a:endParaRPr lang="en-US" altLang="en-US" sz="28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D4A69-9AB9-C2CF-6FCD-E6923E6E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51BA04-B9F3-4294-8488-FE9423537883}" type="slidenum">
              <a:rPr lang="en-US" altLang="en-US">
                <a:solidFill>
                  <a:srgbClr val="F2EFC0"/>
                </a:solidFill>
              </a:rPr>
              <a:pPr eaLnBrk="1" hangingPunct="1"/>
              <a:t>37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A3F280F1-F9A3-DF18-5469-406E532AF3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385175" cy="1066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Notas</a:t>
            </a:r>
            <a:endParaRPr lang="en-US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D54D9929-E111-F646-C7C1-16D554FC8BB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7575" cy="5943600"/>
          </a:xfrm>
        </p:spPr>
        <p:txBody>
          <a:bodyPr>
            <a:norm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sz="2800" dirty="0"/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VERVIR: Una </a:t>
            </a:r>
            <a:r>
              <a:rPr lang="en-US" sz="2800" i="1" dirty="0" err="1"/>
              <a:t>nueva</a:t>
            </a:r>
            <a:r>
              <a:rPr lang="en-US" sz="2800" i="1" dirty="0"/>
              <a:t> </a:t>
            </a:r>
            <a:r>
              <a:rPr lang="en-US" sz="2800" i="1" dirty="0" err="1"/>
              <a:t>manera</a:t>
            </a:r>
            <a:r>
              <a:rPr lang="en-US" sz="2800" i="1" dirty="0"/>
              <a:t> de leer y </a:t>
            </a:r>
            <a:r>
              <a:rPr lang="en-US" sz="2800" i="1" dirty="0" err="1"/>
              <a:t>escribir</a:t>
            </a:r>
            <a:r>
              <a:rPr lang="en-US" sz="2800" i="1" dirty="0"/>
              <a:t> </a:t>
            </a:r>
            <a:r>
              <a:rPr lang="en-US" sz="2800" i="1" dirty="0" err="1"/>
              <a:t>poesía</a:t>
            </a:r>
            <a:r>
              <a:rPr lang="en-US" sz="2800" dirty="0"/>
              <a:t> (2020) </a:t>
            </a:r>
            <a:r>
              <a:rPr lang="en-US" sz="2800" dirty="0" err="1"/>
              <a:t>está</a:t>
            </a:r>
            <a:r>
              <a:rPr lang="en-US" sz="2800" dirty="0"/>
              <a:t> disponible </a:t>
            </a:r>
            <a:r>
              <a:rPr lang="en-US" sz="2800" dirty="0" err="1"/>
              <a:t>en</a:t>
            </a:r>
            <a:r>
              <a:rPr lang="en-US" sz="2800" dirty="0"/>
              <a:t> Amazon.com Prime </a:t>
            </a:r>
            <a:r>
              <a:rPr lang="en-US" sz="2800" dirty="0" err="1"/>
              <a:t>por</a:t>
            </a:r>
            <a:r>
              <a:rPr lang="en-US" sz="2800" dirty="0"/>
              <a:t> $21.99</a:t>
            </a:r>
            <a:endParaRPr lang="es-PE" sz="2800" dirty="0"/>
          </a:p>
          <a:p>
            <a:pPr marL="0" indent="0">
              <a:buNone/>
            </a:pPr>
            <a:endParaRPr lang="en-US" altLang="en-US" sz="2800" dirty="0"/>
          </a:p>
          <a:p>
            <a:r>
              <a:rPr lang="en-US" altLang="en-US" sz="2800" dirty="0" err="1"/>
              <a:t>Seguimiento</a:t>
            </a:r>
            <a:r>
              <a:rPr lang="en-US" altLang="en-US" sz="2800" dirty="0"/>
              <a:t> / </a:t>
            </a:r>
            <a:r>
              <a:rPr lang="en-US" altLang="en-US" sz="2800" dirty="0" err="1"/>
              <a:t>Compartir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experiencias</a:t>
            </a:r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Handouts / </a:t>
            </a:r>
            <a:r>
              <a:rPr lang="en-US" altLang="en-US" sz="2800" dirty="0" err="1"/>
              <a:t>Presentación</a:t>
            </a:r>
            <a:r>
              <a:rPr lang="en-US" altLang="en-US" sz="2800" dirty="0"/>
              <a:t> de Power Point</a:t>
            </a:r>
          </a:p>
          <a:p>
            <a:endParaRPr lang="en-US" altLang="en-US" sz="2800" dirty="0"/>
          </a:p>
          <a:p>
            <a:r>
              <a:rPr lang="en-US" altLang="en-US" sz="2800" dirty="0" err="1"/>
              <a:t>Contacto</a:t>
            </a:r>
            <a:r>
              <a:rPr lang="en-US" altLang="en-US" sz="2800" dirty="0"/>
              <a:t>: </a:t>
            </a:r>
            <a:r>
              <a:rPr lang="en-US" altLang="en-US" sz="2800" dirty="0">
                <a:hlinkClick r:id="rId2"/>
              </a:rPr>
              <a:t>jmramosd@bsc.edu</a:t>
            </a:r>
            <a:r>
              <a:rPr lang="en-US" altLang="en-US" sz="2800" dirty="0"/>
              <a:t> </a:t>
            </a:r>
          </a:p>
          <a:p>
            <a:pPr marL="566737" indent="-457200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800" dirty="0"/>
          </a:p>
          <a:p>
            <a:pPr marL="640080"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/>
          </a:p>
          <a:p>
            <a:pPr mar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A3D9F-CFBE-8BC3-5BA9-FDD7D4537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7FC104-47B0-4797-8724-4F38F72CF421}" type="slidenum">
              <a:rPr lang="en-US" altLang="en-US">
                <a:solidFill>
                  <a:srgbClr val="F2EFC0"/>
                </a:solidFill>
              </a:rPr>
              <a:pPr eaLnBrk="1" hangingPunct="1"/>
              <a:t>38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300BF-EDD2-4288-E56B-D49913517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04800"/>
            <a:ext cx="8645525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/>
              <a:t>Puerto Rico </a:t>
            </a:r>
            <a:br>
              <a:rPr lang="en-US" b="1" i="1" dirty="0"/>
            </a:br>
            <a:r>
              <a:rPr lang="en-US" sz="2200" dirty="0"/>
              <a:t>(de Jessica Ramos-Harthun, </a:t>
            </a:r>
            <a:r>
              <a:rPr lang="en-US" sz="2200" dirty="0" err="1"/>
              <a:t>último</a:t>
            </a:r>
            <a:r>
              <a:rPr lang="en-US" sz="2200" dirty="0"/>
              <a:t> </a:t>
            </a:r>
            <a:r>
              <a:rPr lang="en-US" sz="2200" dirty="0" err="1"/>
              <a:t>minuto</a:t>
            </a:r>
            <a:r>
              <a:rPr lang="en-US" sz="22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2206F-BFE1-FB23-F4B4-58286C585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" y="1143000"/>
            <a:ext cx="8874125" cy="5715000"/>
          </a:xfrm>
        </p:spPr>
        <p:txBody>
          <a:bodyPr/>
          <a:lstStyle/>
          <a:p>
            <a:pPr marL="3090863" lvl="1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444625" lvl="2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s-MX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 alma eres espejo</a:t>
            </a:r>
          </a:p>
          <a:p>
            <a:pPr marL="1262063" lvl="1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Boricua magistral	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Bosques en agua reflejo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Eres tierra majestuosa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62063" lvl="1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Hermosa y natural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Con fauna rica curiosa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San Juan ciudad capital 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62063" lvl="1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Por doquier tesoro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De cabal historia crucial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Noches y días de fiesta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62063" lvl="1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todos a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ñ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oro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indent="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2200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Caribe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ñ</a:t>
            </a:r>
            <a:r>
              <a:rPr lang="es-MX" sz="22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y foresta</a:t>
            </a:r>
            <a:endParaRPr lang="en-US" sz="22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000" dirty="0">
                <a:effectLst/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A60BA-C368-EF88-1BD3-69C5241D3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303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>
            <a:extLst>
              <a:ext uri="{FF2B5EF4-FFF2-40B4-BE49-F238E27FC236}">
                <a16:creationId xmlns:a16="http://schemas.microsoft.com/office/drawing/2014/main" id="{C917D2E3-AA2D-EC5A-D49B-0A44EF7AB3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E27991-B951-47F4-95C8-DB6FDF104304}" type="slidenum">
              <a:rPr lang="en-US" altLang="en-US">
                <a:solidFill>
                  <a:srgbClr val="F2EFC0"/>
                </a:solidFill>
              </a:rPr>
              <a:pPr eaLnBrk="1" hangingPunct="1"/>
              <a:t>4</a:t>
            </a:fld>
            <a:endParaRPr lang="en-US" altLang="en-US">
              <a:solidFill>
                <a:srgbClr val="F2EFC0"/>
              </a:solidFill>
            </a:endParaRPr>
          </a:p>
        </p:txBody>
      </p:sp>
      <p:pic>
        <p:nvPicPr>
          <p:cNvPr id="13315" name="Picture 4" descr="ARA en mitin">
            <a:extLst>
              <a:ext uri="{FF2B5EF4-FFF2-40B4-BE49-F238E27FC236}">
                <a16:creationId xmlns:a16="http://schemas.microsoft.com/office/drawing/2014/main" id="{B91FFDC8-1C2B-08C3-EC17-C307CD3BE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8" t="36765" r="33333" b="13945"/>
          <a:stretch>
            <a:fillRect/>
          </a:stretch>
        </p:blipFill>
        <p:spPr bwMode="auto">
          <a:xfrm>
            <a:off x="192088" y="2584450"/>
            <a:ext cx="2870200" cy="414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ARA en oficina">
            <a:extLst>
              <a:ext uri="{FF2B5EF4-FFF2-40B4-BE49-F238E27FC236}">
                <a16:creationId xmlns:a16="http://schemas.microsoft.com/office/drawing/2014/main" id="{568C102C-432E-13B2-EDAE-F9D3E4329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6" t="44511" r="18628" b="21614"/>
          <a:stretch>
            <a:fillRect/>
          </a:stretch>
        </p:blipFill>
        <p:spPr bwMode="auto">
          <a:xfrm>
            <a:off x="4878388" y="3886200"/>
            <a:ext cx="4113212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ARA en la Camisea 001">
            <a:extLst>
              <a:ext uri="{FF2B5EF4-FFF2-40B4-BE49-F238E27FC236}">
                <a16:creationId xmlns:a16="http://schemas.microsoft.com/office/drawing/2014/main" id="{5EDD223E-4F1A-6ED8-0BB2-58C99C3C8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6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t="4839" r="8824" b="5295"/>
          <a:stretch>
            <a:fillRect/>
          </a:stretch>
        </p:blipFill>
        <p:spPr bwMode="auto">
          <a:xfrm>
            <a:off x="6327775" y="152400"/>
            <a:ext cx="266541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 descr="Picture">
            <a:extLst>
              <a:ext uri="{FF2B5EF4-FFF2-40B4-BE49-F238E27FC236}">
                <a16:creationId xmlns:a16="http://schemas.microsoft.com/office/drawing/2014/main" id="{C7E93D83-7227-1FD0-249C-0E2A54205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8" b="7143"/>
          <a:stretch>
            <a:fillRect/>
          </a:stretch>
        </p:blipFill>
        <p:spPr bwMode="auto">
          <a:xfrm>
            <a:off x="192088" y="141288"/>
            <a:ext cx="3802062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1">
            <a:extLst>
              <a:ext uri="{FF2B5EF4-FFF2-40B4-BE49-F238E27FC236}">
                <a16:creationId xmlns:a16="http://schemas.microsoft.com/office/drawing/2014/main" id="{4931810C-32F8-E72C-741A-30922C6D4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352800"/>
            <a:ext cx="294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Alfonso Ramos Alva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>
            <a:extLst>
              <a:ext uri="{FF2B5EF4-FFF2-40B4-BE49-F238E27FC236}">
                <a16:creationId xmlns:a16="http://schemas.microsoft.com/office/drawing/2014/main" id="{F7F74FB0-6DED-59B4-673D-133242A869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CCAA9EE-F91D-435F-8B0F-67C19DD727FB}" type="slidenum">
              <a:rPr lang="en-US" altLang="en-US">
                <a:solidFill>
                  <a:srgbClr val="F2EFC0"/>
                </a:solidFill>
              </a:rPr>
              <a:pPr eaLnBrk="1" hangingPunct="1"/>
              <a:t>40</a:t>
            </a:fld>
            <a:endParaRPr lang="en-US" altLang="en-US">
              <a:solidFill>
                <a:srgbClr val="F2EFC0"/>
              </a:solidFill>
            </a:endParaRPr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74AF839F-1F08-D6A7-2338-53CEADA8A5D9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0"/>
            <a:ext cx="9144000" cy="6858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¡</a:t>
            </a:r>
            <a:r>
              <a:rPr lang="en-US" sz="48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Muchas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gracias </a:t>
            </a:r>
            <a:b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48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por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sz="48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su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sz="48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tiempo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b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 </a:t>
            </a:r>
            <a:r>
              <a:rPr lang="en-US" sz="48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interés</a:t>
            </a:r>
            <a: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!</a:t>
            </a:r>
            <a:br>
              <a:rPr lang="en-US" sz="48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sz="4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4A8EA-0EC8-7E29-0F80-5373C84F7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¿</a:t>
            </a: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Qué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es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poesía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?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5A710E57-DC9B-3F06-AEA2-14B4B22DB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s-ES" sz="2400" b="0" i="0" dirty="0">
                <a:effectLst/>
                <a:latin typeface="Roboto" panose="02000000000000000000" pitchFamily="2" charset="0"/>
              </a:rPr>
              <a:t>Etimológicamente, la palabra poesía viene del griego “</a:t>
            </a:r>
            <a:r>
              <a:rPr lang="es-ES" sz="2400" b="0" i="0" dirty="0" err="1">
                <a:effectLst/>
                <a:latin typeface="Roboto" panose="02000000000000000000" pitchFamily="2" charset="0"/>
              </a:rPr>
              <a:t>poiesis</a:t>
            </a:r>
            <a:r>
              <a:rPr lang="es-ES" sz="2400" b="0" i="0" dirty="0">
                <a:effectLst/>
                <a:latin typeface="Roboto" panose="02000000000000000000" pitchFamily="2" charset="0"/>
              </a:rPr>
              <a:t>” que significa crear o fabricar. </a:t>
            </a:r>
          </a:p>
          <a:p>
            <a:endParaRPr lang="en-US" altLang="en-US" sz="2400" dirty="0"/>
          </a:p>
          <a:p>
            <a:r>
              <a:rPr lang="es-ES" altLang="en-US" sz="2400" dirty="0"/>
              <a:t>Poesía es una creación de sentimientos o imágenes por medio de palabras.</a:t>
            </a:r>
            <a:br>
              <a:rPr lang="es-ES" altLang="en-US" sz="2400" dirty="0"/>
            </a:br>
            <a:endParaRPr lang="es-ES" altLang="en-US" sz="2400" dirty="0"/>
          </a:p>
          <a:p>
            <a:r>
              <a:rPr lang="es-ES" altLang="en-US" sz="2400" dirty="0"/>
              <a:t>La poesía es el derecho a soñar y construir con palabras un mundo nuevo.</a:t>
            </a:r>
          </a:p>
          <a:p>
            <a:endParaRPr lang="en-US" sz="2400" dirty="0"/>
          </a:p>
          <a:p>
            <a:r>
              <a:rPr lang="en-US" sz="2400" dirty="0"/>
              <a:t>21 de </a:t>
            </a:r>
            <a:r>
              <a:rPr lang="en-US" sz="2400" dirty="0" err="1"/>
              <a:t>marzo</a:t>
            </a:r>
            <a:r>
              <a:rPr lang="en-US" sz="2400" dirty="0"/>
              <a:t> </a:t>
            </a:r>
            <a:r>
              <a:rPr lang="en-US" sz="2400" dirty="0" err="1"/>
              <a:t>llegada</a:t>
            </a:r>
            <a:r>
              <a:rPr lang="en-US" sz="2400" dirty="0"/>
              <a:t> de la primavera = Día Mundial de la </a:t>
            </a:r>
            <a:r>
              <a:rPr lang="en-US" sz="2400" dirty="0" err="1"/>
              <a:t>poesía</a:t>
            </a:r>
            <a:endParaRPr lang="en-US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A </a:t>
            </a:r>
            <a:r>
              <a:rPr lang="en-US" sz="2400" dirty="0" err="1"/>
              <a:t>diferencia</a:t>
            </a:r>
            <a:r>
              <a:rPr lang="en-US" sz="2400" dirty="0"/>
              <a:t> de la </a:t>
            </a:r>
            <a:r>
              <a:rPr lang="en-US" sz="2400" dirty="0" err="1"/>
              <a:t>estructura</a:t>
            </a:r>
            <a:r>
              <a:rPr lang="en-US" sz="2400" dirty="0"/>
              <a:t>/</a:t>
            </a:r>
            <a:r>
              <a:rPr lang="en-US" sz="2400" dirty="0" err="1"/>
              <a:t>orden</a:t>
            </a:r>
            <a:r>
              <a:rPr lang="en-US" sz="2400" dirty="0"/>
              <a:t> </a:t>
            </a:r>
            <a:r>
              <a:rPr lang="en-US" sz="2400" dirty="0" err="1"/>
              <a:t>tradicional</a:t>
            </a:r>
            <a:r>
              <a:rPr lang="en-US" sz="2400" dirty="0"/>
              <a:t>,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i="1" dirty="0"/>
              <a:t>VERVIR</a:t>
            </a:r>
            <a:r>
              <a:rPr lang="en-US" sz="2400" dirty="0"/>
              <a:t> uno </a:t>
            </a:r>
            <a:r>
              <a:rPr lang="en-US" sz="2400" dirty="0" err="1"/>
              <a:t>puede</a:t>
            </a:r>
            <a:r>
              <a:rPr lang="en-US" sz="2400" dirty="0"/>
              <a:t> leer </a:t>
            </a:r>
            <a:r>
              <a:rPr lang="en-US" sz="2400" dirty="0" err="1"/>
              <a:t>los</a:t>
            </a:r>
            <a:r>
              <a:rPr lang="en-US" sz="2400" dirty="0"/>
              <a:t> versos </a:t>
            </a:r>
            <a:r>
              <a:rPr lang="en-US" sz="2400" dirty="0" err="1"/>
              <a:t>como</a:t>
            </a:r>
            <a:r>
              <a:rPr lang="en-US" sz="2400" dirty="0"/>
              <a:t> uno </a:t>
            </a:r>
            <a:r>
              <a:rPr lang="en-US" sz="2400" dirty="0" err="1"/>
              <a:t>desee</a:t>
            </a:r>
            <a:r>
              <a:rPr lang="en-US" sz="2400" dirty="0"/>
              <a:t>.</a:t>
            </a:r>
          </a:p>
          <a:p>
            <a:endParaRPr lang="es-ES" altLang="en-US" sz="2400" dirty="0"/>
          </a:p>
          <a:p>
            <a:endParaRPr lang="en-US" altLang="en-US" sz="2400" dirty="0"/>
          </a:p>
          <a:p>
            <a:endParaRPr lang="en-US" alt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C27FA-19DD-405A-1FBC-3AE59FD73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578FF80-6F5E-4617-ABAE-73385C3EFBAE}" type="slidenum">
              <a:rPr lang="en-US" altLang="en-US">
                <a:solidFill>
                  <a:srgbClr val="F2EFC0"/>
                </a:solidFill>
              </a:rPr>
              <a:pPr eaLnBrk="1" hangingPunct="1"/>
              <a:t>5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46D3C858-513C-323A-1B4C-2C55FC33DF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"/>
            <a:ext cx="9144000" cy="990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Características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de </a:t>
            </a:r>
            <a:r>
              <a:rPr lang="en-US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VERVIR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34A57EF-92D3-249E-5D11-4E0CAF52BC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991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Vervir</a:t>
            </a:r>
            <a:r>
              <a:rPr lang="en-US" sz="2000" dirty="0"/>
              <a:t> = </a:t>
            </a:r>
            <a:r>
              <a:rPr lang="en-US" sz="2000" dirty="0" err="1"/>
              <a:t>versificación</a:t>
            </a:r>
            <a:r>
              <a:rPr lang="en-US" sz="2000" dirty="0"/>
              <a:t> virtual o verso virtual, </a:t>
            </a:r>
            <a:r>
              <a:rPr lang="en-US" sz="2000" dirty="0" err="1"/>
              <a:t>virtud</a:t>
            </a:r>
            <a:r>
              <a:rPr lang="en-US" sz="2000" dirty="0"/>
              <a:t> de </a:t>
            </a:r>
            <a:r>
              <a:rPr lang="en-US" sz="2000" dirty="0" err="1"/>
              <a:t>crear</a:t>
            </a:r>
            <a:r>
              <a:rPr lang="en-US" sz="2000" dirty="0"/>
              <a:t> </a:t>
            </a:r>
            <a:r>
              <a:rPr lang="en-US" sz="2000" dirty="0" err="1"/>
              <a:t>efectos</a:t>
            </a: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El </a:t>
            </a:r>
            <a:r>
              <a:rPr lang="en-US" sz="2000" dirty="0" err="1"/>
              <a:t>escritor</a:t>
            </a:r>
            <a:r>
              <a:rPr lang="en-US" sz="2000" dirty="0"/>
              <a:t> propone y </a:t>
            </a:r>
            <a:r>
              <a:rPr lang="en-US" sz="2000" dirty="0" err="1"/>
              <a:t>el</a:t>
            </a:r>
            <a:r>
              <a:rPr lang="en-US" sz="2000" dirty="0"/>
              <a:t> lector </a:t>
            </a:r>
            <a:r>
              <a:rPr lang="en-US" sz="2000" dirty="0" err="1"/>
              <a:t>completa</a:t>
            </a:r>
            <a:r>
              <a:rPr lang="en-US" sz="2000" dirty="0"/>
              <a:t> </a:t>
            </a:r>
            <a:r>
              <a:rPr lang="en-US" sz="2000" dirty="0" err="1"/>
              <a:t>el</a:t>
            </a:r>
            <a:r>
              <a:rPr lang="en-US" sz="2000" dirty="0"/>
              <a:t> </a:t>
            </a:r>
            <a:r>
              <a:rPr lang="en-US" sz="2000" dirty="0" err="1"/>
              <a:t>texto</a:t>
            </a:r>
            <a:r>
              <a:rPr lang="en-US" sz="2000" dirty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Participación</a:t>
            </a:r>
            <a:r>
              <a:rPr lang="en-US" sz="2000" dirty="0"/>
              <a:t> </a:t>
            </a:r>
            <a:r>
              <a:rPr lang="en-US" sz="2000" dirty="0" err="1"/>
              <a:t>activa</a:t>
            </a:r>
            <a:r>
              <a:rPr lang="en-US" sz="2000" dirty="0"/>
              <a:t> del lector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Opuesta</a:t>
            </a:r>
            <a:r>
              <a:rPr lang="en-US" sz="2000" dirty="0"/>
              <a:t> a “la </a:t>
            </a:r>
            <a:r>
              <a:rPr lang="en-US" sz="2000" dirty="0" err="1"/>
              <a:t>lectura</a:t>
            </a:r>
            <a:r>
              <a:rPr lang="en-US" sz="2000" dirty="0"/>
              <a:t> </a:t>
            </a:r>
            <a:r>
              <a:rPr lang="en-US" sz="2000" dirty="0" err="1"/>
              <a:t>digestónica</a:t>
            </a:r>
            <a:r>
              <a:rPr lang="en-US" sz="2000" dirty="0"/>
              <a:t>” - l</a:t>
            </a:r>
            <a:r>
              <a:rPr lang="en-US" sz="2400" dirty="0"/>
              <a:t>a hora del lector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Experimento</a:t>
            </a:r>
            <a:r>
              <a:rPr lang="en-US" sz="2000" dirty="0"/>
              <a:t> </a:t>
            </a:r>
            <a:r>
              <a:rPr lang="en-US" sz="2000" dirty="0" err="1"/>
              <a:t>métrico</a:t>
            </a:r>
            <a:r>
              <a:rPr lang="en-US" sz="2000" dirty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Rompecabezas</a:t>
            </a:r>
            <a:r>
              <a:rPr lang="en-US" sz="2000" dirty="0"/>
              <a:t> </a:t>
            </a:r>
            <a:r>
              <a:rPr lang="en-US" sz="2000" dirty="0" err="1"/>
              <a:t>poético</a:t>
            </a: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“</a:t>
            </a:r>
            <a:r>
              <a:rPr lang="en-US" sz="2000" dirty="0" err="1"/>
              <a:t>Intento</a:t>
            </a:r>
            <a:r>
              <a:rPr lang="en-US" sz="2000" dirty="0"/>
              <a:t> de </a:t>
            </a:r>
            <a:r>
              <a:rPr lang="en-US" sz="2000" dirty="0" err="1"/>
              <a:t>hacer</a:t>
            </a:r>
            <a:r>
              <a:rPr lang="en-US" sz="2000" dirty="0"/>
              <a:t> </a:t>
            </a:r>
            <a:r>
              <a:rPr lang="en-US" sz="2000" dirty="0" err="1"/>
              <a:t>poesía</a:t>
            </a:r>
            <a:r>
              <a:rPr lang="en-US" sz="2000" dirty="0"/>
              <a:t> de </a:t>
            </a:r>
            <a:r>
              <a:rPr lang="en-US" sz="2000" dirty="0" err="1"/>
              <a:t>una</a:t>
            </a:r>
            <a:r>
              <a:rPr lang="en-US" sz="2000" dirty="0"/>
              <a:t> </a:t>
            </a:r>
            <a:r>
              <a:rPr lang="en-US" sz="2000" dirty="0" err="1"/>
              <a:t>actividad</a:t>
            </a:r>
            <a:r>
              <a:rPr lang="en-US" sz="2000" dirty="0"/>
              <a:t> tan </a:t>
            </a:r>
            <a:r>
              <a:rPr lang="en-US" sz="2000" dirty="0" err="1"/>
              <a:t>pedestre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la </a:t>
            </a:r>
            <a:r>
              <a:rPr lang="en-US" sz="2000" dirty="0" err="1"/>
              <a:t>política</a:t>
            </a:r>
            <a:r>
              <a:rPr lang="en-US" sz="2000" dirty="0"/>
              <a:t>”; “Alfonso </a:t>
            </a:r>
            <a:r>
              <a:rPr lang="en-US" sz="2000" dirty="0" err="1"/>
              <a:t>está</a:t>
            </a:r>
            <a:r>
              <a:rPr lang="en-US" sz="2000" dirty="0"/>
              <a:t> </a:t>
            </a:r>
            <a:r>
              <a:rPr lang="en-US" sz="2000" dirty="0" err="1"/>
              <a:t>domocratizando</a:t>
            </a:r>
            <a:r>
              <a:rPr lang="en-US" sz="2000" dirty="0"/>
              <a:t>, </a:t>
            </a:r>
            <a:r>
              <a:rPr lang="en-US" sz="2000" dirty="0" err="1"/>
              <a:t>todos</a:t>
            </a:r>
            <a:r>
              <a:rPr lang="en-US" sz="2000" dirty="0"/>
              <a:t> </a:t>
            </a:r>
            <a:r>
              <a:rPr lang="en-US" sz="2000" dirty="0" err="1"/>
              <a:t>pueden</a:t>
            </a:r>
            <a:r>
              <a:rPr lang="en-US" sz="2000" dirty="0"/>
              <a:t> </a:t>
            </a:r>
            <a:r>
              <a:rPr lang="en-US" sz="2000" dirty="0" err="1"/>
              <a:t>leerlo</a:t>
            </a:r>
            <a:r>
              <a:rPr lang="en-US" sz="2000" dirty="0"/>
              <a:t> </a:t>
            </a:r>
            <a:r>
              <a:rPr lang="en-US" sz="2000" dirty="0" err="1"/>
              <a:t>como</a:t>
            </a:r>
            <a:r>
              <a:rPr lang="en-US" sz="2000" dirty="0"/>
              <a:t> uno </a:t>
            </a:r>
            <a:r>
              <a:rPr lang="en-US" sz="2000" dirty="0" err="1"/>
              <a:t>quiera</a:t>
            </a:r>
            <a:r>
              <a:rPr lang="en-US" sz="2000" dirty="0"/>
              <a:t>” Manuel </a:t>
            </a:r>
            <a:r>
              <a:rPr lang="en-US" sz="2000" dirty="0" err="1"/>
              <a:t>Pantioso</a:t>
            </a: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Enseña</a:t>
            </a:r>
            <a:r>
              <a:rPr lang="en-US" sz="2000" dirty="0"/>
              <a:t> a </a:t>
            </a:r>
            <a:r>
              <a:rPr lang="en-US" sz="2000" dirty="0" err="1"/>
              <a:t>los</a:t>
            </a:r>
            <a:r>
              <a:rPr lang="en-US" sz="2000" dirty="0"/>
              <a:t> </a:t>
            </a:r>
            <a:r>
              <a:rPr lang="en-US" sz="2000" dirty="0" err="1"/>
              <a:t>niños</a:t>
            </a:r>
            <a:r>
              <a:rPr lang="en-US" sz="2000" dirty="0"/>
              <a:t> a </a:t>
            </a:r>
            <a:r>
              <a:rPr lang="en-US" sz="2000" dirty="0" err="1"/>
              <a:t>sumar</a:t>
            </a:r>
            <a:r>
              <a:rPr lang="en-US" sz="2000" dirty="0"/>
              <a:t>, a </a:t>
            </a:r>
            <a:r>
              <a:rPr lang="en-US" sz="2000" dirty="0" err="1"/>
              <a:t>restar</a:t>
            </a:r>
            <a:r>
              <a:rPr lang="en-US" sz="2000" dirty="0"/>
              <a:t> y a </a:t>
            </a:r>
            <a:r>
              <a:rPr lang="en-US" sz="2000" dirty="0" err="1"/>
              <a:t>hacer</a:t>
            </a:r>
            <a:r>
              <a:rPr lang="en-US" sz="2000" dirty="0"/>
              <a:t> </a:t>
            </a:r>
            <a:r>
              <a:rPr lang="en-US" sz="2000" dirty="0" err="1"/>
              <a:t>poesía</a:t>
            </a: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/>
              <a:t>Libro </a:t>
            </a:r>
            <a:r>
              <a:rPr lang="en-US" sz="2000" dirty="0" err="1"/>
              <a:t>incitante</a:t>
            </a:r>
            <a:r>
              <a:rPr lang="en-US" sz="2000" dirty="0"/>
              <a:t>, </a:t>
            </a:r>
            <a:r>
              <a:rPr lang="en-US" sz="2000" dirty="0" err="1"/>
              <a:t>cubre</a:t>
            </a:r>
            <a:r>
              <a:rPr lang="en-US" sz="2000" dirty="0"/>
              <a:t> </a:t>
            </a:r>
            <a:r>
              <a:rPr lang="en-US" sz="2000" dirty="0" err="1"/>
              <a:t>infinidad</a:t>
            </a:r>
            <a:r>
              <a:rPr lang="en-US" sz="2000" dirty="0"/>
              <a:t> de </a:t>
            </a:r>
            <a:r>
              <a:rPr lang="en-US" sz="2000" dirty="0" err="1"/>
              <a:t>aspectos</a:t>
            </a:r>
            <a:r>
              <a:rPr lang="en-US" sz="2000" dirty="0"/>
              <a:t> y </a:t>
            </a:r>
            <a:r>
              <a:rPr lang="en-US" sz="2000" dirty="0" err="1"/>
              <a:t>temas</a:t>
            </a:r>
            <a:r>
              <a:rPr lang="en-US" sz="2000" dirty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dirty="0" err="1"/>
              <a:t>Inexaustible</a:t>
            </a:r>
            <a:r>
              <a:rPr lang="en-US" sz="2000" dirty="0"/>
              <a:t>, no se </a:t>
            </a:r>
            <a:r>
              <a:rPr lang="en-US" sz="2000" dirty="0" err="1"/>
              <a:t>agota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alt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C2FB9-E6BF-5C90-7439-B18EAE6AE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9E8C32-3E3B-4BBF-B43A-E9736A3036DC}" type="slidenum">
              <a:rPr lang="en-US" altLang="en-US">
                <a:solidFill>
                  <a:srgbClr val="F2EFC0"/>
                </a:solidFill>
              </a:rPr>
              <a:pPr eaLnBrk="1" hangingPunct="1"/>
              <a:t>6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44BC31A-1935-50A6-483D-5554C33E14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1143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marL="54864" indent="0" algn="ctr" fontAlgn="auto"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VERVIR: </a:t>
            </a:r>
            <a:r>
              <a:rPr lang="en-US" sz="4000" b="1" i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Una</a:t>
            </a:r>
            <a:r>
              <a:rPr lang="en-US" sz="4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sz="4000" b="1" i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nueva</a:t>
            </a:r>
            <a:r>
              <a:rPr lang="en-US" sz="4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sz="4000" b="1" i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manera</a:t>
            </a:r>
            <a:r>
              <a:rPr lang="en-US" sz="4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de leer y </a:t>
            </a:r>
            <a:r>
              <a:rPr lang="en-US" sz="4000" b="1" i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escribir</a:t>
            </a:r>
            <a:r>
              <a:rPr lang="en-US" sz="4000" b="1" i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sz="4000" b="1" i="1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poesía</a:t>
            </a:r>
            <a:endParaRPr lang="en-US" sz="4000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F390E1E-A385-3610-F079-A9DE78BA99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9144000" cy="5410200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/>
              <a:t>Diez </a:t>
            </a:r>
            <a:r>
              <a:rPr lang="en-US" sz="2000" dirty="0" err="1"/>
              <a:t>capítulos</a:t>
            </a:r>
            <a:r>
              <a:rPr lang="en-US" sz="2000" dirty="0"/>
              <a:t>,  </a:t>
            </a:r>
            <a:r>
              <a:rPr lang="en-US" sz="2000" dirty="0" err="1"/>
              <a:t>cinco</a:t>
            </a:r>
            <a:r>
              <a:rPr lang="en-US" sz="2000" dirty="0"/>
              <a:t> </a:t>
            </a:r>
            <a:r>
              <a:rPr lang="en-US" sz="2000" dirty="0" err="1"/>
              <a:t>diferentes</a:t>
            </a:r>
            <a:r>
              <a:rPr lang="en-US" sz="2000" dirty="0"/>
              <a:t> </a:t>
            </a:r>
            <a:r>
              <a:rPr lang="en-US" sz="2000" dirty="0" err="1"/>
              <a:t>temáticas</a:t>
            </a:r>
            <a:r>
              <a:rPr lang="en-US" sz="2000" dirty="0"/>
              <a:t> de VERVIR: 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dirty="0" err="1"/>
              <a:t>Vervir</a:t>
            </a:r>
            <a:r>
              <a:rPr lang="en-US" sz="1600" dirty="0"/>
              <a:t> de la </a:t>
            </a:r>
            <a:r>
              <a:rPr lang="en-US" sz="1600" dirty="0" err="1"/>
              <a:t>vida</a:t>
            </a:r>
            <a:r>
              <a:rPr lang="en-US" sz="1600" dirty="0"/>
              <a:t> (36 </a:t>
            </a:r>
            <a:r>
              <a:rPr lang="en-US" sz="1600" dirty="0" err="1"/>
              <a:t>poemas</a:t>
            </a:r>
            <a:r>
              <a:rPr lang="en-US" sz="1600" dirty="0"/>
              <a:t>)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dirty="0" err="1"/>
              <a:t>Vervir</a:t>
            </a:r>
            <a:r>
              <a:rPr lang="en-US" sz="1600" dirty="0"/>
              <a:t> de la </a:t>
            </a:r>
            <a:r>
              <a:rPr lang="en-US" sz="1600" dirty="0" err="1"/>
              <a:t>cultura</a:t>
            </a:r>
            <a:r>
              <a:rPr lang="en-US" sz="1600" dirty="0"/>
              <a:t> (47 </a:t>
            </a:r>
            <a:r>
              <a:rPr lang="en-US" sz="1600" dirty="0" err="1"/>
              <a:t>poemas</a:t>
            </a:r>
            <a:r>
              <a:rPr lang="en-US" sz="1600" dirty="0"/>
              <a:t>)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dirty="0" err="1"/>
              <a:t>Vervir</a:t>
            </a:r>
            <a:r>
              <a:rPr lang="en-US" sz="1600" dirty="0"/>
              <a:t> del amor (55 </a:t>
            </a:r>
            <a:r>
              <a:rPr lang="en-US" sz="1600" dirty="0" err="1"/>
              <a:t>poemas</a:t>
            </a:r>
            <a:r>
              <a:rPr lang="en-US" sz="1600" dirty="0"/>
              <a:t>)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dirty="0" err="1"/>
              <a:t>Vervir</a:t>
            </a:r>
            <a:r>
              <a:rPr lang="en-US" sz="1600" dirty="0"/>
              <a:t> de la </a:t>
            </a:r>
            <a:r>
              <a:rPr lang="en-US" sz="1600" dirty="0" err="1"/>
              <a:t>historia</a:t>
            </a:r>
            <a:r>
              <a:rPr lang="en-US" sz="1600" dirty="0"/>
              <a:t> (35 </a:t>
            </a:r>
            <a:r>
              <a:rPr lang="en-US" sz="1600" dirty="0" err="1"/>
              <a:t>poemas</a:t>
            </a:r>
            <a:r>
              <a:rPr lang="en-US" sz="1600" dirty="0"/>
              <a:t>)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dirty="0" err="1"/>
              <a:t>Vervir</a:t>
            </a:r>
            <a:r>
              <a:rPr lang="en-US" sz="1600" dirty="0"/>
              <a:t> de la </a:t>
            </a:r>
            <a:r>
              <a:rPr lang="en-US" sz="1600" dirty="0" err="1"/>
              <a:t>política</a:t>
            </a:r>
            <a:r>
              <a:rPr lang="en-US" sz="1600" dirty="0"/>
              <a:t> (27 </a:t>
            </a:r>
            <a:r>
              <a:rPr lang="en-US" sz="1600" dirty="0" err="1"/>
              <a:t>poemas</a:t>
            </a:r>
            <a:r>
              <a:rPr lang="en-US" sz="1600" dirty="0"/>
              <a:t>)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endParaRPr lang="en-US" sz="1600" dirty="0"/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sz="2000" dirty="0"/>
              <a:t>Gran </a:t>
            </a:r>
            <a:r>
              <a:rPr lang="en-US" sz="2000" dirty="0" err="1"/>
              <a:t>variedad</a:t>
            </a:r>
            <a:r>
              <a:rPr lang="en-US" sz="2000" dirty="0"/>
              <a:t> de </a:t>
            </a:r>
            <a:r>
              <a:rPr lang="en-US" sz="2000" dirty="0" err="1"/>
              <a:t>temas</a:t>
            </a:r>
            <a:r>
              <a:rPr lang="en-US" sz="2000" dirty="0"/>
              <a:t> (200 </a:t>
            </a:r>
            <a:r>
              <a:rPr lang="en-US" sz="2000" dirty="0" err="1"/>
              <a:t>poemas</a:t>
            </a:r>
            <a:r>
              <a:rPr lang="en-US" sz="2000" dirty="0"/>
              <a:t>), </a:t>
            </a:r>
            <a:r>
              <a:rPr lang="en-US" sz="2000" dirty="0" err="1"/>
              <a:t>ejemplos</a:t>
            </a:r>
            <a:r>
              <a:rPr lang="en-US" sz="2000" dirty="0"/>
              <a:t>: 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hidalgo </a:t>
            </a:r>
            <a:r>
              <a:rPr lang="en-US" sz="1600" i="1" dirty="0" err="1"/>
              <a:t>Quijote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caballo</a:t>
            </a:r>
            <a:r>
              <a:rPr lang="en-US" sz="1600" i="1" dirty="0"/>
              <a:t> de Paso </a:t>
            </a:r>
            <a:r>
              <a:rPr lang="en-US" sz="1600" i="1" dirty="0" err="1"/>
              <a:t>peruano</a:t>
            </a:r>
            <a:r>
              <a:rPr lang="en-US" sz="1600" i="1" dirty="0"/>
              <a:t> 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Señor</a:t>
            </a:r>
            <a:r>
              <a:rPr lang="en-US" sz="1600" i="1" dirty="0"/>
              <a:t> de los Milagros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Ché</a:t>
            </a:r>
            <a:r>
              <a:rPr lang="en-US" sz="1600" i="1" dirty="0"/>
              <a:t> Guevara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La Sonora </a:t>
            </a:r>
            <a:r>
              <a:rPr lang="en-US" sz="1600" i="1" dirty="0" err="1"/>
              <a:t>Matancera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cebiche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Sida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Bolero 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Machu-Picchu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La </a:t>
            </a:r>
            <a:r>
              <a:rPr lang="en-US" sz="1600" i="1" dirty="0" err="1"/>
              <a:t>Teoría</a:t>
            </a:r>
            <a:r>
              <a:rPr lang="en-US" sz="1600" i="1" dirty="0"/>
              <a:t> de la </a:t>
            </a:r>
            <a:r>
              <a:rPr lang="en-US" sz="1600" i="1" dirty="0" err="1"/>
              <a:t>Relatividad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 err="1"/>
              <a:t>Simón</a:t>
            </a:r>
            <a:r>
              <a:rPr lang="en-US" sz="1600" i="1" dirty="0"/>
              <a:t> Bolivar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La </a:t>
            </a:r>
            <a:r>
              <a:rPr lang="en-US" sz="1600" i="1" dirty="0" err="1"/>
              <a:t>Ecología</a:t>
            </a:r>
            <a:r>
              <a:rPr lang="en-US" sz="1600" i="1" dirty="0"/>
              <a:t> </a:t>
            </a:r>
            <a:r>
              <a:rPr lang="en-US" sz="1600" i="1" dirty="0" err="1"/>
              <a:t>Política</a:t>
            </a:r>
            <a:r>
              <a:rPr lang="en-US" sz="1600" i="1" dirty="0"/>
              <a:t> 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 err="1"/>
              <a:t>Neoliberalismo</a:t>
            </a:r>
            <a:endParaRPr lang="en-US" sz="1600" i="1" dirty="0"/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¿Casa Blanca o Casa </a:t>
            </a:r>
            <a:r>
              <a:rPr lang="en-US" sz="1600" i="1" dirty="0" err="1"/>
              <a:t>Roja</a:t>
            </a:r>
            <a:r>
              <a:rPr lang="en-US" sz="1600" i="1" dirty="0"/>
              <a:t>?</a:t>
            </a:r>
          </a:p>
          <a:p>
            <a:pPr marL="822960" lvl="2" indent="-192024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"/>
              <a:defRPr/>
            </a:pPr>
            <a:r>
              <a:rPr lang="en-US" sz="1600" i="1" dirty="0"/>
              <a:t>El </a:t>
            </a:r>
            <a:r>
              <a:rPr lang="en-US" sz="1600" i="1" dirty="0" err="1"/>
              <a:t>narcotráfico</a:t>
            </a:r>
            <a:r>
              <a:rPr lang="en-US" sz="1600" i="1" dirty="0"/>
              <a:t>, etc</a:t>
            </a:r>
            <a:r>
              <a:rPr lang="en-US" sz="1600" dirty="0"/>
              <a:t>.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C7E6F-BA11-368E-E0B3-B26B612BB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8BB9DA6-741B-46E7-BB3C-93B03AFA1530}" type="slidenum">
              <a:rPr lang="en-US" altLang="en-US">
                <a:solidFill>
                  <a:srgbClr val="F2EFC0"/>
                </a:solidFill>
              </a:rPr>
              <a:pPr eaLnBrk="1" hangingPunct="1"/>
              <a:t>7</a:t>
            </a:fld>
            <a:endParaRPr lang="en-US" altLang="en-US">
              <a:solidFill>
                <a:srgbClr val="F2EF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49648-83F8-37D3-E329-6EEF37ADD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 1 </a:t>
            </a:r>
            <a:r>
              <a:rPr lang="en-US" sz="3600" b="1" i="1" dirty="0"/>
              <a:t>La </a:t>
            </a:r>
            <a:r>
              <a:rPr lang="en-US" sz="3600" b="1" i="1" dirty="0" err="1"/>
              <a:t>poesía</a:t>
            </a:r>
            <a:br>
              <a:rPr lang="en-US" sz="2000" dirty="0"/>
            </a:br>
            <a:r>
              <a:rPr lang="en-US" sz="2400" dirty="0"/>
              <a:t>La </a:t>
            </a:r>
            <a:r>
              <a:rPr lang="en-US" sz="2400" dirty="0" err="1"/>
              <a:t>lectura</a:t>
            </a:r>
            <a:r>
              <a:rPr lang="en-US" sz="2400" dirty="0"/>
              <a:t> del </a:t>
            </a:r>
            <a:r>
              <a:rPr lang="en-US" sz="2400" dirty="0" err="1"/>
              <a:t>texto</a:t>
            </a:r>
            <a:r>
              <a:rPr lang="en-US" sz="2400" dirty="0"/>
              <a:t> </a:t>
            </a:r>
            <a:r>
              <a:rPr lang="en-US" sz="2400" dirty="0" err="1"/>
              <a:t>completo</a:t>
            </a:r>
            <a:r>
              <a:rPr lang="en-US" sz="2400" dirty="0"/>
              <a:t> del verso </a:t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dirty="0" err="1"/>
              <a:t>siguiendo</a:t>
            </a:r>
            <a:r>
              <a:rPr lang="en-US" sz="2400" dirty="0"/>
              <a:t> la </a:t>
            </a:r>
            <a:r>
              <a:rPr lang="en-US" sz="2400" dirty="0" err="1"/>
              <a:t>numeración</a:t>
            </a:r>
            <a:r>
              <a:rPr lang="en-US" sz="2400" dirty="0"/>
              <a:t> </a:t>
            </a:r>
            <a:r>
              <a:rPr lang="en-US" sz="2400" dirty="0" err="1"/>
              <a:t>propuesta</a:t>
            </a:r>
            <a:r>
              <a:rPr lang="en-US" sz="24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B29F0-1EDC-9D95-1EF5-66B2FE6D3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486400"/>
          </a:xfrm>
        </p:spPr>
        <p:txBody>
          <a:bodyPr/>
          <a:lstStyle/>
          <a:p>
            <a:pPr marL="0" indent="0" algn="l">
              <a:buNone/>
            </a:pPr>
            <a:r>
              <a:rPr lang="es-ES" sz="32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2)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belleza, nostalgia, quietud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1)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Definir la poesía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	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3)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creación de inspirada virtud.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	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5)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“el bostezo que dio la tierra”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4) 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Metáfora y porfía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6)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con Góngora que se aferra.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8)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en el incendio de mi hoguera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7)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Es sentirte mía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9)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en la espera que desespera.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			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11) 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en permanente torbellino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10)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En la aurora del día</a:t>
            </a: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12) </a:t>
            </a:r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en expresión de lo divino.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2E396-9BD2-1C82-8BD0-8B3E3419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044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CA588-B44D-41FF-B30C-CB0DB115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10096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/>
              <a:t>Modalidad</a:t>
            </a:r>
            <a:r>
              <a:rPr lang="en-US" sz="3600" b="1" dirty="0"/>
              <a:t> #2 –</a:t>
            </a:r>
            <a:r>
              <a:rPr lang="en-US" sz="3600" b="1" i="1" dirty="0"/>
              <a:t> La </a:t>
            </a:r>
            <a:r>
              <a:rPr lang="en-US" sz="3600" b="1" i="1" dirty="0" err="1"/>
              <a:t>poesía</a:t>
            </a:r>
            <a:br>
              <a:rPr lang="en-US" sz="3600" i="1" dirty="0"/>
            </a:br>
            <a:r>
              <a:rPr lang="en-US" sz="2000" i="1" dirty="0"/>
              <a:t> </a:t>
            </a:r>
            <a:r>
              <a:rPr lang="en-US" sz="2000" dirty="0"/>
              <a:t>Los </a:t>
            </a:r>
            <a:r>
              <a:rPr lang="en-US" sz="2000" dirty="0" err="1"/>
              <a:t>cuartetos</a:t>
            </a:r>
            <a:r>
              <a:rPr lang="en-US" sz="2000" dirty="0"/>
              <a:t> </a:t>
            </a:r>
            <a:r>
              <a:rPr lang="en-US" sz="2000" dirty="0" err="1"/>
              <a:t>hexasílabos</a:t>
            </a:r>
            <a:r>
              <a:rPr lang="en-US" sz="2000" dirty="0"/>
              <a:t> se </a:t>
            </a:r>
            <a:r>
              <a:rPr lang="en-US" sz="2000" dirty="0" err="1"/>
              <a:t>leen</a:t>
            </a:r>
            <a:r>
              <a:rPr lang="en-US" sz="2000" dirty="0"/>
              <a:t> dos </a:t>
            </a:r>
            <a:r>
              <a:rPr lang="en-US" sz="2000" dirty="0" err="1"/>
              <a:t>veces</a:t>
            </a:r>
            <a:r>
              <a:rPr lang="en-US" sz="2000" dirty="0"/>
              <a:t> </a:t>
            </a:r>
            <a:r>
              <a:rPr lang="en-US" sz="2000" dirty="0" err="1"/>
              <a:t>intercalando</a:t>
            </a:r>
            <a:r>
              <a:rPr lang="en-US" sz="2000" dirty="0"/>
              <a:t> con </a:t>
            </a:r>
            <a:r>
              <a:rPr lang="en-US" sz="2000" dirty="0" err="1"/>
              <a:t>cada</a:t>
            </a:r>
            <a:r>
              <a:rPr lang="en-US" sz="2000" dirty="0"/>
              <a:t> verso </a:t>
            </a:r>
            <a:r>
              <a:rPr lang="en-US" sz="2000" dirty="0" err="1"/>
              <a:t>octosílabo</a:t>
            </a:r>
            <a:r>
              <a:rPr lang="en-US" sz="2000" dirty="0"/>
              <a:t> que lo </a:t>
            </a:r>
            <a:r>
              <a:rPr lang="en-US" sz="2000" dirty="0" err="1"/>
              <a:t>conforma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8813B-338F-6F52-1F3D-DBF2DB49F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97000"/>
            <a:ext cx="8534400" cy="5308600"/>
          </a:xfrm>
        </p:spPr>
        <p:txBody>
          <a:bodyPr/>
          <a:lstStyle/>
          <a:p>
            <a:pPr marL="0" indent="0" algn="l">
              <a:buNone/>
            </a:pPr>
            <a:r>
              <a:rPr lang="es-ES" sz="2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			</a:t>
            </a:r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belleza, nostalgia, quietud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Definir la poesía</a:t>
            </a:r>
          </a:p>
          <a:p>
            <a:pPr algn="l"/>
            <a:r>
              <a:rPr lang="es-ES" sz="220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                                              	 creación de inspirada virtud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		</a:t>
            </a:r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“el bostezo que dio la tierra”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Metáfora y porfía</a:t>
            </a:r>
          </a:p>
          <a:p>
            <a:pPr algn="l"/>
            <a:r>
              <a:rPr lang="es-ES" sz="2200" i="0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                                                	con Góngora que se aferra.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                                          </a:t>
            </a:r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	en el incendio de mi hoguera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Es sentirte mía</a:t>
            </a:r>
          </a:p>
          <a:p>
            <a:pPr algn="l"/>
            <a:r>
              <a:rPr lang="es-ES" sz="2200" i="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                                                	en la espera que desespera</a:t>
            </a:r>
          </a:p>
          <a:p>
            <a:pPr algn="l"/>
            <a:endParaRPr lang="es-ES" sz="220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s-ES" sz="22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     				</a:t>
            </a:r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en permanente torbellino</a:t>
            </a:r>
          </a:p>
          <a:p>
            <a:pPr algn="l"/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     En la aurora del día</a:t>
            </a:r>
          </a:p>
          <a:p>
            <a:pPr algn="l"/>
            <a:r>
              <a:rPr lang="es-ES" sz="2200" i="0" dirty="0">
                <a:solidFill>
                  <a:srgbClr val="00CC00"/>
                </a:solidFill>
                <a:effectLst/>
                <a:latin typeface="Times New Roman" panose="02020603050405020304" pitchFamily="18" charset="0"/>
              </a:rPr>
              <a:t>                                                	en expresión de lo divino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888B8-745E-AE16-3661-06F19323F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DE614-B6DB-41BD-912F-369762FD8529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353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9716</TotalTime>
  <Words>3525</Words>
  <Application>Microsoft Office PowerPoint</Application>
  <PresentationFormat>On-screen Show (4:3)</PresentationFormat>
  <Paragraphs>563</Paragraphs>
  <Slides>40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Arial</vt:lpstr>
      <vt:lpstr>Book Antiqua</vt:lpstr>
      <vt:lpstr>Calibri</vt:lpstr>
      <vt:lpstr>Edwardian Script ITC</vt:lpstr>
      <vt:lpstr>Fairwater Script</vt:lpstr>
      <vt:lpstr>Roboto</vt:lpstr>
      <vt:lpstr>Rockwell</vt:lpstr>
      <vt:lpstr>Segoe UI</vt:lpstr>
      <vt:lpstr>Times New Roman</vt:lpstr>
      <vt:lpstr>Wingdings</vt:lpstr>
      <vt:lpstr>Wingdings 2</vt:lpstr>
      <vt:lpstr>Foundry</vt:lpstr>
      <vt:lpstr> ¡Crear poesía es divertido!  VERVIR y sus multiusos en el salón de clase   VERVIR  Jéssica Ramos-Harthun, Ph.D. Birmingham-Southern College </vt:lpstr>
      <vt:lpstr>El autor de VERVIR Alfonso Ramos Alva (Perú, 1936-2006)  </vt:lpstr>
      <vt:lpstr>Alfonso Ramos Alva: obras</vt:lpstr>
      <vt:lpstr>PowerPoint Presentation</vt:lpstr>
      <vt:lpstr>¿Qué es poesía?</vt:lpstr>
      <vt:lpstr>Características de VERVIR</vt:lpstr>
      <vt:lpstr>VERVIR: Una nueva manera de leer y escribir poesía</vt:lpstr>
      <vt:lpstr>Modalidad # 1 La poesía La lectura del texto completo del verso  (siguiendo la numeración propuesta)</vt:lpstr>
      <vt:lpstr>Modalidad #2 – La poesía  Los cuartetos hexasílabos se leen dos veces intercalando con cada verso octosílabo que lo conforma</vt:lpstr>
      <vt:lpstr>Modalidad #3– La poesía  Se pueden leer sólo los cuatro versos hexasílabos que integran el cuarteto</vt:lpstr>
      <vt:lpstr>Modalidad #4 – La poesía Se pueden leer sólo los pareados octosílabos del cuarteto</vt:lpstr>
      <vt:lpstr>Modalidad #5– La poesía  Se puede leer cada verso hexasílabo combinado con cada uno de los  tres restantes pareados octosílabos</vt:lpstr>
      <vt:lpstr>Modalidad #6– La poesía Juntando los versos hexasílabos con los octosílabos se puede estructurar ocho cuartetos de versos alejandrinos</vt:lpstr>
      <vt:lpstr>Modalidad # 7– La poesía Se lee el cuarteto de versos hexasílabos, o bien los pareados octosílabos de abajo hacia arriba</vt:lpstr>
      <vt:lpstr>Matemáticas con VERVIR: El amigo</vt:lpstr>
      <vt:lpstr>Matemáticas con VERVIR</vt:lpstr>
      <vt:lpstr>VERVIR en el salón de clase</vt:lpstr>
      <vt:lpstr>Creando VERVIR:  Actividades con distintos niveles de dificultad</vt:lpstr>
      <vt:lpstr>Actividad #1</vt:lpstr>
      <vt:lpstr>Actividad #2</vt:lpstr>
      <vt:lpstr>Actividades 3, 4</vt:lpstr>
      <vt:lpstr>Enlaces – palabras que RIMAN</vt:lpstr>
      <vt:lpstr>    Horacio Quiroga de Peyton Long (SN402)</vt:lpstr>
      <vt:lpstr>PowerPoint Presentation</vt:lpstr>
      <vt:lpstr>La madre de Ian Hanckock (SN 320)</vt:lpstr>
      <vt:lpstr>    La bachata </vt:lpstr>
      <vt:lpstr>El selfie de César Hurtado (SN320)</vt:lpstr>
      <vt:lpstr>Ash y Azul de Alexis Chávez Cruz (SN 320)</vt:lpstr>
      <vt:lpstr>PowerPoint Presentation</vt:lpstr>
      <vt:lpstr>PowerPoint Presentation</vt:lpstr>
      <vt:lpstr>PowerPoint Presentation</vt:lpstr>
      <vt:lpstr>    Días festivos: posibilidad temática VERVIR </vt:lpstr>
      <vt:lpstr>Actividad #5</vt:lpstr>
      <vt:lpstr>Actividad #5:  ¿Quién descubrió a quién?</vt:lpstr>
      <vt:lpstr>Resultados</vt:lpstr>
      <vt:lpstr>En proceso</vt:lpstr>
      <vt:lpstr>    Aplicación de VERVIR  con la audiencia (en grupos)</vt:lpstr>
      <vt:lpstr>Notas</vt:lpstr>
      <vt:lpstr>Puerto Rico  (de Jessica Ramos-Harthun, último minuto)</vt:lpstr>
      <vt:lpstr>¡Muchas gracias  por su tiempo  e interés! </vt:lpstr>
    </vt:vector>
  </TitlesOfParts>
  <Company>BSC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Celebrating the Life and Work of Dr. Alfonso Ramos Alva</dc:title>
  <dc:creator>Jessica</dc:creator>
  <cp:lastModifiedBy>Jessica Ramos-Harthun</cp:lastModifiedBy>
  <cp:revision>405</cp:revision>
  <cp:lastPrinted>2022-05-26T05:17:17Z</cp:lastPrinted>
  <dcterms:created xsi:type="dcterms:W3CDTF">2008-01-09T05:59:15Z</dcterms:created>
  <dcterms:modified xsi:type="dcterms:W3CDTF">2022-07-08T04:55:02Z</dcterms:modified>
</cp:coreProperties>
</file>