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4" r:id="rId6"/>
    <p:sldId id="265" r:id="rId7"/>
    <p:sldId id="263" r:id="rId8"/>
    <p:sldId id="267" r:id="rId9"/>
    <p:sldId id="258" r:id="rId10"/>
    <p:sldId id="262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9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93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3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9549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433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1877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431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21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62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37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52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05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4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47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5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6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13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FD6C9-D9F4-4B46-BE4E-48749377811C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4CC46D5-2B0D-430F-ACEA-157F9F2EDE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1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youtube.com/watch?v=lm3vE7YFsG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OXC5gLVlRnI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ursuit.unimelb.edu.au/articles/can-the-ndis-deliver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d/3.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hyperlink" Target="https://www.youtube.com/watch?v=h0oUNSOcABQ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cUNnnwFm4g?feature=oembed" TargetMode="External"/><Relationship Id="rId6" Type="http://schemas.openxmlformats.org/officeDocument/2006/relationships/hyperlink" Target="https://www.youtube.com/watch?v=S71aGLIaYuc" TargetMode="External"/><Relationship Id="rId5" Type="http://schemas.openxmlformats.org/officeDocument/2006/relationships/hyperlink" Target="https://www.youtube.com/watch?v=IcUNnnwFm4g" TargetMode="Externa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95TO20hnmo&amp;list=PLMe9zDtTPTVe62Gb6b9Dkk_IPBUTGQHoD&amp;index=2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57600"/>
            <a:ext cx="7772400" cy="23622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Assistive Technologies for Learners with Disabilities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2819400" cy="228600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9" y="533400"/>
            <a:ext cx="5418667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 Exchange Communication (PECS)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2514600"/>
            <a:ext cx="2971801" cy="3526763"/>
          </a:xfrm>
        </p:spPr>
        <p:txBody>
          <a:bodyPr/>
          <a:lstStyle/>
          <a:p>
            <a:r>
              <a:rPr lang="en-US" dirty="0"/>
              <a:t>Evidence-based AAC that uses picture system to communicate.  </a:t>
            </a:r>
          </a:p>
          <a:p>
            <a:r>
              <a:rPr lang="en-US" dirty="0"/>
              <a:t>Often used with students who have multiple or severe disabilities or Autism Spectrum Disorder.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AutoShape 2" descr="https://static.wixstatic.com/media/7df9fa_bc91c902a54a4f82a41cfdf64b24462b~mv2.jpg/v1/fill/w_289,h_188,al_c,q_80,usm_0.66_1.00_0.01/7df9fa_bc91c902a54a4f82a41cfdf64b24462b~mv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752599"/>
            <a:ext cx="4038600" cy="458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376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 Center on Accessible Educational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Three Options for IEP Team to Consider: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Student can used standard print-based instructional materials across curriculum.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Student requires exactly same curriculum in one or more specialized formats.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The student requires modified content or alternative materials.</a:t>
            </a:r>
          </a:p>
        </p:txBody>
      </p:sp>
    </p:spTree>
    <p:extLst>
      <p:ext uri="{BB962C8B-B14F-4D97-AF65-F5344CB8AC3E}">
        <p14:creationId xmlns:p14="http://schemas.microsoft.com/office/powerpoint/2010/main" val="473381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199"/>
            <a:ext cx="8229600" cy="3382964"/>
          </a:xfrm>
        </p:spPr>
        <p:txBody>
          <a:bodyPr>
            <a:normAutofit/>
          </a:bodyPr>
          <a:lstStyle/>
          <a:p>
            <a:r>
              <a:rPr lang="en-US" sz="2400" dirty="0"/>
              <a:t>Assistive Technology Device-</a:t>
            </a:r>
          </a:p>
          <a:p>
            <a:pPr marL="0" indent="0">
              <a:buNone/>
            </a:pPr>
            <a:r>
              <a:rPr lang="en-US" sz="2400" dirty="0"/>
              <a:t> any piece of equipment used to increase, maintain, or improve the capabilities of individuals with disabilities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Assistive Technology Act of 2004 (PL 108-364)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4592" y="5988817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Robot and Autism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680" y="-76200"/>
            <a:ext cx="4405311" cy="2819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5638800"/>
            <a:ext cx="586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https://www.youtube.com/watch?v=OXC5gLVlRnI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1842" y="609600"/>
            <a:ext cx="3693658" cy="1320800"/>
          </a:xfrm>
        </p:spPr>
        <p:txBody>
          <a:bodyPr anchor="ctr">
            <a:normAutofit/>
          </a:bodyPr>
          <a:lstStyle/>
          <a:p>
            <a:r>
              <a:rPr lang="en-US" dirty="0"/>
              <a:t>Types of AT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60" y="2133089"/>
            <a:ext cx="2438776" cy="243877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1842" y="2160590"/>
            <a:ext cx="3691407" cy="3739698"/>
          </a:xfrm>
        </p:spPr>
        <p:txBody>
          <a:bodyPr>
            <a:normAutofit/>
          </a:bodyPr>
          <a:lstStyle/>
          <a:p>
            <a:r>
              <a:rPr lang="en-US"/>
              <a:t>Communication Aids</a:t>
            </a:r>
          </a:p>
          <a:p>
            <a:r>
              <a:rPr lang="en-US"/>
              <a:t>Daily Living Aids (Mobility, Participation)</a:t>
            </a:r>
          </a:p>
          <a:p>
            <a:r>
              <a:rPr lang="en-US"/>
              <a:t>Ergonomic Aids</a:t>
            </a:r>
          </a:p>
          <a:p>
            <a:r>
              <a:rPr lang="en-US"/>
              <a:t>Sensory Aids, Seating and Position Aids</a:t>
            </a:r>
          </a:p>
          <a:p>
            <a:r>
              <a:rPr lang="en-US"/>
              <a:t>Leisure Aids</a:t>
            </a:r>
          </a:p>
          <a:p>
            <a:r>
              <a:rPr lang="en-US"/>
              <a:t>Computer Access Aids</a:t>
            </a:r>
          </a:p>
        </p:txBody>
      </p:sp>
    </p:spTree>
    <p:extLst>
      <p:ext uri="{BB962C8B-B14F-4D97-AF65-F5344CB8AC3E}">
        <p14:creationId xmlns:p14="http://schemas.microsoft.com/office/powerpoint/2010/main" val="3491058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categories of AT: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800" dirty="0"/>
              <a:t>No-tech</a:t>
            </a:r>
          </a:p>
          <a:p>
            <a:pPr>
              <a:buFont typeface="+mj-lt"/>
              <a:buAutoNum type="arabicPeriod"/>
            </a:pPr>
            <a:r>
              <a:rPr lang="en-US" sz="2800" dirty="0"/>
              <a:t>Low-tech</a:t>
            </a:r>
          </a:p>
          <a:p>
            <a:pPr>
              <a:buFont typeface="+mj-lt"/>
              <a:buAutoNum type="arabicPeriod"/>
            </a:pPr>
            <a:r>
              <a:rPr lang="en-US" sz="2800" dirty="0"/>
              <a:t>High-tech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577" y="1828800"/>
            <a:ext cx="6143423" cy="4343400"/>
          </a:xfrm>
          <a:prstGeom prst="rect">
            <a:avLst/>
          </a:prstGeom>
        </p:spPr>
      </p:pic>
      <p:pic>
        <p:nvPicPr>
          <p:cNvPr id="1026" name="Picture 2" descr="Assistive Technology LevelsLow Tech           Mid Tech        High Tech ">
            <a:extLst>
              <a:ext uri="{FF2B5EF4-FFF2-40B4-BE49-F238E27FC236}">
                <a16:creationId xmlns:a16="http://schemas.microsoft.com/office/drawing/2014/main" id="{FE2B4089-1779-4107-A13B-B4329A6C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044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FCFF5-B7F7-4B45-AC9C-F5865A17C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B5B24-803D-40E8-AF7C-09A873708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Assistive Technologies and IEP’S• IEP’s are written Documents designed to meet the unique  educational needs of a child wi...">
            <a:extLst>
              <a:ext uri="{FF2B5EF4-FFF2-40B4-BE49-F238E27FC236}">
                <a16:creationId xmlns:a16="http://schemas.microsoft.com/office/drawing/2014/main" id="{FC4ADA0A-0B8A-4CBE-932B-AACA80FBD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781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70784-A331-4AF8-84D4-97CD3E0A7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550" y="609600"/>
            <a:ext cx="2802951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Why do students need 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95997-7965-4143-BA44-916D612D7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7172" y="2160589"/>
            <a:ext cx="3048329" cy="3880773"/>
          </a:xfrm>
        </p:spPr>
        <p:txBody>
          <a:bodyPr>
            <a:normAutofit/>
          </a:bodyPr>
          <a:lstStyle/>
          <a:p>
            <a:r>
              <a:rPr lang="en-US"/>
              <a:t>Allows opportunities for education and social interaction</a:t>
            </a:r>
          </a:p>
          <a:p>
            <a:r>
              <a:rPr lang="en-US"/>
              <a:t>Participation in Least Restrictive Environment</a:t>
            </a:r>
          </a:p>
          <a:p>
            <a:r>
              <a:rPr lang="en-US"/>
              <a:t>Allows access to general education academic content</a:t>
            </a:r>
          </a:p>
          <a:p>
            <a:r>
              <a:rPr lang="en-US"/>
              <a:t>Independence</a:t>
            </a:r>
          </a:p>
        </p:txBody>
      </p:sp>
      <p:pic>
        <p:nvPicPr>
          <p:cNvPr id="5" name="Picture 4" descr="A picture containing outdoor, swing&#10;&#10;Description automatically generated">
            <a:extLst>
              <a:ext uri="{FF2B5EF4-FFF2-40B4-BE49-F238E27FC236}">
                <a16:creationId xmlns:a16="http://schemas.microsoft.com/office/drawing/2014/main" id="{16E7AEF7-BCF2-46FC-A2C1-1C1DC9A8F7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42588" r="13162"/>
          <a:stretch/>
        </p:blipFill>
        <p:spPr>
          <a:xfrm>
            <a:off x="20" y="-1"/>
            <a:ext cx="404620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C1CCA9-60AC-4954-ADB0-000C8371CB18}"/>
              </a:ext>
            </a:extLst>
          </p:cNvPr>
          <p:cNvSpPr txBox="1"/>
          <p:nvPr/>
        </p:nvSpPr>
        <p:spPr>
          <a:xfrm>
            <a:off x="6601317" y="6657945"/>
            <a:ext cx="254268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pursuit.unimelb.edu.au/articles/can-the-ndis-deliv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BY-ND</a:t>
            </a:r>
            <a:endParaRPr lang="en-US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076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9549C-2744-4EB4-81C5-11E55E96D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nline Media 3" title="Assistive Technology in Action - Meet Mason">
            <a:hlinkClick r:id="" action="ppaction://media"/>
            <a:extLst>
              <a:ext uri="{FF2B5EF4-FFF2-40B4-BE49-F238E27FC236}">
                <a16:creationId xmlns:a16="http://schemas.microsoft.com/office/drawing/2014/main" id="{44657D36-6D38-449A-AF18-736B8E333F94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600" y="2316163"/>
            <a:ext cx="6348413" cy="3570287"/>
          </a:xfrm>
          <a:prstGeom prst="rect">
            <a:avLst/>
          </a:prstGeom>
        </p:spPr>
      </p:pic>
      <p:pic>
        <p:nvPicPr>
          <p:cNvPr id="2050" name="Picture 2" descr="Visual and Access impairmentsVisual Impairments:• Braille Textbooks• Talking calculators• Large print books• Voice output-...">
            <a:extLst>
              <a:ext uri="{FF2B5EF4-FFF2-40B4-BE49-F238E27FC236}">
                <a16:creationId xmlns:a16="http://schemas.microsoft.com/office/drawing/2014/main" id="{DB2AC093-597F-4691-9ED0-A9DCE05EA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995166-A735-41C8-A0A3-F224D74E430A}"/>
              </a:ext>
            </a:extLst>
          </p:cNvPr>
          <p:cNvSpPr txBox="1"/>
          <p:nvPr/>
        </p:nvSpPr>
        <p:spPr>
          <a:xfrm>
            <a:off x="87755" y="64008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Mason and his ATA for Visual Challenges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79F94-B512-4D10-9D09-C6344B0E3101}"/>
              </a:ext>
            </a:extLst>
          </p:cNvPr>
          <p:cNvSpPr txBox="1"/>
          <p:nvPr/>
        </p:nvSpPr>
        <p:spPr>
          <a:xfrm>
            <a:off x="4278755" y="6400800"/>
            <a:ext cx="143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Book share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F0680F-539C-4610-9BB5-515D3021D881}"/>
              </a:ext>
            </a:extLst>
          </p:cNvPr>
          <p:cNvSpPr txBox="1"/>
          <p:nvPr/>
        </p:nvSpPr>
        <p:spPr>
          <a:xfrm>
            <a:off x="5700012" y="6400800"/>
            <a:ext cx="3443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National Library for the Blind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40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609316A9-990D-4EC3-A671-70EE5C149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B0C6109-9159-49CA-AD7A-F9035539DB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86F14F5-308C-4EB6-87AB-05DE9501B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BA032363-A188-47C5-9D59-9B788809DC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2C4077DF-6BB9-4069-AD28-6B1664EBB0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1D2B8B50-3419-41ED-9A9F-3CF9EEB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5C640498-2E73-4FA2-BEB6-C3596A45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3240EEFC-4112-4C39-A816-C815774F6D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ADF362B0-03EA-4800-9FAA-9F128587E4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0BA84559-2F4C-4795-9246-4C563F942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FA77A1AA-CA47-4A91-A0A1-0A8CE31A98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9" name="Isosceles Triangle 88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Isosceles Triangle 92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Isosceles Triangle 93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More In-Depth with Books on Tape• Books on tape are great AT’s for students with  many different disabilities. Students wi...">
            <a:extLst>
              <a:ext uri="{FF2B5EF4-FFF2-40B4-BE49-F238E27FC236}">
                <a16:creationId xmlns:a16="http://schemas.microsoft.com/office/drawing/2014/main" id="{000754C1-C5B7-4363-AFC7-3813F78610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2446" y="1131994"/>
            <a:ext cx="6120514" cy="45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106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1371600"/>
            <a:ext cx="2667000" cy="558800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Augmentative and Alternative Communication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Children with severe disabilities that include speech or language issues may need to find other ways to communicate.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765" y="1090328"/>
            <a:ext cx="4864100" cy="3896374"/>
          </a:xfrm>
        </p:spPr>
      </p:pic>
      <p:sp>
        <p:nvSpPr>
          <p:cNvPr id="3" name="TextBox 2"/>
          <p:cNvSpPr txBox="1"/>
          <p:nvPr/>
        </p:nvSpPr>
        <p:spPr>
          <a:xfrm>
            <a:off x="838200" y="6172200"/>
            <a:ext cx="518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Ellie and Augmentative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12885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241</Words>
  <Application>Microsoft Office PowerPoint</Application>
  <PresentationFormat>On-screen Show (4:3)</PresentationFormat>
  <Paragraphs>37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Assistive Technologies for Learners with Disabilities</vt:lpstr>
      <vt:lpstr>PowerPoint Presentation</vt:lpstr>
      <vt:lpstr>Types of AT</vt:lpstr>
      <vt:lpstr>Three categories of AT:</vt:lpstr>
      <vt:lpstr>PowerPoint Presentation</vt:lpstr>
      <vt:lpstr>Why do students need AT?</vt:lpstr>
      <vt:lpstr>PowerPoint Presentation</vt:lpstr>
      <vt:lpstr>PowerPoint Presentation</vt:lpstr>
      <vt:lpstr>Augmentative and Alternative Communication  Children with severe disabilities that include speech or language issues may need to find other ways to communicate.</vt:lpstr>
      <vt:lpstr>Picture Exchange Communication (PECS)</vt:lpstr>
      <vt:lpstr>National Center on Accessible Educational Materials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Assistive Technologies for Learners with Disabilities</dc:title>
  <dc:creator>Bradley Spencer</dc:creator>
  <cp:lastModifiedBy>Amelia Spencer</cp:lastModifiedBy>
  <cp:revision>7</cp:revision>
  <dcterms:created xsi:type="dcterms:W3CDTF">2020-11-10T23:31:27Z</dcterms:created>
  <dcterms:modified xsi:type="dcterms:W3CDTF">2020-11-11T00:30:06Z</dcterms:modified>
</cp:coreProperties>
</file>