
<file path=[Content_Types].xml><?xml version="1.0" encoding="utf-8"?>
<Types xmlns="http://schemas.openxmlformats.org/package/2006/content-types">
  <Default Extension="png" ContentType="image/png"/>
  <Default Extension="m4a" ContentType="audio/mp4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05FF6-2944-4442-9B88-51931C4D29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04165F-9A9A-4D05-9C35-CD2D65EE24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163383-F659-4F8A-AC30-FAA15C1F6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19D5AA-86F2-4E4C-97F8-36111B9E9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FC9FE-DE36-43C7-BFF0-CA093F326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17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804D91-5133-4682-B02C-90CBCAAF2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037E49-2971-48B0-9397-7740717F72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1AC6-FBBB-47CF-9A0C-DEC565EB0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8FB50A-7934-4D36-891D-88C5A118E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B33941-6C94-4AD1-B11D-914900C691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628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AFE330-FC1E-4C6A-A743-B96911B2070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6DD3AB-B2CC-455A-BC57-03C836DDD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25E64-6431-4DD8-AD52-98401FB7A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DFDB09-8E0D-48B4-8005-4883F2D90E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FDE0D-132A-41CD-BC1B-3347F03FC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075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4D064-F9B3-49F0-9A53-89CDEA4BB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E8FDC4-C209-44EC-88B8-CC44BAE09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5A1022-6BEA-4A50-8953-AD4EA648C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9248C0-F8BD-4767-9A14-1D23558FF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05B8D9-A028-4148-9C2F-78C9513C4F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697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1B441-DDBF-4558-B542-7505C9636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FCE2C-84CD-4DF7-AA3A-4070EC3D1A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AC21F-A03E-4A42-8650-ADC0EB737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A28167-E8CF-4619-A74E-45BE5B396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CE7213-C4BA-4084-8EDA-5DC684E95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58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9B56E2-C533-40B5-B998-5F8578C6C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6EDEC-5DCE-4D3B-A251-18382D3E10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F770B-7330-4034-B1D8-2833A3E391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B46E7-D6FE-4A98-A89C-3ADF0E5BA9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529E5-31D0-4C9F-95A5-696DBFBDE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3C45E9-850B-46CE-8E0C-DC78BBD13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105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1AF4B-2179-4CC2-9EAA-5EB34FAE03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2781F1-8BCE-42B9-9C0B-E8189C10F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438DE8-7263-4E5F-BC3C-C81D18BE2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FD03F5-1010-4E42-972D-0F50475A26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CA70A63-5641-4331-B835-CAEE3163756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3BBB28-7E24-4AB9-9EF3-9588B41E0F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A3F6C1-DCB5-4205-BA79-B4675727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B7BE13-F229-49AE-ADD7-450277DC4C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496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298AC4-FECB-486E-A1E2-06E71032F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89C984-BF22-4C81-A3D1-CC36F6B69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A3A377-6290-4D67-A534-02E0EE097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2B1052-AC7A-4FBA-B5C4-2E043F8004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017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4EA324-F3A0-46B4-8618-53EAD2AC1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920AA9-4A20-4550-85D5-E887A322D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7E40A3-2321-4CA0-875E-DBB68B8A4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11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09EC3-8A6E-449D-A18B-86D1277A0F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EB72F-5924-41A3-BDC1-5A19561DAA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C6F24-E719-4977-B5E2-9C67070844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0B49C-60BB-43B2-B241-4054ED2D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B11803-EE2C-487C-AA9D-760C72E867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5A9483-0F70-475F-A30A-BD99F34D61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3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FD352-67AA-462B-BD67-6AB968C11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1D2F33-1529-42EA-A11A-0E3886A2C8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2DCF1-94FD-45C2-BB1A-B4C8534DB5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1338D4-B4EF-46CF-BC57-E58EA8BF2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57001-8505-4329-B55D-CFDA321DD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D36119-E878-462A-98B9-94430C1B0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37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093FF52-CFE7-4319-B1AE-56B2881C41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8FAD7-E2C1-4EA8-8DBD-7F5206ED21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21307D-F4D1-49A1-8EB5-CD2392648C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9FD7-0646-41B6-A310-8DC922D4A2F4}" type="datetimeFigureOut">
              <a:rPr lang="en-US" smtClean="0"/>
              <a:t>3/19/2021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2D070F-C2D2-47F6-BB75-F6AAFCD9FB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253D00-DA6E-46F3-8091-5CECE852AC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A81A9-0CC0-43FA-A01A-12554162F3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2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2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2.png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962611-DFD5-4092-AAFD-559E3DFCE2C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488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270F1FA-0425-408F-9861-80BF5AFB27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ADFA35-7E72-469F-87B5-7FE2DFEA24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5368" y="2043663"/>
            <a:ext cx="6105194" cy="203105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Issues </a:t>
            </a:r>
            <a:r>
              <a:rPr lang="en-US" dirty="0" smtClean="0">
                <a:solidFill>
                  <a:srgbClr val="FFFFFF"/>
                </a:solidFill>
              </a:rPr>
              <a:t>Paper</a:t>
            </a:r>
            <a:br>
              <a:rPr lang="en-US" dirty="0" smtClean="0">
                <a:solidFill>
                  <a:srgbClr val="FFFFFF"/>
                </a:solidFill>
              </a:rPr>
            </a:b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C4B22E-5971-499C-9359-A059EB46F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5368" y="4074718"/>
            <a:ext cx="6105194" cy="68207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EPY 260, Survey of Exceptional Children</a:t>
            </a:r>
          </a:p>
        </p:txBody>
      </p:sp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1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371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Hot Topics in Special Education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Technology (Especially during COVID)</a:t>
            </a:r>
          </a:p>
          <a:p>
            <a:r>
              <a:rPr lang="en-US" dirty="0"/>
              <a:t>Teacher Shortages and Licensure</a:t>
            </a:r>
          </a:p>
          <a:p>
            <a:r>
              <a:rPr lang="en-US" dirty="0"/>
              <a:t>Categories of Disabilities (labeling)</a:t>
            </a:r>
          </a:p>
          <a:p>
            <a:r>
              <a:rPr lang="en-US" dirty="0"/>
              <a:t>Overpopulations of Minority Students</a:t>
            </a:r>
          </a:p>
          <a:p>
            <a:r>
              <a:rPr lang="en-US" dirty="0"/>
              <a:t>Twice Exceptional Students</a:t>
            </a:r>
          </a:p>
          <a:p>
            <a:r>
              <a:rPr lang="en-US" dirty="0"/>
              <a:t>Discipline of Students with Exceptionalities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 descr="Hot Topics | KBOO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628" y="1527641"/>
            <a:ext cx="3849260" cy="282920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13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7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86C5A4-823B-4B1B-9F9B-EDA1C6CC1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1260" y="643467"/>
            <a:ext cx="7509480" cy="5571065"/>
          </a:xfrm>
          <a:prstGeom prst="rect">
            <a:avLst/>
          </a:prstGeom>
          <a:ln>
            <a:noFill/>
          </a:ln>
        </p:spPr>
      </p:pic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A04DF95-8444-423D-824D-5125861972F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9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E58C04E-672C-47F6-BD5A-FF5C834D4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4188" y="18081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47D509B-F548-4A40-8FF6-4E84655E3C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46049"/>
              </p:ext>
            </p:extLst>
          </p:nvPr>
        </p:nvGraphicFramePr>
        <p:xfrm>
          <a:off x="643467" y="1619285"/>
          <a:ext cx="10905069" cy="3619431"/>
        </p:xfrm>
        <a:graphic>
          <a:graphicData uri="http://schemas.openxmlformats.org/drawingml/2006/table">
            <a:tbl>
              <a:tblPr firstRow="1" firstCol="1" bandRow="1"/>
              <a:tblGrid>
                <a:gridCol w="1370634">
                  <a:extLst>
                    <a:ext uri="{9D8B030D-6E8A-4147-A177-3AD203B41FA5}">
                      <a16:colId xmlns:a16="http://schemas.microsoft.com/office/drawing/2014/main" val="2418335040"/>
                    </a:ext>
                  </a:extLst>
                </a:gridCol>
                <a:gridCol w="2840447">
                  <a:extLst>
                    <a:ext uri="{9D8B030D-6E8A-4147-A177-3AD203B41FA5}">
                      <a16:colId xmlns:a16="http://schemas.microsoft.com/office/drawing/2014/main" val="3939923842"/>
                    </a:ext>
                  </a:extLst>
                </a:gridCol>
                <a:gridCol w="2241809">
                  <a:extLst>
                    <a:ext uri="{9D8B030D-6E8A-4147-A177-3AD203B41FA5}">
                      <a16:colId xmlns:a16="http://schemas.microsoft.com/office/drawing/2014/main" val="1535625978"/>
                    </a:ext>
                  </a:extLst>
                </a:gridCol>
                <a:gridCol w="1953518">
                  <a:extLst>
                    <a:ext uri="{9D8B030D-6E8A-4147-A177-3AD203B41FA5}">
                      <a16:colId xmlns:a16="http://schemas.microsoft.com/office/drawing/2014/main" val="2901679019"/>
                    </a:ext>
                  </a:extLst>
                </a:gridCol>
                <a:gridCol w="2279618">
                  <a:extLst>
                    <a:ext uri="{9D8B030D-6E8A-4147-A177-3AD203B41FA5}">
                      <a16:colId xmlns:a16="http://schemas.microsoft.com/office/drawing/2014/main" val="4225430786"/>
                    </a:ext>
                  </a:extLst>
                </a:gridCol>
                <a:gridCol w="219043">
                  <a:extLst>
                    <a:ext uri="{9D8B030D-6E8A-4147-A177-3AD203B41FA5}">
                      <a16:colId xmlns:a16="http://schemas.microsoft.com/office/drawing/2014/main" val="1057103125"/>
                    </a:ext>
                  </a:extLst>
                </a:gridCol>
              </a:tblGrid>
              <a:tr h="123748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 (Weigh the Costs)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Appraise the consequences of selecting or privileging one perspective or course of action over others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Full consideration of tradeoffs or consequences of adopting a specific perspective or course of action; comprehensive application of selection criteria based on evidence appropriate to the issue or challenge faced by the community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Thorough consideration of the tradeoffs or consequences of adopting a specific perspective or course of action; appropriate application of selection criteria by reference to evidence and logic appropriate to issue and community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Limited consideration of tradeoffs or consequences of adopting a specific view or course of action; criteria for selection may be ambiguous or rooted in opinion rather than evidence or logic appropriate to issue or challenge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Fails to recognize tradeoffs or consequences of adopting a specific perspective or choosing a specific course of action; criteria for selection is  unspecified or assumed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907104"/>
                  </a:ext>
                </a:extLst>
              </a:tr>
              <a:tr h="5145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Application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 clear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an accurate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Provides a limited or unclear generalization of the issue and the community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Does not provide a generalization of the issue to the larger population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8537071"/>
                  </a:ext>
                </a:extLst>
              </a:tr>
              <a:tr h="352756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Spelling and grammar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 spelling &amp;/or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Minimal spelling &amp;/or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Noticeable spelling &amp;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Unacceptable number of spelling and/or grammar mistakes.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7437712"/>
                  </a:ext>
                </a:extLst>
              </a:tr>
              <a:tr h="1000041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More than 3 current sources, of which at least 1 are peer-review journal articles or scholarly books. Sources include both general background sources and specialized sources. Special-interest sources and popular literature are acknowledged as such if they are cited. All web sites utilized are authoritative.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 current sources, of which at least 1 are peer-review journal articles or scholarly books.  All web sites utilized are authoritative.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Fewer than 3 current sources, or no peer-reviewed journal articles or scholarly books. All web sites utilized are credible.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Fewer than 3 current sources, or fewer than 1 peer-reviewed journal articles or scholarly books. Not all web sites utilized are credible, and/or sources are not current.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6357933"/>
                  </a:ext>
                </a:extLst>
              </a:tr>
              <a:tr h="514577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Citations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all data obtained from other sources. APA citation style is used in both text and bibliography.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most data obtained from other sources. APA citation style is used in both text and bibliography.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Cites some data obtained from other sources. Citation style is either inconsistent or incorrect.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Does not cite sources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00"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137" marR="471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2607172"/>
                  </a:ext>
                </a:extLst>
              </a:tr>
            </a:tbl>
          </a:graphicData>
        </a:graphic>
      </p:graphicFrame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AFED9C58-2211-4212-AEAE-1541CACC6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3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</TotalTime>
  <Words>444</Words>
  <Application>Microsoft Office PowerPoint</Application>
  <PresentationFormat>Widescreen</PresentationFormat>
  <Paragraphs>40</Paragraphs>
  <Slides>4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Issues Paper </vt:lpstr>
      <vt:lpstr>Hot Topics in Special Education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Issues Paper</dc:title>
  <dc:creator>Amelia Spencer</dc:creator>
  <cp:lastModifiedBy>Spencer, Amelia G.</cp:lastModifiedBy>
  <cp:revision>5</cp:revision>
  <dcterms:created xsi:type="dcterms:W3CDTF">2020-09-15T20:22:36Z</dcterms:created>
  <dcterms:modified xsi:type="dcterms:W3CDTF">2021-03-19T19:54:18Z</dcterms:modified>
</cp:coreProperties>
</file>